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00FB"/>
    <a:srgbClr val="570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8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A8E839-9511-E54D-AEA9-FF7ED2AB8D32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33573-70DE-F348-892E-0C9FA319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7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33573-70DE-F348-892E-0C9FA319536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33573-70DE-F348-892E-0C9FA319536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6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71" y="262213"/>
            <a:ext cx="8229600" cy="616378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C:\Users\Lisan\Documents\Logos\LogoBlackTra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9"/>
            <a:ext cx="576638" cy="52666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592871" y="2969"/>
            <a:ext cx="526663" cy="526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2271" y="500619"/>
            <a:ext cx="8492124" cy="140836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cs typeface="Arial"/>
              </a:rPr>
              <a:t>Status and Outlook </a:t>
            </a:r>
            <a:br>
              <a:rPr lang="en-US" sz="3200" b="1" dirty="0" smtClean="0">
                <a:cs typeface="Arial"/>
              </a:rPr>
            </a:br>
            <a:r>
              <a:rPr lang="en-US" sz="2400" b="1" dirty="0" smtClean="0">
                <a:cs typeface="Arial"/>
              </a:rPr>
              <a:t>Evaluating CFSR </a:t>
            </a:r>
            <a:r>
              <a:rPr lang="en-US" sz="2400" b="1" dirty="0">
                <a:cs typeface="Arial"/>
              </a:rPr>
              <a:t>Air-Sea Heat, Freshwater, and Momentum Fluxes in </a:t>
            </a:r>
            <a:r>
              <a:rPr lang="en-US" sz="2400" b="1" dirty="0" smtClean="0">
                <a:cs typeface="Arial"/>
              </a:rPr>
              <a:t>the context of the Global Energy and Freshwater Budgets</a:t>
            </a:r>
            <a:endParaRPr lang="en-US" sz="2400" b="1" dirty="0"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1271" y="1936795"/>
            <a:ext cx="5862803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PI:     Lisan </a:t>
            </a:r>
            <a:r>
              <a:rPr lang="en-US" sz="2000" b="1" dirty="0"/>
              <a:t>Yu, Woods Hole Oceanographic </a:t>
            </a:r>
            <a:r>
              <a:rPr lang="en-US" sz="2000" b="1" dirty="0" smtClean="0"/>
              <a:t>Institution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Co-I: Yan </a:t>
            </a:r>
            <a:r>
              <a:rPr lang="en-US" sz="2000" b="1" dirty="0" err="1" smtClean="0"/>
              <a:t>Xue</a:t>
            </a:r>
            <a:r>
              <a:rPr lang="en-US" sz="2000" b="1" dirty="0" smtClean="0"/>
              <a:t>, Climate </a:t>
            </a:r>
            <a:r>
              <a:rPr lang="en-US" sz="2000" b="1" dirty="0"/>
              <a:t>P</a:t>
            </a:r>
            <a:r>
              <a:rPr lang="en-US" sz="2000" b="1" dirty="0" smtClean="0"/>
              <a:t>rediction Center, NOAA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93280" y="6211669"/>
            <a:ext cx="4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 Climate </a:t>
            </a:r>
            <a:r>
              <a:rPr lang="en-US" dirty="0"/>
              <a:t>Reanalysis Task Force (CRTF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Telecon</a:t>
            </a:r>
            <a:r>
              <a:rPr lang="en-US" dirty="0" smtClean="0"/>
              <a:t>, June 29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144" y="3337089"/>
            <a:ext cx="8047844" cy="178510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Five themes: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Global ocean water cycle and budget in atmospheric reanalysis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Ocean-surface energy budget in atmospheric reanalysis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Tropical ocean-surface winds in atmospheric reanalysis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Impact of </a:t>
            </a:r>
            <a:r>
              <a:rPr lang="en-US" dirty="0" smtClean="0">
                <a:ea typeface="Calibri"/>
                <a:cs typeface="Calibri"/>
                <a:sym typeface="Calibri"/>
              </a:rPr>
              <a:t>uncertainties in reanalysis surface fluxes on tropical ocean simulations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High-latitude Fluxes – A broadened 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4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30" y="3627254"/>
            <a:ext cx="3136900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71" y="2633"/>
            <a:ext cx="8229600" cy="47944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Theme 1. Ocean-surface Freshwater Budget in Reanalysis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69435" y="482076"/>
            <a:ext cx="7648005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400" dirty="0" smtClean="0"/>
              <a:t>Yu, L. X. Jin, S. A. </a:t>
            </a:r>
            <a:r>
              <a:rPr lang="en-US" sz="1400" dirty="0" err="1" smtClean="0"/>
              <a:t>Josey</a:t>
            </a:r>
            <a:r>
              <a:rPr lang="en-US" sz="1400" dirty="0" smtClean="0"/>
              <a:t>, T. Lee, A. Kumar, C. Wen, and Y. </a:t>
            </a:r>
            <a:r>
              <a:rPr lang="en-US" sz="1400" dirty="0" err="1" smtClean="0"/>
              <a:t>Xue</a:t>
            </a:r>
            <a:r>
              <a:rPr lang="en-US" sz="1400" dirty="0" smtClean="0"/>
              <a:t>, 2016: The global ocean water cycle in atmospheric reanalysis, satellite, and ocean salinity. </a:t>
            </a:r>
            <a:r>
              <a:rPr lang="en-US" sz="1400" i="1" dirty="0" smtClean="0"/>
              <a:t>J. Climate</a:t>
            </a:r>
            <a:r>
              <a:rPr lang="en-US" sz="1400" dirty="0" smtClean="0"/>
              <a:t>, Submitted.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t="1948" b="66408"/>
          <a:stretch/>
        </p:blipFill>
        <p:spPr>
          <a:xfrm>
            <a:off x="4695804" y="1095184"/>
            <a:ext cx="4448196" cy="1701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772" y="1273442"/>
            <a:ext cx="4052884" cy="523220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Global ocean-surface E-P = 11 ± 4 (36%) cm/</a:t>
            </a:r>
            <a:r>
              <a:rPr lang="en-US" sz="1600" b="1" dirty="0" err="1" smtClean="0"/>
              <a:t>yr</a:t>
            </a:r>
            <a:r>
              <a:rPr lang="en-US" sz="1600" b="1" dirty="0" smtClean="0"/>
              <a:t> </a:t>
            </a:r>
          </a:p>
          <a:p>
            <a:r>
              <a:rPr lang="en-US" sz="1200" dirty="0" smtClean="0"/>
              <a:t>(not including ERA40)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57" y="1987445"/>
            <a:ext cx="31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large uncertainty is due to the large </a:t>
            </a:r>
            <a:r>
              <a:rPr lang="en-US" sz="1400" b="1" i="1" dirty="0" smtClean="0"/>
              <a:t>uncertainty in tropical precipitation</a:t>
            </a:r>
            <a:r>
              <a:rPr lang="en-US" sz="1400" dirty="0" smtClean="0"/>
              <a:t>    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059102" y="2279841"/>
            <a:ext cx="897213" cy="267050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02441" y="2279841"/>
            <a:ext cx="814999" cy="154164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00179" y="3110787"/>
            <a:ext cx="3643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E-P budget is proportional to the E/P ratio </a:t>
            </a:r>
            <a:endParaRPr lang="en-US" sz="1400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84529" y="1796662"/>
            <a:ext cx="0" cy="71400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313656" y="1383662"/>
            <a:ext cx="580234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03500"/>
            <a:ext cx="55372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5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55" y="42350"/>
            <a:ext cx="8453816" cy="6163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Theme 2. Ocean-surface Energy Budget in Reanalysis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6932" y="600564"/>
            <a:ext cx="838424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1400" dirty="0" smtClean="0"/>
              <a:t>The work on “The ocean-surface energy budget in atmospheric reanalysis, satellite, and at air-sea flux buoy sites” is currently underway.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5460" y="1795819"/>
            <a:ext cx="5262055" cy="1722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33995"/>
            <a:ext cx="3853370" cy="212568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3395" y="4482697"/>
            <a:ext cx="3679156" cy="228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486293" y="4126218"/>
            <a:ext cx="365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Distribution of DIFF (product – buoy) with SST</a:t>
            </a:r>
            <a:endParaRPr lang="en-US" sz="14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313443" y="4006112"/>
            <a:ext cx="55622" cy="3031517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23664" y="365681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29°C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6950" y="1272599"/>
            <a:ext cx="4622091" cy="523220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Global ocean-surface </a:t>
            </a:r>
            <a:r>
              <a:rPr lang="en-US" sz="1600" b="1" dirty="0" err="1" smtClean="0"/>
              <a:t>Qnet</a:t>
            </a:r>
            <a:r>
              <a:rPr lang="en-US" sz="1600" b="1" dirty="0" smtClean="0"/>
              <a:t> = 10 ± 7 (70%) W/m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 </a:t>
            </a:r>
          </a:p>
          <a:p>
            <a:r>
              <a:rPr lang="en-US" sz="1200" dirty="0" smtClean="0"/>
              <a:t>(not including JRA55)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932" y="1815858"/>
            <a:ext cx="3238930" cy="2210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5466" y="1231456"/>
            <a:ext cx="312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large uncertainty is due to the large </a:t>
            </a:r>
            <a:r>
              <a:rPr lang="en-US" sz="1400" b="1" i="1" dirty="0" smtClean="0"/>
              <a:t>uncertainty in tropical </a:t>
            </a:r>
            <a:r>
              <a:rPr lang="en-US" sz="1400" b="1" i="1" dirty="0" err="1" smtClean="0"/>
              <a:t>Qnet</a:t>
            </a:r>
            <a:r>
              <a:rPr lang="en-US" sz="1400" b="1" i="1" dirty="0" smtClean="0"/>
              <a:t>    </a:t>
            </a:r>
            <a:endParaRPr lang="en-US" sz="1400" b="1" i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122769" y="1433058"/>
            <a:ext cx="1060342" cy="570894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12645" y="5511534"/>
            <a:ext cx="1804385" cy="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67463" y="4722276"/>
            <a:ext cx="2118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Buoy evaluation indicates the </a:t>
            </a:r>
            <a:r>
              <a:rPr lang="en-US" sz="1400" dirty="0" err="1" smtClean="0"/>
              <a:t>Qnet</a:t>
            </a:r>
            <a:r>
              <a:rPr lang="en-US" sz="1400" dirty="0" smtClean="0"/>
              <a:t> estimates have a SST dependence</a:t>
            </a:r>
            <a:endParaRPr lang="en-US" sz="1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033156" y="2762054"/>
            <a:ext cx="1677971" cy="298829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10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71" y="76799"/>
            <a:ext cx="8229600" cy="407163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Theme 3. Tropical Ocean-surface Winds in Reanalysis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b="58470"/>
          <a:stretch/>
        </p:blipFill>
        <p:spPr>
          <a:xfrm>
            <a:off x="1580346" y="693177"/>
            <a:ext cx="3340100" cy="216247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3703" y="483962"/>
            <a:ext cx="1490791" cy="418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smtClean="0"/>
              <a:t>Wind Stress Curl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97498"/>
            <a:ext cx="2334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Mean average 11/2007-10/2009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0446" y="647700"/>
            <a:ext cx="3340100" cy="6210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64493" y="1297526"/>
            <a:ext cx="994661" cy="124328"/>
          </a:xfrm>
          <a:prstGeom prst="rect">
            <a:avLst/>
          </a:prstGeom>
          <a:noFill/>
          <a:ln w="31750">
            <a:solidFill>
              <a:srgbClr val="F3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69301" y="1337804"/>
            <a:ext cx="994661" cy="124328"/>
          </a:xfrm>
          <a:prstGeom prst="rect">
            <a:avLst/>
          </a:prstGeom>
          <a:noFill/>
          <a:ln w="31750">
            <a:solidFill>
              <a:srgbClr val="F3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703" y="2997771"/>
            <a:ext cx="4668593" cy="584776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Although most reanalyses assimilate scatterometer observations, they do not look like satellite winds.</a:t>
            </a:r>
            <a:endParaRPr lang="en-US" sz="16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3271" y="3582547"/>
            <a:ext cx="0" cy="494968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3271" y="3699735"/>
            <a:ext cx="4569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Uncertainty in tropical winds is influenced by model physics </a:t>
            </a:r>
            <a:endParaRPr lang="en-US" sz="1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3" y="4077515"/>
            <a:ext cx="37211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271" y="95341"/>
            <a:ext cx="8229600" cy="616378"/>
          </a:xfrm>
          <a:effectLst/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2400" dirty="0" smtClean="0"/>
              <a:t>Theme 4. </a:t>
            </a:r>
            <a:r>
              <a:rPr lang="en-US" sz="2400" dirty="0"/>
              <a:t>I</a:t>
            </a:r>
            <a:r>
              <a:rPr lang="en-US" sz="2400" dirty="0" smtClean="0"/>
              <a:t>mpact of </a:t>
            </a:r>
            <a:r>
              <a:rPr lang="en-US" sz="2400" dirty="0">
                <a:ea typeface="Calibri"/>
                <a:cs typeface="Calibri"/>
                <a:sym typeface="Calibri"/>
              </a:rPr>
              <a:t>uncertainties in NCEP R2 and CFSR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ea typeface="Calibri"/>
                <a:cs typeface="Calibri"/>
                <a:sym typeface="Calibri"/>
              </a:rPr>
              <a:t>surface </a:t>
            </a:r>
            <a:r>
              <a:rPr lang="en-US" sz="2400" dirty="0">
                <a:ea typeface="Calibri"/>
                <a:cs typeface="Calibri"/>
                <a:sym typeface="Calibri"/>
              </a:rPr>
              <a:t>fluxes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on </a:t>
            </a:r>
            <a:r>
              <a:rPr lang="en-US" sz="2400" dirty="0">
                <a:ea typeface="Calibri"/>
                <a:cs typeface="Calibri"/>
                <a:sym typeface="Calibri"/>
              </a:rPr>
              <a:t>tropical ocean </a:t>
            </a:r>
            <a:r>
              <a:rPr lang="en-US" sz="2400" dirty="0" smtClean="0">
                <a:ea typeface="Calibri"/>
                <a:cs typeface="Calibri"/>
                <a:sym typeface="Calibri"/>
              </a:rPr>
              <a:t>simulations</a:t>
            </a:r>
            <a:endParaRPr lang="en-US" sz="2400" dirty="0"/>
          </a:p>
        </p:txBody>
      </p:sp>
      <p:sp>
        <p:nvSpPr>
          <p:cNvPr id="3" name="Shape 123"/>
          <p:cNvSpPr txBox="1"/>
          <p:nvPr/>
        </p:nvSpPr>
        <p:spPr>
          <a:xfrm>
            <a:off x="273380" y="6028450"/>
            <a:ext cx="8773437" cy="29693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lvl="0" indent="-285750" algn="ctr"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Trade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winds in CFSR were too strong before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2000; Net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heat fluxes into ocean were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much larger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 CFSR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than in R2 after 2000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" name="Shape 107"/>
          <p:cNvGrpSpPr/>
          <p:nvPr/>
        </p:nvGrpSpPr>
        <p:grpSpPr>
          <a:xfrm>
            <a:off x="6681" y="1491933"/>
            <a:ext cx="9075821" cy="2510918"/>
            <a:chOff x="0" y="430966"/>
            <a:chExt cx="9180095" cy="3077487"/>
          </a:xfrm>
        </p:grpSpPr>
        <p:pic>
          <p:nvPicPr>
            <p:cNvPr id="5" name="Shape 108"/>
            <p:cNvPicPr preferRelativeResize="0"/>
            <p:nvPr/>
          </p:nvPicPr>
          <p:blipFill rotWithShape="1">
            <a:blip r:embed="rId2" cstate="print">
              <a:alphaModFix/>
            </a:blip>
            <a:srcRect b="66253"/>
            <a:stretch/>
          </p:blipFill>
          <p:spPr>
            <a:xfrm>
              <a:off x="0" y="430966"/>
              <a:ext cx="9144000" cy="2617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109"/>
            <p:cNvPicPr preferRelativeResize="0"/>
            <p:nvPr/>
          </p:nvPicPr>
          <p:blipFill rotWithShape="1">
            <a:blip r:embed="rId2" cstate="print">
              <a:alphaModFix/>
            </a:blip>
            <a:srcRect t="92339"/>
            <a:stretch/>
          </p:blipFill>
          <p:spPr>
            <a:xfrm>
              <a:off x="36095" y="3049084"/>
              <a:ext cx="9144000" cy="45937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" name="Straight Connector 6"/>
          <p:cNvCxnSpPr/>
          <p:nvPr/>
        </p:nvCxnSpPr>
        <p:spPr>
          <a:xfrm>
            <a:off x="2493618" y="1948238"/>
            <a:ext cx="0" cy="1593263"/>
          </a:xfrm>
          <a:prstGeom prst="line">
            <a:avLst/>
          </a:prstGeom>
          <a:ln w="22225"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13218" y="1872038"/>
            <a:ext cx="0" cy="1500478"/>
          </a:xfrm>
          <a:prstGeom prst="line">
            <a:avLst/>
          </a:prstGeom>
          <a:ln w="22225">
            <a:solidFill>
              <a:srgbClr val="0066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hape 116"/>
          <p:cNvGrpSpPr/>
          <p:nvPr/>
        </p:nvGrpSpPr>
        <p:grpSpPr>
          <a:xfrm>
            <a:off x="156753" y="3977451"/>
            <a:ext cx="8842875" cy="2051000"/>
            <a:chOff x="2139230" y="3609585"/>
            <a:chExt cx="7805858" cy="2279039"/>
          </a:xfrm>
        </p:grpSpPr>
        <p:pic>
          <p:nvPicPr>
            <p:cNvPr id="10" name="Shape 117"/>
            <p:cNvPicPr preferRelativeResize="0"/>
            <p:nvPr/>
          </p:nvPicPr>
          <p:blipFill rotWithShape="1">
            <a:blip r:embed="rId3" cstate="print">
              <a:alphaModFix/>
            </a:blip>
            <a:srcRect b="62339"/>
            <a:stretch/>
          </p:blipFill>
          <p:spPr>
            <a:xfrm>
              <a:off x="2139230" y="3609585"/>
              <a:ext cx="3826020" cy="2209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19"/>
            <p:cNvPicPr preferRelativeResize="0"/>
            <p:nvPr/>
          </p:nvPicPr>
          <p:blipFill rotWithShape="1">
            <a:blip r:embed="rId4" cstate="print">
              <a:alphaModFix/>
            </a:blip>
            <a:srcRect t="2573" b="62105"/>
            <a:stretch/>
          </p:blipFill>
          <p:spPr>
            <a:xfrm>
              <a:off x="6261618" y="3810251"/>
              <a:ext cx="3683470" cy="20783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ctangle 11"/>
          <p:cNvSpPr/>
          <p:nvPr/>
        </p:nvSpPr>
        <p:spPr>
          <a:xfrm>
            <a:off x="1960218" y="3929438"/>
            <a:ext cx="915635" cy="307777"/>
          </a:xfrm>
          <a:prstGeom prst="rect">
            <a:avLst/>
          </a:prstGeom>
          <a:solidFill>
            <a:srgbClr val="50C6E5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CFSR – R2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8418" y="3929438"/>
            <a:ext cx="915635" cy="307777"/>
          </a:xfrm>
          <a:prstGeom prst="rect">
            <a:avLst/>
          </a:prstGeom>
          <a:solidFill>
            <a:srgbClr val="50C6E5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CFSR – R2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579218" y="5213534"/>
            <a:ext cx="762000" cy="990599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913218" y="5072440"/>
            <a:ext cx="762000" cy="113169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89018" y="1491038"/>
            <a:ext cx="1506467" cy="307777"/>
          </a:xfrm>
          <a:prstGeom prst="rect">
            <a:avLst/>
          </a:prstGeom>
          <a:solidFill>
            <a:srgbClr val="50C6E5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CFSR – R2 (shade)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27218" y="1872038"/>
            <a:ext cx="2286000" cy="838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417418" y="1872038"/>
            <a:ext cx="2133600" cy="9906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9435" y="743686"/>
            <a:ext cx="764800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dbl">
            <a:noFill/>
          </a:ln>
        </p:spPr>
        <p:txBody>
          <a:bodyPr wrap="square" rtlCol="0">
            <a:spAutoFit/>
          </a:bodyPr>
          <a:lstStyle/>
          <a:p>
            <a:pPr marL="233363" indent="-233363"/>
            <a:r>
              <a:rPr lang="en-US" sz="1400" dirty="0"/>
              <a:t>Wen, C., Y. </a:t>
            </a:r>
            <a:r>
              <a:rPr lang="en-US" sz="1400" dirty="0" err="1"/>
              <a:t>Xue</a:t>
            </a:r>
            <a:r>
              <a:rPr lang="en-US" sz="1400" dirty="0"/>
              <a:t>, A. Kumar, D. </a:t>
            </a:r>
            <a:r>
              <a:rPr lang="en-US" sz="1400" dirty="0" err="1"/>
              <a:t>Behringer</a:t>
            </a:r>
            <a:r>
              <a:rPr lang="en-US" sz="1400" dirty="0"/>
              <a:t>, and L. Yu, 2016: How do uncertainties in NCEP R2 and CFSR surface fluxes impact tropical ocean simulations? </a:t>
            </a:r>
            <a:r>
              <a:rPr lang="en-US" sz="1400" i="1" dirty="0"/>
              <a:t>Climate Dynamics</a:t>
            </a:r>
            <a:r>
              <a:rPr lang="en-US" sz="1400" dirty="0"/>
              <a:t>. Submitted.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357" y="6334780"/>
            <a:ext cx="7569721" cy="430887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lvl="0" indent="-285750">
              <a:buClr>
                <a:schemeClr val="dk1"/>
              </a:buClr>
              <a:buSzPct val="100000"/>
            </a:pPr>
            <a:r>
              <a:rPr lang="en-US" sz="1400" b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CFSR wind stress are generally superior to R2 wind stress after 2000 in forcing a control simulation that provides background fields for ocean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107205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729" y="0"/>
            <a:ext cx="8229600" cy="6163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Theme 5. High-latitude Fluxes – A broadened scope </a:t>
            </a:r>
            <a:endParaRPr lang="en-US" sz="240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2" y="2174973"/>
            <a:ext cx="4371603" cy="44825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4715" y="601167"/>
            <a:ext cx="820639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11125" indent="-111125"/>
            <a:r>
              <a:rPr lang="en-US" sz="1200" dirty="0" smtClean="0"/>
              <a:t>Yu, L., X. Jin, E. Schultz, and S. </a:t>
            </a:r>
            <a:r>
              <a:rPr lang="en-US" sz="1200" dirty="0" err="1" smtClean="0"/>
              <a:t>Josey</a:t>
            </a:r>
            <a:r>
              <a:rPr lang="en-US" sz="1200" dirty="0" smtClean="0"/>
              <a:t>, 2016: Surface heat budget in </a:t>
            </a:r>
            <a:r>
              <a:rPr lang="en-US" sz="1200" dirty="0"/>
              <a:t>the Southern </a:t>
            </a:r>
            <a:r>
              <a:rPr lang="en-US" sz="1200" dirty="0" smtClean="0"/>
              <a:t>open ocean </a:t>
            </a:r>
            <a:r>
              <a:rPr lang="en-US" sz="1200" dirty="0"/>
              <a:t>and the </a:t>
            </a:r>
            <a:r>
              <a:rPr lang="en-US" sz="1200" dirty="0" smtClean="0"/>
              <a:t>Antarctic marginal </a:t>
            </a:r>
            <a:r>
              <a:rPr lang="en-US" sz="1200" dirty="0"/>
              <a:t>ice zone: Ship observations versus satellite and atmospheric reanalysis </a:t>
            </a:r>
            <a:r>
              <a:rPr lang="en-US" sz="1200" dirty="0" smtClean="0"/>
              <a:t>products. To be submitted.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550490" y="1178124"/>
            <a:ext cx="1572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Qnet</a:t>
            </a:r>
            <a:r>
              <a:rPr lang="en-US" sz="1400" b="1" dirty="0" smtClean="0"/>
              <a:t> seasonal STD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5872" y="1485738"/>
            <a:ext cx="233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products show strong </a:t>
            </a:r>
            <a:r>
              <a:rPr lang="en-US" sz="1200" dirty="0" err="1" smtClean="0"/>
              <a:t>Qnet</a:t>
            </a:r>
            <a:r>
              <a:rPr lang="en-US" sz="1200" dirty="0" smtClean="0"/>
              <a:t> variances in the seasonal marginal ice zone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5872" y="1485738"/>
            <a:ext cx="0" cy="892156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43345" y="1362394"/>
            <a:ext cx="3965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However, air-sea measurements obtained from the Australian icebreaker suggest that reanalysis has </a:t>
            </a:r>
            <a:r>
              <a:rPr lang="en-US" sz="1200" b="1" dirty="0" smtClean="0"/>
              <a:t>wrong thermodynamics</a:t>
            </a:r>
            <a:r>
              <a:rPr lang="en-US" sz="1200" dirty="0" smtClean="0"/>
              <a:t> in the marginal ice zone: enhanced LW loss is used in a place where sensible heat loss (due to strong air-sea temperature contrast) should be large. 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39" y="2574365"/>
            <a:ext cx="43815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0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20" y="97164"/>
            <a:ext cx="8229600" cy="616378"/>
          </a:xfrm>
        </p:spPr>
        <p:txBody>
          <a:bodyPr/>
          <a:lstStyle/>
          <a:p>
            <a:r>
              <a:rPr lang="en-US" dirty="0" smtClean="0"/>
              <a:t>Current Status and Future Perspectives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019" y="713542"/>
            <a:ext cx="8766152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Current status:</a:t>
            </a:r>
          </a:p>
          <a:p>
            <a:pPr marL="112713" indent="-112713">
              <a:spcAft>
                <a:spcPts val="600"/>
              </a:spcAft>
            </a:pPr>
            <a:r>
              <a:rPr lang="en-US" sz="1600" dirty="0" smtClean="0"/>
              <a:t>- During the past three years, our team has worked on five broad topics.</a:t>
            </a:r>
          </a:p>
          <a:p>
            <a:pPr marL="112713" indent="-112713">
              <a:spcAft>
                <a:spcPts val="600"/>
              </a:spcAft>
            </a:pPr>
            <a:r>
              <a:rPr lang="en-US" sz="1600" dirty="0" smtClean="0"/>
              <a:t>- We have produced detailed assessments of the uncertainty issues in atmospheric reanalysis in general and with particular focus on CFSR.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- We found that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sz="1600" dirty="0" smtClean="0"/>
              <a:t>Main source of the uncertainties in the global ocean-surface energy and freshwater budgets in atmospheric reanalysis resides in the </a:t>
            </a:r>
            <a:r>
              <a:rPr lang="en-US" sz="1600" b="1" dirty="0" smtClean="0"/>
              <a:t>tropics </a:t>
            </a:r>
            <a:r>
              <a:rPr lang="en-US" sz="1600" dirty="0" smtClean="0"/>
              <a:t>(precipitation, clouds, surface LW)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en-US" sz="1600" dirty="0" smtClean="0"/>
              <a:t>Reanalysis converges to a pattern that is influenced more by model physics and less by data assimilation. </a:t>
            </a:r>
          </a:p>
          <a:p>
            <a:pPr marL="339725" indent="-339725">
              <a:spcAft>
                <a:spcPts val="600"/>
              </a:spcAft>
            </a:pPr>
            <a:r>
              <a:rPr lang="en-US" sz="1600" dirty="0" smtClean="0"/>
              <a:t>(3)  The state-of-the-art </a:t>
            </a:r>
            <a:r>
              <a:rPr lang="en-US" sz="1600" dirty="0" err="1" smtClean="0"/>
              <a:t>reanalyses</a:t>
            </a:r>
            <a:r>
              <a:rPr lang="en-US" sz="1600" dirty="0" smtClean="0"/>
              <a:t> (CFSR, ERA-interim, JRA55, and MERRA-2) do not necessarily represent an improvement of the ocean energy and water budgets.</a:t>
            </a:r>
          </a:p>
          <a:p>
            <a:pPr>
              <a:spcAft>
                <a:spcPts val="600"/>
              </a:spcAft>
            </a:pPr>
            <a:endParaRPr lang="en-US" sz="1600" dirty="0" smtClean="0"/>
          </a:p>
          <a:p>
            <a:pPr>
              <a:spcAft>
                <a:spcPts val="600"/>
              </a:spcAft>
            </a:pPr>
            <a:r>
              <a:rPr lang="en-US" sz="2000" b="1" dirty="0" smtClean="0"/>
              <a:t>Future perspectives: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Climate reanalysis progresses toward higher resolution, fully engaged land, ocean, atmosphere, and </a:t>
            </a:r>
            <a:r>
              <a:rPr lang="en-US" sz="1600" dirty="0" err="1" smtClean="0"/>
              <a:t>cryosphere</a:t>
            </a:r>
            <a:r>
              <a:rPr lang="en-US" sz="1600" dirty="0" smtClean="0"/>
              <a:t> system. Key dynamical regimes that need to be fully investigated and understood including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(1) land-atmosphere-ocean interactions 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(2) Ice-atmosphere-ocean  interactions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663971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294</TotalTime>
  <Words>770</Words>
  <Application>Microsoft Macintosh PowerPoint</Application>
  <PresentationFormat>On-screen Show (4:3)</PresentationFormat>
  <Paragraphs>57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Theme</vt:lpstr>
      <vt:lpstr>Status and Outlook  Evaluating CFSR Air-Sea Heat, Freshwater, and Momentum Fluxes in the context of the Global Energy and Freshwater Budgets</vt:lpstr>
      <vt:lpstr>Theme 1. Ocean-surface Freshwater Budget in Reanalysis</vt:lpstr>
      <vt:lpstr>Theme 2. Ocean-surface Energy Budget in Reanalysis</vt:lpstr>
      <vt:lpstr>Theme 3. Tropical Ocean-surface Winds in Reanalysis</vt:lpstr>
      <vt:lpstr>Theme 4. Impact of uncertainties in NCEP R2 and CFSR  surface fluxes on tropical ocean simulations</vt:lpstr>
      <vt:lpstr>Theme 5. High-latitude Fluxes – A broadened scope </vt:lpstr>
      <vt:lpstr>Current Status and Future Perspectives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Outlook  Evaluating CFSR Air-Sea Heat, Freshwater, and Momentum Fluxes in the context of the Global Energy and Freshwater Budgets</dc:title>
  <dc:subject/>
  <dc:creator>Lisan Yu</dc:creator>
  <cp:keywords/>
  <dc:description/>
  <cp:lastModifiedBy>Lisan Yu</cp:lastModifiedBy>
  <cp:revision>36</cp:revision>
  <dcterms:created xsi:type="dcterms:W3CDTF">2016-06-29T02:45:31Z</dcterms:created>
  <dcterms:modified xsi:type="dcterms:W3CDTF">2016-06-29T17:16:31Z</dcterms:modified>
  <cp:category/>
</cp:coreProperties>
</file>