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7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6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74" r:id="rId2"/>
    <p:sldId id="285" r:id="rId3"/>
    <p:sldId id="263" r:id="rId4"/>
    <p:sldId id="278" r:id="rId5"/>
    <p:sldId id="264" r:id="rId6"/>
    <p:sldId id="272" r:id="rId7"/>
    <p:sldId id="271" r:id="rId8"/>
    <p:sldId id="280" r:id="rId9"/>
    <p:sldId id="265" r:id="rId10"/>
    <p:sldId id="266" r:id="rId11"/>
    <p:sldId id="281" r:id="rId12"/>
    <p:sldId id="267" r:id="rId13"/>
    <p:sldId id="269" r:id="rId14"/>
    <p:sldId id="270" r:id="rId15"/>
    <p:sldId id="286" r:id="rId16"/>
    <p:sldId id="284" r:id="rId17"/>
    <p:sldId id="289" r:id="rId18"/>
    <p:sldId id="259" r:id="rId19"/>
    <p:sldId id="260" r:id="rId20"/>
    <p:sldId id="261" r:id="rId21"/>
    <p:sldId id="275" r:id="rId22"/>
    <p:sldId id="279" r:id="rId23"/>
    <p:sldId id="294" r:id="rId24"/>
    <p:sldId id="290" r:id="rId25"/>
    <p:sldId id="291" r:id="rId26"/>
    <p:sldId id="292" r:id="rId27"/>
    <p:sldId id="293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A4450F-94CE-447C-9E90-96667F0D5FFF}">
          <p14:sldIdLst>
            <p14:sldId id="274"/>
            <p14:sldId id="285"/>
            <p14:sldId id="263"/>
            <p14:sldId id="278"/>
            <p14:sldId id="264"/>
            <p14:sldId id="272"/>
            <p14:sldId id="271"/>
            <p14:sldId id="280"/>
            <p14:sldId id="265"/>
            <p14:sldId id="266"/>
            <p14:sldId id="281"/>
            <p14:sldId id="267"/>
            <p14:sldId id="269"/>
            <p14:sldId id="270"/>
            <p14:sldId id="286"/>
            <p14:sldId id="284"/>
            <p14:sldId id="289"/>
            <p14:sldId id="259"/>
            <p14:sldId id="260"/>
            <p14:sldId id="261"/>
            <p14:sldId id="275"/>
            <p14:sldId id="279"/>
            <p14:sldId id="294"/>
          </p14:sldIdLst>
        </p14:section>
        <p14:section name="extra slides" id="{37D293E4-4104-4573-89A5-3D62CBDFC675}">
          <p14:sldIdLst>
            <p14:sldId id="290"/>
            <p14:sldId id="291"/>
            <p14:sldId id="292"/>
            <p14:sldId id="293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686"/>
    <a:srgbClr val="D45858"/>
    <a:srgbClr val="E8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4169" autoAdjust="0"/>
  </p:normalViewPr>
  <p:slideViewPr>
    <p:cSldViewPr snapToGrid="0" showGuides="1">
      <p:cViewPr varScale="1">
        <p:scale>
          <a:sx n="47" d="100"/>
          <a:sy n="47" d="100"/>
        </p:scale>
        <p:origin x="1836" y="54"/>
      </p:cViewPr>
      <p:guideLst>
        <p:guide orient="horz" pos="218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2FEF-FE11-41F6-A35A-2C3B1168F2A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490A5-9493-4167-95E2-A691F7B3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Intro, PhD Student,</a:t>
            </a:r>
            <a:r>
              <a:rPr lang="en-US" baseline="0" dirty="0"/>
              <a:t> Eugenia Kalnay</a:t>
            </a:r>
          </a:p>
          <a:p>
            <a:endParaRPr lang="en-US" baseline="0" dirty="0"/>
          </a:p>
          <a:p>
            <a:r>
              <a:rPr lang="en-US" baseline="0" dirty="0"/>
              <a:t>Ties in with tom’s talk, </a:t>
            </a:r>
          </a:p>
          <a:p>
            <a:r>
              <a:rPr lang="en-US" baseline="0" dirty="0"/>
              <a:t>1 method of how to unify the </a:t>
            </a:r>
            <a:r>
              <a:rPr lang="en-US" baseline="0"/>
              <a:t>solvers amongst </a:t>
            </a:r>
            <a:r>
              <a:rPr lang="en-US" baseline="0" dirty="0"/>
              <a:t>all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4EB4-0F30-4F28-BF3A-27C02161F6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72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90A5-9493-4167-95E2-A691F7B3FA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12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</a:t>
            </a:r>
            <a:r>
              <a:rPr lang="en-US" baseline="0" dirty="0"/>
              <a:t> with SPEEDYNEMO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Flux exchange not frequent enough, weak cross domain covariance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Difficulty with ocean spread due to low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90A5-9493-4167-95E2-A691F7B3FA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3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Switch to CFS, lower resolution </a:t>
            </a:r>
            <a:r>
              <a:rPr lang="en-US" dirty="0" err="1"/>
              <a:t>atm</a:t>
            </a:r>
            <a:r>
              <a:rPr lang="en-US" dirty="0"/>
              <a:t>, otherwise same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Plan to use actual observations as soon as current CFSv2</a:t>
            </a:r>
            <a:r>
              <a:rPr lang="en-US" baseline="0" dirty="0"/>
              <a:t>-LETKF is verified and tuned slightly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experiments are very short duration (2 months),</a:t>
            </a:r>
            <a:r>
              <a:rPr lang="en-US" baseline="0" dirty="0"/>
              <a:t> plan to do several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90A5-9493-4167-95E2-A691F7B3FA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3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Several year free running nature run generated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Spun-up with conventional weakly coupled DA</a:t>
            </a:r>
            <a:endParaRPr lang="en-US" dirty="0"/>
          </a:p>
          <a:p>
            <a:r>
              <a:rPr lang="en-US" dirty="0"/>
              <a:t>First test performed as a single</a:t>
            </a:r>
            <a:r>
              <a:rPr lang="en-US" baseline="0" dirty="0"/>
              <a:t> </a:t>
            </a:r>
            <a:r>
              <a:rPr lang="en-US" baseline="0" dirty="0" err="1"/>
              <a:t>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90A5-9493-4167-95E2-A691F7B3FA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4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bit of a made up case, as no SST forcing for ocean, only profile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tuning though!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</a:t>
            </a:r>
            <a:r>
              <a:rPr lang="en-US" baseline="0" dirty="0"/>
              <a:t> of along track level 2  SST data, can SST improve atmosphere?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90A5-9493-4167-95E2-A691F7B3FA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9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Outline</a:t>
            </a:r>
          </a:p>
          <a:p>
            <a:r>
              <a:rPr lang="en-US"/>
              <a:t>1 what is SCDA and how can it improve DA</a:t>
            </a:r>
          </a:p>
          <a:p>
            <a:r>
              <a:rPr lang="en-US"/>
              <a:t>2 overview of latest advancements In SCDA</a:t>
            </a:r>
          </a:p>
          <a:p>
            <a:r>
              <a:rPr lang="en-US"/>
              <a:t>3 Outline of our method and or future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4EB4-0F30-4F28-BF3A-27C02161F6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Tom,</a:t>
            </a:r>
            <a:r>
              <a:rPr lang="en-US" baseline="0" dirty="0"/>
              <a:t> spoke of in previous talk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 is done separately for each domain, atmosphere, ocean, ice, land…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Uncoupled and Weakly coupled…,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4EB4-0F30-4F28-BF3A-27C02161F6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</a:t>
            </a:r>
            <a:r>
              <a:rPr lang="en-US" baseline="0" dirty="0"/>
              <a:t> be especially beneficial for historical r</a:t>
            </a:r>
            <a:r>
              <a:rPr lang="en-US" dirty="0"/>
              <a:t>eanalysis in pre-</a:t>
            </a:r>
            <a:r>
              <a:rPr lang="en-US" dirty="0" err="1"/>
              <a:t>argo</a:t>
            </a:r>
            <a:r>
              <a:rPr lang="en-US" dirty="0"/>
              <a:t> era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cross-domain </a:t>
            </a:r>
            <a:r>
              <a:rPr lang="en-US" dirty="0" err="1"/>
              <a:t>obs</a:t>
            </a:r>
            <a:r>
              <a:rPr lang="en-US" dirty="0"/>
              <a:t> for sparsely sampled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4EB4-0F30-4F28-BF3A-27C02161F6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4EB4-0F30-4F28-BF3A-27C02161F6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Systems for realistic models, may be useful for reanalysis,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haven’t explored</a:t>
            </a:r>
            <a:r>
              <a:rPr lang="en-US" baseline="0" dirty="0"/>
              <a:t> systems appropriate for operational 6 hour 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90A5-9493-4167-95E2-A691F7B3FA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4EB4-0F30-4F28-BF3A-27C02161F6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4EB4-0F30-4F28-BF3A-27C02161F6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7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OSSE with SPEEDYNEMO, T30</a:t>
            </a:r>
            <a:r>
              <a:rPr lang="en-US" baseline="0" dirty="0"/>
              <a:t> </a:t>
            </a:r>
            <a:r>
              <a:rPr lang="en-US" baseline="0" dirty="0" err="1"/>
              <a:t>atm</a:t>
            </a:r>
            <a:r>
              <a:rPr lang="en-US" baseline="0" dirty="0"/>
              <a:t>, 2 degree ocean,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Fast, 1 year of DA in 1 day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Somewhat realistic, with decent ENSO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90A5-9493-4167-95E2-A691F7B3FA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7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tom talked about, desire for interoperability and abstraction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Can read about details in GRL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90A5-9493-4167-95E2-A691F7B3FA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0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0" y="1150938"/>
            <a:ext cx="7886700" cy="496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11210" y="925285"/>
            <a:ext cx="36671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7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2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71476" y="1150938"/>
            <a:ext cx="4095750" cy="49641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11210" y="991960"/>
            <a:ext cx="36671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81525" y="1162050"/>
            <a:ext cx="4191000" cy="49053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4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81424"/>
            <a:ext cx="6858000" cy="1476375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19113" y="365126"/>
            <a:ext cx="8105775" cy="30638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5849491" y="5405665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8" name="Picture Placeholder 20"/>
          <p:cNvSpPr>
            <a:spLocks noGrp="1"/>
          </p:cNvSpPr>
          <p:nvPr>
            <p:ph type="pic" sz="quarter" idx="15" hasCustomPrompt="1"/>
          </p:nvPr>
        </p:nvSpPr>
        <p:spPr>
          <a:xfrm>
            <a:off x="4736139" y="5405665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8076194" y="5405665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6962843" y="5405665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87058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3535"/>
            <a:ext cx="3886200" cy="49134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3535"/>
            <a:ext cx="3886200" cy="4913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1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2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40431"/>
            <a:ext cx="7886700" cy="79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3535"/>
            <a:ext cx="7886700" cy="491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104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3/30/2016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104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Sluka - Strongly Coupled 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8104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8EE8-9BF7-4396-B7D0-46DE42094B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1" y="6303244"/>
            <a:ext cx="458153" cy="45535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28650" y="6491437"/>
            <a:ext cx="8159750" cy="45719"/>
          </a:xfrm>
          <a:prstGeom prst="rect">
            <a:avLst/>
          </a:prstGeom>
          <a:solidFill>
            <a:srgbClr val="E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137254" y="1041165"/>
            <a:ext cx="2872848" cy="45719"/>
          </a:xfrm>
          <a:prstGeom prst="rect">
            <a:avLst/>
          </a:prstGeom>
          <a:solidFill>
            <a:srgbClr val="E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344"/>
          <a:stretch/>
        </p:blipFill>
        <p:spPr>
          <a:xfrm>
            <a:off x="-28575" y="1100064"/>
            <a:ext cx="9172575" cy="348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6105524"/>
            <a:ext cx="91535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ubtitle 77"/>
          <p:cNvSpPr>
            <a:spLocks noGrp="1"/>
          </p:cNvSpPr>
          <p:nvPr>
            <p:ph type="subTitle" idx="1"/>
          </p:nvPr>
        </p:nvSpPr>
        <p:spPr>
          <a:xfrm>
            <a:off x="777562" y="3066955"/>
            <a:ext cx="7588876" cy="8958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900" b="1" cap="none" dirty="0">
                <a:solidFill>
                  <a:schemeClr val="bg1"/>
                </a:solidFill>
                <a:effectLst/>
                <a:ea typeface="Adobe Gothic Std B" panose="020B0800000000000000" pitchFamily="34" charset="-128"/>
              </a:rPr>
              <a:t>Travis Sluka</a:t>
            </a:r>
            <a:br>
              <a:rPr lang="en-US" sz="2900" cap="none" dirty="0">
                <a:solidFill>
                  <a:schemeClr val="bg1"/>
                </a:solidFill>
                <a:ea typeface="Adobe Gothic Std B" panose="020B0800000000000000" pitchFamily="34" charset="-128"/>
              </a:rPr>
            </a:br>
            <a:r>
              <a:rPr lang="en-US" sz="1800" cap="none" dirty="0">
                <a:solidFill>
                  <a:schemeClr val="bg1"/>
                </a:solidFill>
                <a:ea typeface="Adobe Gothic Std B" panose="020B0800000000000000" pitchFamily="34" charset="-128"/>
              </a:rPr>
              <a:t>Acknowledgements: Eugenia Kalnay, Steve Penny, </a:t>
            </a:r>
            <a:r>
              <a:rPr lang="en-US" sz="1800" cap="none" dirty="0" err="1">
                <a:solidFill>
                  <a:schemeClr val="bg1"/>
                </a:solidFill>
                <a:ea typeface="Adobe Gothic Std B" panose="020B0800000000000000" pitchFamily="34" charset="-128"/>
              </a:rPr>
              <a:t>Takemasa</a:t>
            </a:r>
            <a:r>
              <a:rPr lang="en-US" sz="1800" cap="none" dirty="0">
                <a:solidFill>
                  <a:schemeClr val="bg1"/>
                </a:solidFill>
                <a:ea typeface="Adobe Gothic Std B" panose="020B0800000000000000" pitchFamily="34" charset="-128"/>
              </a:rPr>
              <a:t> Miyoshi</a:t>
            </a:r>
            <a:endParaRPr lang="en-US" cap="none" dirty="0">
              <a:solidFill>
                <a:schemeClr val="bg1"/>
              </a:solidFill>
              <a:effectLst/>
              <a:ea typeface="Adobe Gothic Std B" panose="020B0800000000000000" pitchFamily="34" charset="-128"/>
            </a:endParaRPr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>
          <a:xfrm>
            <a:off x="519112" y="1100065"/>
            <a:ext cx="8105775" cy="187911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4400" cap="small" dirty="0">
                <a:solidFill>
                  <a:schemeClr val="bg1"/>
                </a:solidFill>
                <a:effectLst/>
                <a:ea typeface="Adobe Gothic Std B" panose="020B0800000000000000" pitchFamily="34" charset="-128"/>
                <a:cs typeface="Arial" panose="020B0604020202020204" pitchFamily="34" charset="0"/>
              </a:rPr>
              <a:t>Strongly Coupled </a:t>
            </a:r>
            <a:r>
              <a:rPr lang="en-US" sz="4400" cap="small" dirty="0" err="1">
                <a:solidFill>
                  <a:schemeClr val="bg1"/>
                </a:solidFill>
                <a:effectLst/>
                <a:ea typeface="Adobe Gothic Std B" panose="020B0800000000000000" pitchFamily="34" charset="-128"/>
                <a:cs typeface="Arial" panose="020B0604020202020204" pitchFamily="34" charset="0"/>
              </a:rPr>
              <a:t>EnKF</a:t>
            </a:r>
            <a:r>
              <a:rPr lang="en-US" sz="4400" cap="small" dirty="0">
                <a:solidFill>
                  <a:schemeClr val="bg1"/>
                </a:solidFill>
                <a:effectLst/>
                <a:ea typeface="Adobe Gothic Std B" panose="020B0800000000000000" pitchFamily="34" charset="-128"/>
                <a:cs typeface="Arial" panose="020B0604020202020204" pitchFamily="34" charset="0"/>
              </a:rPr>
              <a:t> Data Assimilation in Coupled Ocean-Atmosphere Models</a:t>
            </a:r>
            <a:endParaRPr lang="en-US" sz="3600" cap="small" dirty="0">
              <a:solidFill>
                <a:schemeClr val="bg1"/>
              </a:solidFill>
              <a:effectLst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48037" y="2883716"/>
            <a:ext cx="24479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040" y="6143099"/>
            <a:ext cx="3106792" cy="5725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5275" y="6193304"/>
            <a:ext cx="293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Climate Reanalysis Task Force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March 30, 2016</a:t>
            </a:r>
          </a:p>
        </p:txBody>
      </p:sp>
    </p:spTree>
    <p:extLst>
      <p:ext uri="{BB962C8B-B14F-4D97-AF65-F5344CB8AC3E}">
        <p14:creationId xmlns:p14="http://schemas.microsoft.com/office/powerpoint/2010/main" val="70013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34" y="2826014"/>
            <a:ext cx="4595109" cy="1847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Local Ensemble Transform Kalman Filter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28650" y="4734329"/>
            <a:ext cx="3674902" cy="1442633"/>
          </a:xfrm>
        </p:spPr>
        <p:txBody>
          <a:bodyPr>
            <a:noAutofit/>
          </a:bodyPr>
          <a:lstStyle/>
          <a:p>
            <a:r>
              <a:rPr lang="en-US" sz="2000" dirty="0"/>
              <a:t>Cross-domain observation impacts </a:t>
            </a:r>
            <a:r>
              <a:rPr lang="en-US" sz="2000" b="1" dirty="0"/>
              <a:t>analysis mean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67" y="3377568"/>
            <a:ext cx="2636605" cy="11655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181667" y="3540333"/>
            <a:ext cx="632709" cy="472391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8605" y="3506172"/>
            <a:ext cx="720090" cy="486576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187" y="4672906"/>
            <a:ext cx="4365625" cy="1747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W</a:t>
            </a:r>
            <a:r>
              <a:rPr lang="en-US" sz="2000" dirty="0"/>
              <a:t> varies smoothly across domain interface, allows individual ensemble members to stay “matched” together, allowing for </a:t>
            </a:r>
            <a:r>
              <a:rPr lang="en-US" sz="2000" b="1" dirty="0"/>
              <a:t>better balance of ensemble members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963" y="2510443"/>
            <a:ext cx="278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analysis mean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2389" y="2528487"/>
            <a:ext cx="383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analysis ensemble perturbations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125" y="1520028"/>
            <a:ext cx="2055750" cy="641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88558" y="1251195"/>
            <a:ext cx="278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SPEEDY-NEMO OSSE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Using the fast SPEEDY-NEMO </a:t>
            </a:r>
            <a:r>
              <a:rPr lang="en-US" sz="2400" dirty="0"/>
              <a:t>(one year run takes only 12 hours on 1 core) </a:t>
            </a:r>
          </a:p>
          <a:p>
            <a:r>
              <a:rPr lang="en-US" sz="2400" dirty="0"/>
              <a:t>Perfect model OSSE conducted using </a:t>
            </a:r>
            <a:r>
              <a:rPr lang="en-US" sz="2400" b="1" dirty="0"/>
              <a:t>only atmospheric observations</a:t>
            </a:r>
          </a:p>
          <a:p>
            <a:endParaRPr lang="en-US" sz="2400" b="1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6"/>
                </a:solidFill>
              </a:rPr>
              <a:t>SPEEDY-NEMO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T30 atmosphere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2 degree ocean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Coupling every 6 hours</a:t>
            </a:r>
            <a:endParaRPr lang="en-U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9150" y="3934437"/>
            <a:ext cx="3886200" cy="2242526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6"/>
                </a:solidFill>
              </a:rPr>
              <a:t>Experiment parameters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40 ensemble members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Localization: </a:t>
            </a:r>
            <a:r>
              <a:rPr lang="en-US" sz="2000" dirty="0"/>
              <a:t>1000km Hz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Relaxation to prior spread: </a:t>
            </a:r>
            <a:r>
              <a:rPr lang="en-US" sz="2000" dirty="0"/>
              <a:t>90% for </a:t>
            </a:r>
            <a:r>
              <a:rPr lang="en-US" sz="2000" dirty="0" err="1"/>
              <a:t>ocn</a:t>
            </a:r>
            <a:r>
              <a:rPr lang="en-US" sz="2000" dirty="0"/>
              <a:t> 60% for </a:t>
            </a:r>
            <a:r>
              <a:rPr lang="en-US" sz="2000" dirty="0" err="1"/>
              <a:t>atm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807697"/>
              </p:ext>
            </p:extLst>
          </p:nvPr>
        </p:nvGraphicFramePr>
        <p:xfrm>
          <a:off x="4514850" y="1463649"/>
          <a:ext cx="4310179" cy="253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4" imgW="14095080" imgH="8304480" progId="Photoshop.Image.16">
                  <p:embed/>
                </p:oleObj>
              </mc:Choice>
              <mc:Fallback>
                <p:oleObj name="Image" r:id="rId4" imgW="14095080" imgH="8304480" progId="Photoshop.Image.16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1463649"/>
                        <a:ext cx="4310179" cy="2538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66264" y="1162494"/>
            <a:ext cx="181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6 </a:t>
            </a:r>
            <a:r>
              <a:rPr lang="en-US" dirty="0" err="1">
                <a:solidFill>
                  <a:schemeClr val="accent6"/>
                </a:solidFill>
              </a:rPr>
              <a:t>hr</a:t>
            </a:r>
            <a:r>
              <a:rPr lang="en-US" dirty="0">
                <a:solidFill>
                  <a:schemeClr val="accent6"/>
                </a:solidFill>
              </a:rPr>
              <a:t> observations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SPEEDY-NEMO LETKF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Sharing of observational departures allows system to act as single </a:t>
            </a:r>
            <a:r>
              <a:rPr lang="en-US" sz="2000" b="1" dirty="0"/>
              <a:t>strongly coupled </a:t>
            </a:r>
            <a:r>
              <a:rPr lang="en-US" sz="2000" dirty="0"/>
              <a:t>system.</a:t>
            </a:r>
          </a:p>
          <a:p>
            <a:r>
              <a:rPr lang="en-US" sz="2000" dirty="0"/>
              <a:t>Separate LETKF for each domain helps keep implementation simpler. </a:t>
            </a:r>
            <a:r>
              <a:rPr lang="en-US" sz="2000" b="1" dirty="0"/>
              <a:t>Ocean LETKF and Atmosphere LETKF can be developed independently.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Sluka, T. C., S. G. Penny, E. Kalnay, and T. Miyoshi (2016), Assimilating atmospheric observations into the ocean using strongly coupled ensemble data assimilation, </a:t>
            </a:r>
            <a:r>
              <a:rPr lang="en-US" sz="1400" i="1" dirty="0" err="1">
                <a:solidFill>
                  <a:schemeClr val="accent6"/>
                </a:solidFill>
              </a:rPr>
              <a:t>Geophys</a:t>
            </a:r>
            <a:r>
              <a:rPr lang="en-US" sz="1400" i="1" dirty="0">
                <a:solidFill>
                  <a:schemeClr val="accent6"/>
                </a:solidFill>
              </a:rPr>
              <a:t>. Res. Lett.</a:t>
            </a:r>
            <a:r>
              <a:rPr lang="en-US" sz="1400" dirty="0">
                <a:solidFill>
                  <a:schemeClr val="accent6"/>
                </a:solidFill>
              </a:rPr>
              <a:t>, </a:t>
            </a:r>
            <a:r>
              <a:rPr lang="en-US" sz="1400" i="1" dirty="0">
                <a:solidFill>
                  <a:schemeClr val="accent6"/>
                </a:solidFill>
              </a:rPr>
              <a:t>43</a:t>
            </a:r>
            <a:r>
              <a:rPr lang="en-US" sz="1400" dirty="0">
                <a:solidFill>
                  <a:schemeClr val="accent6"/>
                </a:solidFill>
              </a:rPr>
              <a:t>(2), 752–759, doi:10.1002/2015GL067238.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232973" y="1334857"/>
            <a:ext cx="3365743" cy="3054777"/>
            <a:chOff x="4576642" y="1060990"/>
            <a:chExt cx="4181716" cy="3795361"/>
          </a:xfrm>
        </p:grpSpPr>
        <p:grpSp>
          <p:nvGrpSpPr>
            <p:cNvPr id="5" name="Group 4"/>
            <p:cNvGrpSpPr/>
            <p:nvPr/>
          </p:nvGrpSpPr>
          <p:grpSpPr>
            <a:xfrm>
              <a:off x="5775631" y="1703721"/>
              <a:ext cx="1744847" cy="1584016"/>
              <a:chOff x="1905672" y="2192942"/>
              <a:chExt cx="2326462" cy="211202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909719" y="2192942"/>
                <a:ext cx="2322415" cy="987227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99FF"/>
                </a:solidFill>
                <a:prstDash val="dash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905672" y="3317736"/>
                <a:ext cx="2322415" cy="987227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99FF"/>
                </a:solidFill>
                <a:prstDash val="dash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642" y="1060990"/>
              <a:ext cx="4181716" cy="3795361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6567641" y="2171036"/>
              <a:ext cx="394487" cy="50979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543365" y="2371314"/>
              <a:ext cx="412694" cy="50979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98047" y="4570701"/>
            <a:ext cx="3795101" cy="830997"/>
            <a:chOff x="6452995" y="2232564"/>
            <a:chExt cx="5060134" cy="1107995"/>
          </a:xfrm>
        </p:grpSpPr>
        <p:sp>
          <p:nvSpPr>
            <p:cNvPr id="13" name="Rectangle 12"/>
            <p:cNvSpPr/>
            <p:nvPr/>
          </p:nvSpPr>
          <p:spPr>
            <a:xfrm>
              <a:off x="6452995" y="2459978"/>
              <a:ext cx="662258" cy="356051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99FF"/>
              </a:solidFill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99CC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15254" y="2232564"/>
              <a:ext cx="4397875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Data assimilation systems, normally separate</a:t>
              </a:r>
              <a:br>
                <a:rPr lang="en-US" sz="1600" dirty="0"/>
              </a:br>
              <a:r>
                <a:rPr lang="en-US" sz="1600" b="1" dirty="0"/>
                <a:t>“weakly coupled DA”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6136" y="5437508"/>
            <a:ext cx="4352550" cy="830997"/>
            <a:chOff x="6602115" y="3919440"/>
            <a:chExt cx="5005223" cy="110799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602115" y="4260649"/>
              <a:ext cx="545973" cy="108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09464" y="3919440"/>
              <a:ext cx="43978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Addition of cross-domain observational departures </a:t>
              </a:r>
              <a:br>
                <a:rPr lang="en-US" sz="1600" dirty="0"/>
              </a:br>
              <a:r>
                <a:rPr lang="en-US" sz="1600" b="1" dirty="0"/>
                <a:t>“strongly coupled DA”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SPEEDY-NEMO </a:t>
            </a:r>
            <a:r>
              <a:rPr lang="en-US" sz="3600" b="0" dirty="0"/>
              <a:t>Strongly Coupled DA</a:t>
            </a:r>
            <a:br>
              <a:rPr lang="en-US" sz="3600" b="0" dirty="0"/>
            </a:br>
            <a:r>
              <a:rPr lang="en-US" sz="2000" b="0" dirty="0"/>
              <a:t>STRONG-WEAK analysis RMSE</a:t>
            </a:r>
            <a:endParaRPr lang="en-US" sz="36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93" y="1513980"/>
            <a:ext cx="7654688" cy="4507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5660" y="1121160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Salinity </a:t>
            </a:r>
            <a:r>
              <a:rPr lang="en-US" sz="1600" b="1" dirty="0">
                <a:solidFill>
                  <a:schemeClr val="accent6"/>
                </a:solidFill>
              </a:rPr>
              <a:t>[PSU]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8491" y="1085500"/>
            <a:ext cx="216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Temperature </a:t>
            </a:r>
            <a:r>
              <a:rPr lang="en-US" b="1" dirty="0">
                <a:solidFill>
                  <a:schemeClr val="accent6"/>
                </a:solidFill>
              </a:rPr>
              <a:t>[C]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55" y="223347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Surface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98" y="4156206"/>
            <a:ext cx="108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Deeper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Ocean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sz="1200" b="1" dirty="0">
                <a:solidFill>
                  <a:schemeClr val="accent6"/>
                </a:solidFill>
              </a:rPr>
              <a:t>(500m-2km)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192" y="2406357"/>
            <a:ext cx="1649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16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Hemisphere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3680" y="3861722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E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Hemisphere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8934" y="4781254"/>
            <a:ext cx="68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B7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1438" y="4294705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60977" y="1555675"/>
            <a:ext cx="307777" cy="1726189"/>
            <a:chOff x="8783735" y="1669474"/>
            <a:chExt cx="307777" cy="1726189"/>
          </a:xfrm>
        </p:grpSpPr>
        <p:sp>
          <p:nvSpPr>
            <p:cNvPr id="15" name="TextBox 14"/>
            <p:cNvSpPr txBox="1"/>
            <p:nvPr/>
          </p:nvSpPr>
          <p:spPr>
            <a:xfrm rot="5400000">
              <a:off x="8262647" y="2190562"/>
              <a:ext cx="1349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/>
                  </a:solidFill>
                </a:rPr>
                <a:t>Improvement </a:t>
              </a:r>
            </a:p>
          </p:txBody>
        </p:sp>
        <p:cxnSp>
          <p:nvCxnSpPr>
            <p:cNvPr id="17" name="Straight Arrow Connector 16"/>
            <p:cNvCxnSpPr>
              <a:stCxn id="15" idx="3"/>
            </p:cNvCxnSpPr>
            <p:nvPr/>
          </p:nvCxnSpPr>
          <p:spPr>
            <a:xfrm>
              <a:off x="8937624" y="3019428"/>
              <a:ext cx="1" cy="376235"/>
            </a:xfrm>
            <a:prstGeom prst="straightConnector1">
              <a:avLst/>
            </a:prstGeom>
            <a:ln w="28575">
              <a:solidFill>
                <a:srgbClr val="B22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660168" y="3693803"/>
            <a:ext cx="307777" cy="1726189"/>
            <a:chOff x="8719315" y="3694407"/>
            <a:chExt cx="307777" cy="1726189"/>
          </a:xfrm>
        </p:grpSpPr>
        <p:sp>
          <p:nvSpPr>
            <p:cNvPr id="20" name="TextBox 19"/>
            <p:cNvSpPr txBox="1"/>
            <p:nvPr/>
          </p:nvSpPr>
          <p:spPr>
            <a:xfrm rot="5400000">
              <a:off x="8198227" y="4215495"/>
              <a:ext cx="1349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/>
                  </a:solidFill>
                </a:rPr>
                <a:t>Improvement </a:t>
              </a: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>
              <a:off x="8873204" y="5044361"/>
              <a:ext cx="1" cy="376235"/>
            </a:xfrm>
            <a:prstGeom prst="straightConnector1">
              <a:avLst/>
            </a:prstGeom>
            <a:ln w="28575">
              <a:solidFill>
                <a:srgbClr val="B22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661703" y="1590407"/>
            <a:ext cx="307777" cy="1726189"/>
            <a:chOff x="8783735" y="1669474"/>
            <a:chExt cx="307777" cy="1726189"/>
          </a:xfrm>
        </p:grpSpPr>
        <p:sp>
          <p:nvSpPr>
            <p:cNvPr id="23" name="TextBox 22"/>
            <p:cNvSpPr txBox="1"/>
            <p:nvPr/>
          </p:nvSpPr>
          <p:spPr>
            <a:xfrm rot="5400000">
              <a:off x="8262647" y="2190562"/>
              <a:ext cx="1349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/>
                  </a:solidFill>
                </a:rPr>
                <a:t>Improvement </a:t>
              </a:r>
            </a:p>
          </p:txBody>
        </p:sp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>
              <a:off x="8937624" y="3019428"/>
              <a:ext cx="1" cy="376235"/>
            </a:xfrm>
            <a:prstGeom prst="straightConnector1">
              <a:avLst/>
            </a:prstGeom>
            <a:ln w="28575">
              <a:solidFill>
                <a:srgbClr val="B22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663143" y="3677374"/>
            <a:ext cx="307777" cy="1726189"/>
            <a:chOff x="8719315" y="3694407"/>
            <a:chExt cx="307777" cy="1726189"/>
          </a:xfrm>
        </p:grpSpPr>
        <p:sp>
          <p:nvSpPr>
            <p:cNvPr id="26" name="TextBox 25"/>
            <p:cNvSpPr txBox="1"/>
            <p:nvPr/>
          </p:nvSpPr>
          <p:spPr>
            <a:xfrm rot="5400000">
              <a:off x="8198227" y="4215495"/>
              <a:ext cx="1349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/>
                  </a:solidFill>
                </a:rPr>
                <a:t>Improvement </a:t>
              </a:r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>
              <a:off x="8873204" y="5044361"/>
              <a:ext cx="1" cy="376235"/>
            </a:xfrm>
            <a:prstGeom prst="straightConnector1">
              <a:avLst/>
            </a:prstGeom>
            <a:ln w="28575">
              <a:solidFill>
                <a:srgbClr val="B22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40913" y="5758272"/>
            <a:ext cx="402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Analysis RMSE improvement of ocean, from strongly coupled DA of simulated </a:t>
            </a:r>
            <a:r>
              <a:rPr lang="en-US" sz="1400" b="1" dirty="0"/>
              <a:t>atmospheric</a:t>
            </a:r>
            <a:r>
              <a:rPr lang="en-US" sz="1400" dirty="0"/>
              <a:t> </a:t>
            </a:r>
            <a:r>
              <a:rPr lang="en-US" sz="1400" b="1" dirty="0"/>
              <a:t>observations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9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SPEEDY-NEMO </a:t>
            </a:r>
            <a:r>
              <a:rPr lang="en-US" sz="4000" b="0" dirty="0"/>
              <a:t>Strongly Coupled DA</a:t>
            </a:r>
            <a:br>
              <a:rPr lang="en-US" sz="4000" b="0" dirty="0"/>
            </a:br>
            <a:r>
              <a:rPr lang="en-US" sz="2200" dirty="0"/>
              <a:t>STRONG-WEAK analysis RMSE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460" y="1383636"/>
            <a:ext cx="6185153" cy="5089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2932" y="1093562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OCN Salinity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7479" y="1093562"/>
            <a:ext cx="246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OCN Temperature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746" y="192202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Upper 500m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746" y="358533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Pacific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6" y="525075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Atlantic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SPEEDY-NEMO Strongly Coupled DA</a:t>
            </a:r>
            <a:br>
              <a:rPr lang="en-US" dirty="0"/>
            </a:br>
            <a:r>
              <a:rPr lang="en-US" sz="2200" dirty="0"/>
              <a:t>STRONG-WEAK analysis RMSE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12" y="1781939"/>
            <a:ext cx="7070775" cy="3876735"/>
          </a:xfrm>
        </p:spPr>
      </p:pic>
      <p:sp>
        <p:nvSpPr>
          <p:cNvPr id="10" name="TextBox 9"/>
          <p:cNvSpPr txBox="1"/>
          <p:nvPr/>
        </p:nvSpPr>
        <p:spPr>
          <a:xfrm>
            <a:off x="1916063" y="149083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ATM 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3633" y="1490839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ATM 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268" y="3720306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ATM 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195" y="4456290"/>
            <a:ext cx="250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Improvements in SST with </a:t>
            </a:r>
            <a:r>
              <a:rPr lang="en-US" b="1" dirty="0"/>
              <a:t>strong</a:t>
            </a:r>
            <a:r>
              <a:rPr lang="en-US" dirty="0"/>
              <a:t> reflect back on atmosphere</a:t>
            </a:r>
          </a:p>
        </p:txBody>
      </p:sp>
    </p:spTree>
    <p:extLst>
      <p:ext uri="{BB962C8B-B14F-4D97-AF65-F5344CB8AC3E}">
        <p14:creationId xmlns:p14="http://schemas.microsoft.com/office/powerpoint/2010/main" val="271451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SPEEDY-NEMO LETKF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Assimilating ATM </a:t>
            </a:r>
            <a:r>
              <a:rPr lang="en-US" sz="2400" dirty="0" err="1"/>
              <a:t>obs</a:t>
            </a:r>
            <a:r>
              <a:rPr lang="en-US" sz="2400" dirty="0"/>
              <a:t> into the ocean reduces analysis RMSE for both domains</a:t>
            </a:r>
          </a:p>
          <a:p>
            <a:r>
              <a:rPr lang="en-US" sz="2400" dirty="0"/>
              <a:t>The opposite experiment (assimilating OCN </a:t>
            </a:r>
            <a:r>
              <a:rPr lang="en-US" sz="2400" dirty="0" err="1"/>
              <a:t>obs</a:t>
            </a:r>
            <a:r>
              <a:rPr lang="en-US" sz="2400" dirty="0"/>
              <a:t> into the atmosphere) shows improvement as well</a:t>
            </a:r>
          </a:p>
          <a:p>
            <a:r>
              <a:rPr lang="en-US" sz="2400" dirty="0"/>
              <a:t>Problems with SPEEDYNEMO prevent further work with 6 hour DA cycles. System might still be useful for climate length runs.</a:t>
            </a:r>
          </a:p>
          <a:p>
            <a:r>
              <a:rPr lang="en-US" sz="2400" dirty="0"/>
              <a:t>Improvement strongest in NH extratropics during spring/winter months </a:t>
            </a:r>
            <a:r>
              <a:rPr lang="en-US" sz="2000" dirty="0"/>
              <a:t>(over 50% RMSE reduction)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2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CFSv2-LETKF OSSE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628649" y="1263535"/>
            <a:ext cx="4531179" cy="491342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Combined GFS-LETKF </a:t>
            </a:r>
            <a:br>
              <a:rPr lang="en-US" dirty="0"/>
            </a:br>
            <a:r>
              <a:rPr lang="en-US" sz="2400" dirty="0"/>
              <a:t>(Lien, 2013) </a:t>
            </a:r>
            <a:r>
              <a:rPr lang="en-US" dirty="0"/>
              <a:t>and MOM-LETKF </a:t>
            </a:r>
            <a:r>
              <a:rPr lang="en-US" sz="2400" dirty="0"/>
              <a:t>(Penny, 2013)</a:t>
            </a:r>
          </a:p>
          <a:p>
            <a:r>
              <a:rPr lang="en-US" dirty="0"/>
              <a:t>Weakly coupled DA with</a:t>
            </a:r>
            <a:r>
              <a:rPr lang="en-US" b="1" dirty="0"/>
              <a:t> conventional observations </a:t>
            </a:r>
            <a:r>
              <a:rPr lang="en-US" dirty="0"/>
              <a:t> performed for 1 month to spin-up</a:t>
            </a:r>
          </a:p>
          <a:p>
            <a:endParaRPr lang="en-US" dirty="0"/>
          </a:p>
          <a:p>
            <a:r>
              <a:rPr lang="en-US" sz="2200" dirty="0"/>
              <a:t>T62/L64 </a:t>
            </a:r>
            <a:r>
              <a:rPr lang="en-US" sz="2200" dirty="0" err="1"/>
              <a:t>atm</a:t>
            </a:r>
            <a:r>
              <a:rPr lang="en-US" sz="2200" dirty="0"/>
              <a:t> 0.5deg </a:t>
            </a:r>
            <a:r>
              <a:rPr lang="en-US" sz="2200" dirty="0" err="1"/>
              <a:t>ocn</a:t>
            </a:r>
            <a:endParaRPr lang="en-US" sz="2200" dirty="0"/>
          </a:p>
          <a:p>
            <a:r>
              <a:rPr lang="en-US" sz="2200" dirty="0"/>
              <a:t>50 member ensemble</a:t>
            </a:r>
          </a:p>
          <a:p>
            <a:r>
              <a:rPr lang="en-US" sz="2200" dirty="0"/>
              <a:t>Synthetic observations of PREPBUFR and ocean profiles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1690" y="1214579"/>
            <a:ext cx="19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24 </a:t>
            </a:r>
            <a:r>
              <a:rPr lang="en-US" dirty="0" err="1">
                <a:solidFill>
                  <a:schemeClr val="accent6"/>
                </a:solidFill>
              </a:rPr>
              <a:t>hr</a:t>
            </a:r>
            <a:r>
              <a:rPr lang="en-US" dirty="0">
                <a:solidFill>
                  <a:schemeClr val="accent6"/>
                </a:solidFill>
              </a:rPr>
              <a:t> OCN profiles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24500" y="1583911"/>
            <a:ext cx="3220158" cy="1823911"/>
            <a:chOff x="4721298" y="1927860"/>
            <a:chExt cx="4023360" cy="2278848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1298" y="1927860"/>
              <a:ext cx="4023360" cy="227884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13205" y="3681159"/>
              <a:ext cx="10727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Jan 1, 2010 00Z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24500" y="4475237"/>
            <a:ext cx="3220158" cy="1768864"/>
            <a:chOff x="4774685" y="4312920"/>
            <a:chExt cx="4023360" cy="22100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333" b="2437"/>
            <a:stretch/>
          </p:blipFill>
          <p:spPr>
            <a:xfrm>
              <a:off x="4774685" y="4312920"/>
              <a:ext cx="4023360" cy="22100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3205" y="6056641"/>
              <a:ext cx="10727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Jan 1, 2010 00Z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25058" y="3948620"/>
            <a:ext cx="141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6hr ATM </a:t>
            </a:r>
            <a:r>
              <a:rPr lang="en-US" dirty="0" err="1">
                <a:solidFill>
                  <a:schemeClr val="accent6"/>
                </a:solidFill>
              </a:rPr>
              <a:t>obs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8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0" t="10730" r="10866" b="7500"/>
          <a:stretch/>
        </p:blipFill>
        <p:spPr>
          <a:xfrm>
            <a:off x="4789048" y="3011626"/>
            <a:ext cx="4354952" cy="346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CFSv2-LETKF OSSE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28650" y="1263535"/>
            <a:ext cx="7886700" cy="13534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After 1 month of </a:t>
            </a:r>
            <a:r>
              <a:rPr lang="en-US" b="1" dirty="0"/>
              <a:t>weakly coupled DA</a:t>
            </a:r>
            <a:r>
              <a:rPr lang="en-US" dirty="0"/>
              <a:t>, several locations, especially near coasts, exhibit large SST errors.</a:t>
            </a:r>
          </a:p>
          <a:p>
            <a:r>
              <a:rPr lang="en-US" dirty="0"/>
              <a:t>Yellow Sea is chosen for </a:t>
            </a:r>
            <a:r>
              <a:rPr lang="en-US"/>
              <a:t>strongly coupled</a:t>
            </a:r>
            <a:br>
              <a:rPr lang="en-US"/>
            </a:br>
            <a:r>
              <a:rPr lang="en-US" b="1"/>
              <a:t>single </a:t>
            </a:r>
            <a:r>
              <a:rPr lang="en-US" b="1" dirty="0"/>
              <a:t>observation test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02" r="14662" b="7477"/>
          <a:stretch/>
        </p:blipFill>
        <p:spPr>
          <a:xfrm>
            <a:off x="0" y="3002915"/>
            <a:ext cx="4540112" cy="3478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373" y="3028404"/>
            <a:ext cx="11762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Feb 1, 2010 00Z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871" y="2642294"/>
            <a:ext cx="21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SST </a:t>
            </a:r>
            <a:r>
              <a:rPr lang="en-US" dirty="0"/>
              <a:t>background error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7116" y="2650445"/>
            <a:ext cx="27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</a:t>
            </a:r>
            <a:r>
              <a:rPr lang="en-US" b="1" dirty="0"/>
              <a:t>atmosphere T</a:t>
            </a:r>
            <a:r>
              <a:rPr lang="en-US" dirty="0"/>
              <a:t> 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8180" y="3045085"/>
            <a:ext cx="11762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Feb 1, 2010 00Z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664" y="5125644"/>
            <a:ext cx="13224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obs</a:t>
            </a:r>
            <a:r>
              <a:rPr lang="en-US" dirty="0">
                <a:solidFill>
                  <a:schemeClr val="accent6"/>
                </a:solidFill>
              </a:rPr>
              <a:t> location</a:t>
            </a: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 flipV="1">
            <a:off x="2035077" y="4974672"/>
            <a:ext cx="514013" cy="3356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31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2" r="11111" b="3460"/>
          <a:stretch/>
        </p:blipFill>
        <p:spPr>
          <a:xfrm>
            <a:off x="4700149" y="2664422"/>
            <a:ext cx="4243390" cy="3820608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40" y="2716388"/>
            <a:ext cx="4082468" cy="3743136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CFSv2-LETKF single </a:t>
            </a:r>
            <a:r>
              <a:rPr lang="en-US" dirty="0" err="1"/>
              <a:t>obs</a:t>
            </a:r>
            <a:r>
              <a:rPr lang="en-US" dirty="0"/>
              <a:t> test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28650" y="1149292"/>
            <a:ext cx="7886700" cy="1694575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2 strongly coupled DA experiments </a:t>
            </a:r>
          </a:p>
          <a:p>
            <a:pPr marL="285750" indent="-285750"/>
            <a:r>
              <a:rPr lang="en-US" dirty="0"/>
              <a:t>In this case, OCN observation improves atmosphere </a:t>
            </a:r>
            <a:r>
              <a:rPr lang="en-US" b="1" dirty="0"/>
              <a:t>MORE</a:t>
            </a:r>
            <a:r>
              <a:rPr lang="en-US" dirty="0"/>
              <a:t> than ATM observation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5872" y="3059668"/>
            <a:ext cx="151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Single ATM </a:t>
            </a:r>
            <a:r>
              <a:rPr lang="en-US" dirty="0" err="1">
                <a:solidFill>
                  <a:schemeClr val="accent6"/>
                </a:solidFill>
              </a:rPr>
              <a:t>ob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4511" y="305966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Single OCN </a:t>
            </a:r>
            <a:r>
              <a:rPr lang="en-US" dirty="0" err="1">
                <a:solidFill>
                  <a:schemeClr val="accent6"/>
                </a:solidFill>
              </a:rPr>
              <a:t>ob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7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Overview of </a:t>
            </a:r>
            <a:r>
              <a:rPr lang="en-US" b="1" dirty="0"/>
              <a:t>strongly coupled DA </a:t>
            </a:r>
            <a:br>
              <a:rPr lang="en-US" dirty="0"/>
            </a:br>
            <a:r>
              <a:rPr lang="en-US" sz="2400" dirty="0"/>
              <a:t>(vs weakly and uncoupled DA)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Past results with intermediate complexity model</a:t>
            </a:r>
            <a:br>
              <a:rPr lang="en-US" dirty="0"/>
            </a:br>
            <a:r>
              <a:rPr lang="en-US" b="1" dirty="0"/>
              <a:t>SPEEDY-NEMO LETKF </a:t>
            </a:r>
            <a:r>
              <a:rPr lang="en-US" sz="2000" dirty="0"/>
              <a:t>(Sluka, et al. 2016)</a:t>
            </a:r>
            <a:endParaRPr lang="en-US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Recent results with full scale CGCM</a:t>
            </a:r>
            <a:br>
              <a:rPr lang="en-US" dirty="0"/>
            </a:br>
            <a:r>
              <a:rPr lang="en-US" b="1" dirty="0"/>
              <a:t>CFSv2-LETKF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" r="15476" b="7125"/>
          <a:stretch/>
        </p:blipFill>
        <p:spPr>
          <a:xfrm>
            <a:off x="4789501" y="2546640"/>
            <a:ext cx="4134005" cy="3879851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CFSv2-LETKF OSSE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263535"/>
            <a:ext cx="7886700" cy="1336593"/>
          </a:xfrm>
        </p:spPr>
        <p:txBody>
          <a:bodyPr>
            <a:normAutofit/>
          </a:bodyPr>
          <a:lstStyle/>
          <a:p>
            <a:r>
              <a:rPr lang="en-US" sz="2400" dirty="0"/>
              <a:t>After 1 month of </a:t>
            </a:r>
            <a:r>
              <a:rPr lang="en-US" sz="2400" b="1" dirty="0"/>
              <a:t>strongly coupled</a:t>
            </a:r>
            <a:r>
              <a:rPr lang="en-US" sz="2400" dirty="0"/>
              <a:t> DA with </a:t>
            </a:r>
            <a:r>
              <a:rPr lang="en-US" sz="2400" b="1" dirty="0"/>
              <a:t>all</a:t>
            </a:r>
            <a:r>
              <a:rPr lang="en-US" sz="2400" dirty="0"/>
              <a:t> observations, SST bias in Yellow Sea largely removed with strongly coupled DA</a:t>
            </a:r>
          </a:p>
          <a:p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88" b="7752"/>
          <a:stretch/>
        </p:blipFill>
        <p:spPr>
          <a:xfrm>
            <a:off x="41945" y="2613752"/>
            <a:ext cx="4486275" cy="3853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2808" y="2516697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Weakly Coupled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449" y="2466363"/>
            <a:ext cx="17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Strongly Coupled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929" y="3131109"/>
            <a:ext cx="12089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Mar 1, 2010 00Z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6102" y="3038830"/>
            <a:ext cx="12089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Mar 1, 2010 00Z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08738" y="5715000"/>
            <a:ext cx="2776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8738" y="4540587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67637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CFSv2-LETKF Spatial Localization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3535"/>
            <a:ext cx="3886200" cy="2165465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/>
              <a:t>Strongly coupled DA greatly increases the number of localization parameters that must be tuned.</a:t>
            </a:r>
          </a:p>
          <a:p>
            <a:pPr marL="285750" indent="-285750"/>
            <a:r>
              <a:rPr lang="en-US" dirty="0"/>
              <a:t>How should localization into opposite domain best be done?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3535"/>
            <a:ext cx="3886200" cy="21654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Could be automatically tuned by various methods (Anderson, 2013; Lei, 2014)</a:t>
            </a:r>
          </a:p>
          <a:p>
            <a:r>
              <a:rPr lang="en-US" dirty="0"/>
              <a:t>For now, though, the following guesses are used: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149" y="3217821"/>
            <a:ext cx="5482431" cy="32090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Ultimate Goal…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285750" indent="-285750"/>
            <a:r>
              <a:rPr lang="en-US" dirty="0"/>
              <a:t>NCEP transitioning to hybrid-GODAS, based on LETKF for the </a:t>
            </a:r>
            <a:r>
              <a:rPr lang="en-US" b="1" dirty="0"/>
              <a:t>ocean</a:t>
            </a:r>
            <a:r>
              <a:rPr lang="en-US" dirty="0"/>
              <a:t>.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Increased potential after that for an operational strongly coupled hybrid-LETKF </a:t>
            </a:r>
            <a:r>
              <a:rPr lang="en-US" b="1" dirty="0"/>
              <a:t>global </a:t>
            </a:r>
            <a:r>
              <a:rPr lang="en-US" dirty="0"/>
              <a:t>DA</a:t>
            </a:r>
            <a:r>
              <a:rPr lang="en-US" b="1" dirty="0"/>
              <a:t> </a:t>
            </a:r>
            <a:r>
              <a:rPr lang="en-US" dirty="0"/>
              <a:t>system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391051" y="3646587"/>
            <a:ext cx="2523744" cy="2523744"/>
            <a:chOff x="3958208" y="4363018"/>
            <a:chExt cx="1028323" cy="1028323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8208" y="4363018"/>
              <a:ext cx="1028323" cy="1028323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4079765" y="5044761"/>
              <a:ext cx="773547" cy="294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cap="small" dirty="0">
                  <a:solidFill>
                    <a:schemeClr val="bg1"/>
                  </a:solidFill>
                  <a:effectLst>
                    <a:glow rad="63500">
                      <a:schemeClr val="tx1">
                        <a:lumMod val="95000"/>
                        <a:lumOff val="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Ocean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85488" y="3047820"/>
            <a:ext cx="1852137" cy="1852137"/>
            <a:chOff x="1302496" y="3210996"/>
            <a:chExt cx="1371600" cy="1371600"/>
          </a:xfrm>
        </p:grpSpPr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47"/>
            <a:stretch/>
          </p:blipFill>
          <p:spPr>
            <a:xfrm>
              <a:off x="1302496" y="3210996"/>
              <a:ext cx="1371600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1537956" y="4145757"/>
              <a:ext cx="900679" cy="341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cap="small" dirty="0">
                  <a:solidFill>
                    <a:schemeClr val="bg1"/>
                  </a:solidFill>
                  <a:effectLst>
                    <a:glow rad="63500">
                      <a:schemeClr val="tx1">
                        <a:lumMod val="95000"/>
                        <a:lumOff val="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Waves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45566" y="3107663"/>
            <a:ext cx="1852137" cy="1852137"/>
            <a:chOff x="6596607" y="2090379"/>
            <a:chExt cx="1371600" cy="1371600"/>
          </a:xfrm>
        </p:grpSpPr>
        <p:pic>
          <p:nvPicPr>
            <p:cNvPr id="14" name="Picture 13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6607" y="2090379"/>
              <a:ext cx="1371600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6761947" y="3006171"/>
              <a:ext cx="1012837" cy="341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cap="small" dirty="0">
                  <a:solidFill>
                    <a:schemeClr val="bg1"/>
                  </a:solidFill>
                  <a:effectLst>
                    <a:glow rad="63500">
                      <a:schemeClr val="tx1">
                        <a:lumMod val="95000"/>
                        <a:lumOff val="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Sea Ice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71635" y="1227954"/>
            <a:ext cx="2521316" cy="2521316"/>
            <a:chOff x="4115909" y="2189078"/>
            <a:chExt cx="1371600" cy="1371600"/>
          </a:xfrm>
        </p:grpSpPr>
        <p:pic>
          <p:nvPicPr>
            <p:cNvPr id="15" name="Picture 14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46"/>
            <a:stretch/>
          </p:blipFill>
          <p:spPr>
            <a:xfrm>
              <a:off x="4115909" y="2189078"/>
              <a:ext cx="1371600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4231459" y="3067237"/>
              <a:ext cx="1156320" cy="251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cap="small" dirty="0">
                  <a:solidFill>
                    <a:schemeClr val="bg1"/>
                  </a:solidFill>
                  <a:effectLst>
                    <a:glow rad="63500">
                      <a:schemeClr val="tx1">
                        <a:lumMod val="95000"/>
                        <a:lumOff val="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Atmosphere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94351" y="859766"/>
            <a:ext cx="1634410" cy="1634410"/>
            <a:chOff x="6667499" y="3975952"/>
            <a:chExt cx="1371600" cy="1371600"/>
          </a:xfrm>
        </p:grpSpPr>
        <p:pic>
          <p:nvPicPr>
            <p:cNvPr id="17" name="Picture 16"/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7499" y="3975952"/>
              <a:ext cx="1371600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991707" y="4853103"/>
              <a:ext cx="723183" cy="341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cap="small" dirty="0">
                  <a:solidFill>
                    <a:schemeClr val="bg1"/>
                  </a:solidFill>
                  <a:effectLst>
                    <a:glow rad="63500">
                      <a:schemeClr val="tx1">
                        <a:lumMod val="95000"/>
                        <a:lumOff val="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Land</a:t>
              </a:r>
              <a:endParaRPr lang="en-US" sz="2000" b="1" cap="small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45566" y="796127"/>
            <a:ext cx="1634410" cy="1634410"/>
            <a:chOff x="2268021" y="1649625"/>
            <a:chExt cx="1371600" cy="1371600"/>
          </a:xfrm>
        </p:grpSpPr>
        <p:pic>
          <p:nvPicPr>
            <p:cNvPr id="30" name="Picture 29"/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8021" y="1649625"/>
              <a:ext cx="1371600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1" name="TextBox 30"/>
            <p:cNvSpPr txBox="1"/>
            <p:nvPr/>
          </p:nvSpPr>
          <p:spPr>
            <a:xfrm>
              <a:off x="2296589" y="2590155"/>
              <a:ext cx="1314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cap="small" dirty="0">
                  <a:solidFill>
                    <a:schemeClr val="bg1"/>
                  </a:solidFill>
                  <a:effectLst>
                    <a:glow rad="63500">
                      <a:schemeClr val="tx1">
                        <a:lumMod val="95000"/>
                        <a:lumOff val="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Aerosol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/>
          <a:stretch/>
        </p:blipFill>
        <p:spPr>
          <a:xfrm>
            <a:off x="-8546" y="0"/>
            <a:ext cx="9152546" cy="6857999"/>
          </a:xfrm>
          <a:prstGeom prst="rect">
            <a:avLst/>
          </a:prstGeom>
        </p:spPr>
      </p:pic>
      <p:sp>
        <p:nvSpPr>
          <p:cNvPr id="78" name="Subtitle 77"/>
          <p:cNvSpPr>
            <a:spLocks noGrp="1"/>
          </p:cNvSpPr>
          <p:nvPr>
            <p:ph type="subTitle" idx="1"/>
          </p:nvPr>
        </p:nvSpPr>
        <p:spPr>
          <a:xfrm>
            <a:off x="777562" y="2947253"/>
            <a:ext cx="7588876" cy="445896"/>
          </a:xfrm>
        </p:spPr>
        <p:txBody>
          <a:bodyPr>
            <a:normAutofit/>
          </a:bodyPr>
          <a:lstStyle/>
          <a:p>
            <a:r>
              <a:rPr lang="en-US" sz="2000" b="1" cap="none" dirty="0">
                <a:solidFill>
                  <a:schemeClr val="bg1"/>
                </a:solidFill>
                <a:effectLst/>
                <a:ea typeface="Adobe Gothic Std B" panose="020B0800000000000000" pitchFamily="34" charset="-128"/>
              </a:rPr>
              <a:t>Travis Sluka</a:t>
            </a:r>
            <a:r>
              <a:rPr lang="en-US" sz="2000" cap="none" dirty="0">
                <a:solidFill>
                  <a:schemeClr val="bg1"/>
                </a:solidFill>
                <a:effectLst/>
                <a:ea typeface="Adobe Gothic Std B" panose="020B0800000000000000" pitchFamily="34" charset="-128"/>
              </a:rPr>
              <a:t>, and S. Penny, E. Kalnay, T. Miyoshi</a:t>
            </a:r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>
          <a:xfrm>
            <a:off x="623896" y="1500438"/>
            <a:ext cx="8105775" cy="1928561"/>
          </a:xfrm>
        </p:spPr>
        <p:txBody>
          <a:bodyPr>
            <a:normAutofit/>
          </a:bodyPr>
          <a:lstStyle/>
          <a:p>
            <a:r>
              <a:rPr lang="en-US" sz="3600" cap="small" dirty="0">
                <a:solidFill>
                  <a:schemeClr val="bg1"/>
                </a:solidFill>
                <a:effectLst/>
                <a:ea typeface="Adobe Gothic Std B" panose="020B0800000000000000" pitchFamily="34" charset="-128"/>
                <a:cs typeface="Arial" panose="020B0604020202020204" pitchFamily="34" charset="0"/>
              </a:rPr>
              <a:t>Strongly Coupled </a:t>
            </a:r>
            <a:r>
              <a:rPr lang="en-US" sz="3600" cap="small" dirty="0" err="1">
                <a:solidFill>
                  <a:schemeClr val="bg1"/>
                </a:solidFill>
                <a:effectLst/>
                <a:ea typeface="Adobe Gothic Std B" panose="020B0800000000000000" pitchFamily="34" charset="-128"/>
                <a:cs typeface="Arial" panose="020B0604020202020204" pitchFamily="34" charset="0"/>
              </a:rPr>
              <a:t>EnKF</a:t>
            </a:r>
            <a:r>
              <a:rPr lang="en-US" sz="3600" cap="small" dirty="0">
                <a:solidFill>
                  <a:schemeClr val="bg1"/>
                </a:solidFill>
                <a:effectLst/>
                <a:ea typeface="Adobe Gothic Std B" panose="020B0800000000000000" pitchFamily="34" charset="-128"/>
                <a:cs typeface="Arial" panose="020B0604020202020204" pitchFamily="34" charset="0"/>
              </a:rPr>
              <a:t> Data Assimilation in Coupled Ocean-Atmosphere Models</a:t>
            </a:r>
            <a:endParaRPr lang="en-US" sz="2800" cap="small" dirty="0">
              <a:solidFill>
                <a:schemeClr val="bg1"/>
              </a:solidFill>
              <a:effectLst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040" y="6143099"/>
            <a:ext cx="3106792" cy="572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8902" y="3749910"/>
            <a:ext cx="3117648" cy="110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D71D"/>
                </a:solidFill>
              </a:rPr>
              <a:t>Travis Sluka</a:t>
            </a:r>
          </a:p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rgbClr val="FFD71D"/>
                </a:solidFill>
              </a:rPr>
              <a:t>University of Maryland</a:t>
            </a:r>
          </a:p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rgbClr val="FFD71D"/>
                </a:solidFill>
              </a:rPr>
              <a:t>tsluka@umd.edu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112316" y="3607266"/>
            <a:ext cx="30142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8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55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SPEEDY-NEMO Strongly Coupled DA</a:t>
            </a:r>
            <a:br>
              <a:rPr lang="en-US" dirty="0"/>
            </a:br>
            <a:r>
              <a:rPr lang="en-US" sz="2800" dirty="0"/>
              <a:t>STRONG-WEAK analysis RMSE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/>
              <a:t>The opposite experiment </a:t>
            </a:r>
            <a:r>
              <a:rPr lang="en-US" sz="2400" dirty="0"/>
              <a:t>(assimilating OCN </a:t>
            </a:r>
            <a:r>
              <a:rPr lang="en-US" sz="2400" dirty="0" err="1"/>
              <a:t>obs</a:t>
            </a:r>
            <a:r>
              <a:rPr lang="en-US" sz="2400" dirty="0"/>
              <a:t> into the atmosphere) </a:t>
            </a:r>
            <a:r>
              <a:rPr lang="en-US" dirty="0"/>
              <a:t>shows improvement as well</a:t>
            </a:r>
          </a:p>
          <a:p>
            <a:r>
              <a:rPr lang="en-US" dirty="0"/>
              <a:t>A possible latitudinal dependence on cross domain impact?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652" y="2394703"/>
            <a:ext cx="3520024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652" y="4223503"/>
            <a:ext cx="3520024" cy="1645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250671" y="2951570"/>
            <a:ext cx="1417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Ocean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Observations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4250670" y="4666227"/>
            <a:ext cx="1417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Atmosphere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Observations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5253" y="2069354"/>
            <a:ext cx="75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/>
                </a:solidFill>
              </a:rPr>
              <a:t>atm</a:t>
            </a:r>
            <a:r>
              <a:rPr lang="en-US" dirty="0">
                <a:solidFill>
                  <a:schemeClr val="accent6"/>
                </a:solidFill>
              </a:rPr>
              <a:t> 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1398" y="1444279"/>
            <a:ext cx="282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WEAK-STRONG,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accent6"/>
                </a:solidFill>
              </a:rPr>
              <a:t> is good</a:t>
            </a:r>
          </a:p>
        </p:txBody>
      </p:sp>
    </p:spTree>
    <p:extLst>
      <p:ext uri="{BB962C8B-B14F-4D97-AF65-F5344CB8AC3E}">
        <p14:creationId xmlns:p14="http://schemas.microsoft.com/office/powerpoint/2010/main" val="3794895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Coupled 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Liu, et al, 2013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EAKF used to test strongly coupled DA with Lorenz63 model</a:t>
            </a:r>
          </a:p>
          <a:p>
            <a:r>
              <a:rPr lang="en-US" dirty="0"/>
              <a:t>Largest impact was in assimilating atmospheric </a:t>
            </a:r>
            <a:r>
              <a:rPr lang="en-US" dirty="0" err="1"/>
              <a:t>obs</a:t>
            </a:r>
            <a:r>
              <a:rPr lang="en-US" dirty="0"/>
              <a:t> into extratropical ocean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26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455124" y="1694576"/>
            <a:ext cx="4621323" cy="3000116"/>
            <a:chOff x="5726042" y="1491786"/>
            <a:chExt cx="5512782" cy="331995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8955" y="1491786"/>
              <a:ext cx="2595563" cy="153762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3023" y="3091322"/>
              <a:ext cx="3029252" cy="56511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955" y="3933034"/>
              <a:ext cx="3959869" cy="878703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837353" y="1908495"/>
              <a:ext cx="131766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atmosphere</a:t>
              </a:r>
              <a:br>
                <a:rPr lang="en-US" dirty="0">
                  <a:solidFill>
                    <a:schemeClr val="accent6"/>
                  </a:solidFill>
                </a:rPr>
              </a:br>
              <a:r>
                <a:rPr lang="en-US" sz="1600" dirty="0">
                  <a:solidFill>
                    <a:schemeClr val="accent6"/>
                  </a:solidFill>
                </a:rPr>
                <a:t>(wind)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37353" y="3066100"/>
              <a:ext cx="140153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atmosphere</a:t>
              </a:r>
              <a:br>
                <a:rPr lang="en-US" dirty="0">
                  <a:solidFill>
                    <a:schemeClr val="accent6"/>
                  </a:solidFill>
                </a:rPr>
              </a:br>
              <a:r>
                <a:rPr lang="en-US" sz="1600" dirty="0">
                  <a:solidFill>
                    <a:schemeClr val="accent6"/>
                  </a:solidFill>
                </a:rPr>
                <a:t>(surface temp)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26042" y="3863467"/>
              <a:ext cx="162416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ocean</a:t>
              </a:r>
              <a:br>
                <a:rPr lang="en-US" dirty="0">
                  <a:solidFill>
                    <a:schemeClr val="accent6"/>
                  </a:solidFill>
                </a:rPr>
              </a:br>
              <a:r>
                <a:rPr lang="en-US" sz="1600" dirty="0">
                  <a:solidFill>
                    <a:schemeClr val="accent6"/>
                  </a:solidFill>
                </a:rPr>
                <a:t>(SST, thermocline</a:t>
              </a:r>
            </a:p>
            <a:p>
              <a:pPr algn="ctr"/>
              <a:r>
                <a:rPr lang="en-US" sz="1600" dirty="0">
                  <a:solidFill>
                    <a:schemeClr val="accent6"/>
                  </a:solidFill>
                </a:rPr>
                <a:t> depth)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081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Coupled 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Liu, et al, 2013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EAKF used to test strongly coupled DA with Lorenz63 model</a:t>
            </a:r>
          </a:p>
          <a:p>
            <a:r>
              <a:rPr lang="en-US" dirty="0"/>
              <a:t>Largest impact was in </a:t>
            </a:r>
            <a:r>
              <a:rPr lang="en-US" b="1" dirty="0"/>
              <a:t>assimilating atmospheric </a:t>
            </a:r>
            <a:r>
              <a:rPr lang="en-US" b="1" dirty="0" err="1"/>
              <a:t>obs</a:t>
            </a:r>
            <a:r>
              <a:rPr lang="en-US" b="1" dirty="0"/>
              <a:t> into extratropical ocean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27</a:t>
            </a:fld>
            <a:endParaRPr lang="en-US"/>
          </a:p>
        </p:txBody>
      </p:sp>
      <p:pic>
        <p:nvPicPr>
          <p:cNvPr id="4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7804" y="3933397"/>
            <a:ext cx="4114800" cy="2364570"/>
          </a:xfrm>
          <a:prstGeom prst="rect">
            <a:avLst/>
          </a:prstGeom>
        </p:spPr>
      </p:pic>
      <p:pic>
        <p:nvPicPr>
          <p:cNvPr id="50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7804" y="1580392"/>
            <a:ext cx="4114800" cy="23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99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32"/>
          <a:stretch/>
        </p:blipFill>
        <p:spPr>
          <a:xfrm>
            <a:off x="615111" y="3661148"/>
            <a:ext cx="3796869" cy="2729766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3652839" y="4357687"/>
            <a:ext cx="4943475" cy="2028826"/>
          </a:xfrm>
          <a:custGeom>
            <a:avLst/>
            <a:gdLst>
              <a:gd name="connsiteX0" fmla="*/ 0 w 3419475"/>
              <a:gd name="connsiteY0" fmla="*/ 1033463 h 2514600"/>
              <a:gd name="connsiteX1" fmla="*/ 0 w 3419475"/>
              <a:gd name="connsiteY1" fmla="*/ 600075 h 2514600"/>
              <a:gd name="connsiteX2" fmla="*/ 3419475 w 3419475"/>
              <a:gd name="connsiteY2" fmla="*/ 0 h 2514600"/>
              <a:gd name="connsiteX3" fmla="*/ 1114425 w 3419475"/>
              <a:gd name="connsiteY3" fmla="*/ 2514600 h 2514600"/>
              <a:gd name="connsiteX4" fmla="*/ 0 w 3419475"/>
              <a:gd name="connsiteY4" fmla="*/ 1033463 h 2514600"/>
              <a:gd name="connsiteX0" fmla="*/ 0 w 3776662"/>
              <a:gd name="connsiteY0" fmla="*/ 1033463 h 2533650"/>
              <a:gd name="connsiteX1" fmla="*/ 0 w 3776662"/>
              <a:gd name="connsiteY1" fmla="*/ 600075 h 2533650"/>
              <a:gd name="connsiteX2" fmla="*/ 3419475 w 3776662"/>
              <a:gd name="connsiteY2" fmla="*/ 0 h 2533650"/>
              <a:gd name="connsiteX3" fmla="*/ 3776662 w 3776662"/>
              <a:gd name="connsiteY3" fmla="*/ 2533650 h 2533650"/>
              <a:gd name="connsiteX4" fmla="*/ 0 w 3776662"/>
              <a:gd name="connsiteY4" fmla="*/ 1033463 h 2533650"/>
              <a:gd name="connsiteX0" fmla="*/ 0 w 4929187"/>
              <a:gd name="connsiteY0" fmla="*/ 1033463 h 2452688"/>
              <a:gd name="connsiteX1" fmla="*/ 0 w 4929187"/>
              <a:gd name="connsiteY1" fmla="*/ 600075 h 2452688"/>
              <a:gd name="connsiteX2" fmla="*/ 3419475 w 4929187"/>
              <a:gd name="connsiteY2" fmla="*/ 0 h 2452688"/>
              <a:gd name="connsiteX3" fmla="*/ 4929187 w 4929187"/>
              <a:gd name="connsiteY3" fmla="*/ 2452688 h 2452688"/>
              <a:gd name="connsiteX4" fmla="*/ 0 w 4929187"/>
              <a:gd name="connsiteY4" fmla="*/ 1033463 h 2452688"/>
              <a:gd name="connsiteX0" fmla="*/ 0 w 4943475"/>
              <a:gd name="connsiteY0" fmla="*/ 609601 h 2028826"/>
              <a:gd name="connsiteX1" fmla="*/ 0 w 4943475"/>
              <a:gd name="connsiteY1" fmla="*/ 176213 h 2028826"/>
              <a:gd name="connsiteX2" fmla="*/ 4943475 w 4943475"/>
              <a:gd name="connsiteY2" fmla="*/ 0 h 2028826"/>
              <a:gd name="connsiteX3" fmla="*/ 4929187 w 4943475"/>
              <a:gd name="connsiteY3" fmla="*/ 2028826 h 2028826"/>
              <a:gd name="connsiteX4" fmla="*/ 0 w 4943475"/>
              <a:gd name="connsiteY4" fmla="*/ 609601 h 20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3475" h="2028826">
                <a:moveTo>
                  <a:pt x="0" y="609601"/>
                </a:moveTo>
                <a:lnTo>
                  <a:pt x="0" y="176213"/>
                </a:lnTo>
                <a:lnTo>
                  <a:pt x="4943475" y="0"/>
                </a:lnTo>
                <a:cubicBezTo>
                  <a:pt x="4938712" y="676275"/>
                  <a:pt x="4933950" y="1352551"/>
                  <a:pt x="4929187" y="2028826"/>
                </a:cubicBezTo>
                <a:lnTo>
                  <a:pt x="0" y="60960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9599" y="3823334"/>
            <a:ext cx="3228975" cy="1213485"/>
          </a:xfrm>
          <a:custGeom>
            <a:avLst/>
            <a:gdLst>
              <a:gd name="connsiteX0" fmla="*/ 0 w 3581400"/>
              <a:gd name="connsiteY0" fmla="*/ 3169920 h 3169920"/>
              <a:gd name="connsiteX1" fmla="*/ 0 w 3581400"/>
              <a:gd name="connsiteY1" fmla="*/ 2659380 h 3169920"/>
              <a:gd name="connsiteX2" fmla="*/ 3535680 w 3581400"/>
              <a:gd name="connsiteY2" fmla="*/ 0 h 3169920"/>
              <a:gd name="connsiteX3" fmla="*/ 3581400 w 3581400"/>
              <a:gd name="connsiteY3" fmla="*/ 2255520 h 3169920"/>
              <a:gd name="connsiteX4" fmla="*/ 685800 w 3581400"/>
              <a:gd name="connsiteY4" fmla="*/ 3169920 h 3169920"/>
              <a:gd name="connsiteX5" fmla="*/ 0 w 3581400"/>
              <a:gd name="connsiteY5" fmla="*/ 3169920 h 3169920"/>
              <a:gd name="connsiteX0" fmla="*/ 0 w 3535680"/>
              <a:gd name="connsiteY0" fmla="*/ 3169920 h 3169920"/>
              <a:gd name="connsiteX1" fmla="*/ 0 w 3535680"/>
              <a:gd name="connsiteY1" fmla="*/ 2659380 h 3169920"/>
              <a:gd name="connsiteX2" fmla="*/ 3535680 w 3535680"/>
              <a:gd name="connsiteY2" fmla="*/ 0 h 3169920"/>
              <a:gd name="connsiteX3" fmla="*/ 3520440 w 3535680"/>
              <a:gd name="connsiteY3" fmla="*/ 1676400 h 3169920"/>
              <a:gd name="connsiteX4" fmla="*/ 685800 w 3535680"/>
              <a:gd name="connsiteY4" fmla="*/ 3169920 h 3169920"/>
              <a:gd name="connsiteX5" fmla="*/ 0 w 3535680"/>
              <a:gd name="connsiteY5" fmla="*/ 3169920 h 3169920"/>
              <a:gd name="connsiteX0" fmla="*/ 0 w 3543300"/>
              <a:gd name="connsiteY0" fmla="*/ 3710940 h 3710940"/>
              <a:gd name="connsiteX1" fmla="*/ 0 w 3543300"/>
              <a:gd name="connsiteY1" fmla="*/ 3200400 h 3710940"/>
              <a:gd name="connsiteX2" fmla="*/ 3543300 w 3543300"/>
              <a:gd name="connsiteY2" fmla="*/ 0 h 3710940"/>
              <a:gd name="connsiteX3" fmla="*/ 3520440 w 3543300"/>
              <a:gd name="connsiteY3" fmla="*/ 2217420 h 3710940"/>
              <a:gd name="connsiteX4" fmla="*/ 685800 w 3543300"/>
              <a:gd name="connsiteY4" fmla="*/ 3710940 h 3710940"/>
              <a:gd name="connsiteX5" fmla="*/ 0 w 3543300"/>
              <a:gd name="connsiteY5" fmla="*/ 3710940 h 3710940"/>
              <a:gd name="connsiteX0" fmla="*/ 0 w 3520440"/>
              <a:gd name="connsiteY0" fmla="*/ 3710940 h 3710940"/>
              <a:gd name="connsiteX1" fmla="*/ 0 w 3520440"/>
              <a:gd name="connsiteY1" fmla="*/ 3200400 h 3710940"/>
              <a:gd name="connsiteX2" fmla="*/ 3520440 w 3520440"/>
              <a:gd name="connsiteY2" fmla="*/ 0 h 3710940"/>
              <a:gd name="connsiteX3" fmla="*/ 3520440 w 3520440"/>
              <a:gd name="connsiteY3" fmla="*/ 2217420 h 3710940"/>
              <a:gd name="connsiteX4" fmla="*/ 685800 w 3520440"/>
              <a:gd name="connsiteY4" fmla="*/ 3710940 h 3710940"/>
              <a:gd name="connsiteX5" fmla="*/ 0 w 3520440"/>
              <a:gd name="connsiteY5" fmla="*/ 3710940 h 3710940"/>
              <a:gd name="connsiteX0" fmla="*/ 0 w 6751320"/>
              <a:gd name="connsiteY0" fmla="*/ 3710940 h 3710940"/>
              <a:gd name="connsiteX1" fmla="*/ 0 w 6751320"/>
              <a:gd name="connsiteY1" fmla="*/ 3200400 h 3710940"/>
              <a:gd name="connsiteX2" fmla="*/ 3520440 w 6751320"/>
              <a:gd name="connsiteY2" fmla="*/ 0 h 3710940"/>
              <a:gd name="connsiteX3" fmla="*/ 6751320 w 6751320"/>
              <a:gd name="connsiteY3" fmla="*/ 2141220 h 3710940"/>
              <a:gd name="connsiteX4" fmla="*/ 685800 w 6751320"/>
              <a:gd name="connsiteY4" fmla="*/ 3710940 h 3710940"/>
              <a:gd name="connsiteX5" fmla="*/ 0 w 6751320"/>
              <a:gd name="connsiteY5" fmla="*/ 3710940 h 3710940"/>
              <a:gd name="connsiteX0" fmla="*/ 0 w 6819900"/>
              <a:gd name="connsiteY0" fmla="*/ 3710940 h 3710940"/>
              <a:gd name="connsiteX1" fmla="*/ 0 w 6819900"/>
              <a:gd name="connsiteY1" fmla="*/ 3200400 h 3710940"/>
              <a:gd name="connsiteX2" fmla="*/ 3520440 w 6819900"/>
              <a:gd name="connsiteY2" fmla="*/ 0 h 3710940"/>
              <a:gd name="connsiteX3" fmla="*/ 6819900 w 6819900"/>
              <a:gd name="connsiteY3" fmla="*/ 2278380 h 3710940"/>
              <a:gd name="connsiteX4" fmla="*/ 685800 w 6819900"/>
              <a:gd name="connsiteY4" fmla="*/ 3710940 h 3710940"/>
              <a:gd name="connsiteX5" fmla="*/ 0 w 6819900"/>
              <a:gd name="connsiteY5" fmla="*/ 3710940 h 3710940"/>
              <a:gd name="connsiteX0" fmla="*/ 0 w 6858000"/>
              <a:gd name="connsiteY0" fmla="*/ 3710940 h 3710940"/>
              <a:gd name="connsiteX1" fmla="*/ 0 w 6858000"/>
              <a:gd name="connsiteY1" fmla="*/ 3200400 h 3710940"/>
              <a:gd name="connsiteX2" fmla="*/ 3520440 w 6858000"/>
              <a:gd name="connsiteY2" fmla="*/ 0 h 3710940"/>
              <a:gd name="connsiteX3" fmla="*/ 6858000 w 6858000"/>
              <a:gd name="connsiteY3" fmla="*/ 2202180 h 3710940"/>
              <a:gd name="connsiteX4" fmla="*/ 685800 w 6858000"/>
              <a:gd name="connsiteY4" fmla="*/ 3710940 h 3710940"/>
              <a:gd name="connsiteX5" fmla="*/ 0 w 6858000"/>
              <a:gd name="connsiteY5" fmla="*/ 3710940 h 3710940"/>
              <a:gd name="connsiteX0" fmla="*/ 0 w 3520440"/>
              <a:gd name="connsiteY0" fmla="*/ 3710940 h 3710940"/>
              <a:gd name="connsiteX1" fmla="*/ 0 w 3520440"/>
              <a:gd name="connsiteY1" fmla="*/ 3200400 h 3710940"/>
              <a:gd name="connsiteX2" fmla="*/ 3520440 w 3520440"/>
              <a:gd name="connsiteY2" fmla="*/ 0 h 3710940"/>
              <a:gd name="connsiteX3" fmla="*/ 3520440 w 3520440"/>
              <a:gd name="connsiteY3" fmla="*/ 2125980 h 3710940"/>
              <a:gd name="connsiteX4" fmla="*/ 685800 w 3520440"/>
              <a:gd name="connsiteY4" fmla="*/ 3710940 h 3710940"/>
              <a:gd name="connsiteX5" fmla="*/ 0 w 3520440"/>
              <a:gd name="connsiteY5" fmla="*/ 3710940 h 3710940"/>
              <a:gd name="connsiteX0" fmla="*/ 518160 w 4038600"/>
              <a:gd name="connsiteY0" fmla="*/ 1584960 h 1584960"/>
              <a:gd name="connsiteX1" fmla="*/ 518160 w 4038600"/>
              <a:gd name="connsiteY1" fmla="*/ 1074420 h 1584960"/>
              <a:gd name="connsiteX2" fmla="*/ 0 w 4038600"/>
              <a:gd name="connsiteY2" fmla="*/ 274320 h 1584960"/>
              <a:gd name="connsiteX3" fmla="*/ 4038600 w 4038600"/>
              <a:gd name="connsiteY3" fmla="*/ 0 h 1584960"/>
              <a:gd name="connsiteX4" fmla="*/ 1203960 w 4038600"/>
              <a:gd name="connsiteY4" fmla="*/ 1584960 h 1584960"/>
              <a:gd name="connsiteX5" fmla="*/ 518160 w 4038600"/>
              <a:gd name="connsiteY5" fmla="*/ 1584960 h 1584960"/>
              <a:gd name="connsiteX0" fmla="*/ 518160 w 3114675"/>
              <a:gd name="connsiteY0" fmla="*/ 1310640 h 1310640"/>
              <a:gd name="connsiteX1" fmla="*/ 518160 w 3114675"/>
              <a:gd name="connsiteY1" fmla="*/ 800100 h 1310640"/>
              <a:gd name="connsiteX2" fmla="*/ 0 w 3114675"/>
              <a:gd name="connsiteY2" fmla="*/ 0 h 1310640"/>
              <a:gd name="connsiteX3" fmla="*/ 3114675 w 3114675"/>
              <a:gd name="connsiteY3" fmla="*/ 11430 h 1310640"/>
              <a:gd name="connsiteX4" fmla="*/ 1203960 w 3114675"/>
              <a:gd name="connsiteY4" fmla="*/ 1310640 h 1310640"/>
              <a:gd name="connsiteX5" fmla="*/ 518160 w 3114675"/>
              <a:gd name="connsiteY5" fmla="*/ 1310640 h 1310640"/>
              <a:gd name="connsiteX0" fmla="*/ 518160 w 3114675"/>
              <a:gd name="connsiteY0" fmla="*/ 1310640 h 1310640"/>
              <a:gd name="connsiteX1" fmla="*/ 289560 w 3114675"/>
              <a:gd name="connsiteY1" fmla="*/ 685800 h 1310640"/>
              <a:gd name="connsiteX2" fmla="*/ 0 w 3114675"/>
              <a:gd name="connsiteY2" fmla="*/ 0 h 1310640"/>
              <a:gd name="connsiteX3" fmla="*/ 3114675 w 3114675"/>
              <a:gd name="connsiteY3" fmla="*/ 11430 h 1310640"/>
              <a:gd name="connsiteX4" fmla="*/ 1203960 w 3114675"/>
              <a:gd name="connsiteY4" fmla="*/ 1310640 h 1310640"/>
              <a:gd name="connsiteX5" fmla="*/ 518160 w 3114675"/>
              <a:gd name="connsiteY5" fmla="*/ 1310640 h 1310640"/>
              <a:gd name="connsiteX0" fmla="*/ 518160 w 2705100"/>
              <a:gd name="connsiteY0" fmla="*/ 1327785 h 1327785"/>
              <a:gd name="connsiteX1" fmla="*/ 289560 w 2705100"/>
              <a:gd name="connsiteY1" fmla="*/ 702945 h 1327785"/>
              <a:gd name="connsiteX2" fmla="*/ 0 w 2705100"/>
              <a:gd name="connsiteY2" fmla="*/ 17145 h 1327785"/>
              <a:gd name="connsiteX3" fmla="*/ 2705100 w 2705100"/>
              <a:gd name="connsiteY3" fmla="*/ 0 h 1327785"/>
              <a:gd name="connsiteX4" fmla="*/ 1203960 w 2705100"/>
              <a:gd name="connsiteY4" fmla="*/ 1327785 h 1327785"/>
              <a:gd name="connsiteX5" fmla="*/ 518160 w 2705100"/>
              <a:gd name="connsiteY5" fmla="*/ 1327785 h 1327785"/>
              <a:gd name="connsiteX0" fmla="*/ 918210 w 3105150"/>
              <a:gd name="connsiteY0" fmla="*/ 1327785 h 1327785"/>
              <a:gd name="connsiteX1" fmla="*/ 689610 w 3105150"/>
              <a:gd name="connsiteY1" fmla="*/ 702945 h 1327785"/>
              <a:gd name="connsiteX2" fmla="*/ 0 w 3105150"/>
              <a:gd name="connsiteY2" fmla="*/ 7620 h 1327785"/>
              <a:gd name="connsiteX3" fmla="*/ 3105150 w 3105150"/>
              <a:gd name="connsiteY3" fmla="*/ 0 h 1327785"/>
              <a:gd name="connsiteX4" fmla="*/ 1604010 w 3105150"/>
              <a:gd name="connsiteY4" fmla="*/ 1327785 h 1327785"/>
              <a:gd name="connsiteX5" fmla="*/ 918210 w 3105150"/>
              <a:gd name="connsiteY5" fmla="*/ 1327785 h 1327785"/>
              <a:gd name="connsiteX0" fmla="*/ 918210 w 3105150"/>
              <a:gd name="connsiteY0" fmla="*/ 1327785 h 1327785"/>
              <a:gd name="connsiteX1" fmla="*/ 480060 w 3105150"/>
              <a:gd name="connsiteY1" fmla="*/ 731520 h 1327785"/>
              <a:gd name="connsiteX2" fmla="*/ 0 w 3105150"/>
              <a:gd name="connsiteY2" fmla="*/ 7620 h 1327785"/>
              <a:gd name="connsiteX3" fmla="*/ 3105150 w 3105150"/>
              <a:gd name="connsiteY3" fmla="*/ 0 h 1327785"/>
              <a:gd name="connsiteX4" fmla="*/ 1604010 w 3105150"/>
              <a:gd name="connsiteY4" fmla="*/ 1327785 h 1327785"/>
              <a:gd name="connsiteX5" fmla="*/ 918210 w 3105150"/>
              <a:gd name="connsiteY5" fmla="*/ 1327785 h 1327785"/>
              <a:gd name="connsiteX0" fmla="*/ 918210 w 3124200"/>
              <a:gd name="connsiteY0" fmla="*/ 1320165 h 1320165"/>
              <a:gd name="connsiteX1" fmla="*/ 480060 w 3124200"/>
              <a:gd name="connsiteY1" fmla="*/ 723900 h 1320165"/>
              <a:gd name="connsiteX2" fmla="*/ 0 w 3124200"/>
              <a:gd name="connsiteY2" fmla="*/ 0 h 1320165"/>
              <a:gd name="connsiteX3" fmla="*/ 3124200 w 3124200"/>
              <a:gd name="connsiteY3" fmla="*/ 125730 h 1320165"/>
              <a:gd name="connsiteX4" fmla="*/ 1604010 w 3124200"/>
              <a:gd name="connsiteY4" fmla="*/ 1320165 h 1320165"/>
              <a:gd name="connsiteX5" fmla="*/ 918210 w 3124200"/>
              <a:gd name="connsiteY5" fmla="*/ 1320165 h 1320165"/>
              <a:gd name="connsiteX0" fmla="*/ 1013460 w 3219450"/>
              <a:gd name="connsiteY0" fmla="*/ 1205865 h 1205865"/>
              <a:gd name="connsiteX1" fmla="*/ 575310 w 3219450"/>
              <a:gd name="connsiteY1" fmla="*/ 609600 h 1205865"/>
              <a:gd name="connsiteX2" fmla="*/ 0 w 3219450"/>
              <a:gd name="connsiteY2" fmla="*/ 0 h 1205865"/>
              <a:gd name="connsiteX3" fmla="*/ 3219450 w 3219450"/>
              <a:gd name="connsiteY3" fmla="*/ 11430 h 1205865"/>
              <a:gd name="connsiteX4" fmla="*/ 1699260 w 3219450"/>
              <a:gd name="connsiteY4" fmla="*/ 1205865 h 1205865"/>
              <a:gd name="connsiteX5" fmla="*/ 1013460 w 3219450"/>
              <a:gd name="connsiteY5" fmla="*/ 1205865 h 1205865"/>
              <a:gd name="connsiteX0" fmla="*/ 1013460 w 3228975"/>
              <a:gd name="connsiteY0" fmla="*/ 1213485 h 1213485"/>
              <a:gd name="connsiteX1" fmla="*/ 575310 w 3228975"/>
              <a:gd name="connsiteY1" fmla="*/ 617220 h 1213485"/>
              <a:gd name="connsiteX2" fmla="*/ 0 w 3228975"/>
              <a:gd name="connsiteY2" fmla="*/ 7620 h 1213485"/>
              <a:gd name="connsiteX3" fmla="*/ 3228975 w 3228975"/>
              <a:gd name="connsiteY3" fmla="*/ 0 h 1213485"/>
              <a:gd name="connsiteX4" fmla="*/ 1699260 w 3228975"/>
              <a:gd name="connsiteY4" fmla="*/ 1213485 h 1213485"/>
              <a:gd name="connsiteX5" fmla="*/ 1013460 w 3228975"/>
              <a:gd name="connsiteY5" fmla="*/ 1213485 h 12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8975" h="1213485">
                <a:moveTo>
                  <a:pt x="1013460" y="1213485"/>
                </a:moveTo>
                <a:lnTo>
                  <a:pt x="575310" y="617220"/>
                </a:lnTo>
                <a:lnTo>
                  <a:pt x="0" y="7620"/>
                </a:lnTo>
                <a:lnTo>
                  <a:pt x="3228975" y="0"/>
                </a:lnTo>
                <a:lnTo>
                  <a:pt x="1699260" y="1213485"/>
                </a:lnTo>
                <a:lnTo>
                  <a:pt x="1013460" y="1213485"/>
                </a:lnTo>
                <a:close/>
              </a:path>
            </a:pathLst>
          </a:custGeom>
          <a:solidFill>
            <a:srgbClr val="D45858">
              <a:alpha val="470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600075" y="1581150"/>
            <a:ext cx="3209925" cy="2957512"/>
          </a:xfrm>
          <a:custGeom>
            <a:avLst/>
            <a:gdLst>
              <a:gd name="connsiteX0" fmla="*/ 1019175 w 3209925"/>
              <a:gd name="connsiteY0" fmla="*/ 2962275 h 2971800"/>
              <a:gd name="connsiteX1" fmla="*/ 1714500 w 3209925"/>
              <a:gd name="connsiteY1" fmla="*/ 2971800 h 2971800"/>
              <a:gd name="connsiteX2" fmla="*/ 3209925 w 3209925"/>
              <a:gd name="connsiteY2" fmla="*/ 0 h 2971800"/>
              <a:gd name="connsiteX3" fmla="*/ 0 w 3209925"/>
              <a:gd name="connsiteY3" fmla="*/ 9525 h 2971800"/>
              <a:gd name="connsiteX4" fmla="*/ 1019175 w 3209925"/>
              <a:gd name="connsiteY4" fmla="*/ 2962275 h 2971800"/>
              <a:gd name="connsiteX0" fmla="*/ 1019175 w 3209925"/>
              <a:gd name="connsiteY0" fmla="*/ 2962275 h 2971800"/>
              <a:gd name="connsiteX1" fmla="*/ 1714500 w 3209925"/>
              <a:gd name="connsiteY1" fmla="*/ 2971800 h 2971800"/>
              <a:gd name="connsiteX2" fmla="*/ 3209925 w 3209925"/>
              <a:gd name="connsiteY2" fmla="*/ 0 h 2971800"/>
              <a:gd name="connsiteX3" fmla="*/ 0 w 3209925"/>
              <a:gd name="connsiteY3" fmla="*/ 9525 h 2971800"/>
              <a:gd name="connsiteX4" fmla="*/ 1019175 w 3209925"/>
              <a:gd name="connsiteY4" fmla="*/ 2962275 h 2971800"/>
              <a:gd name="connsiteX0" fmla="*/ 1019175 w 3209925"/>
              <a:gd name="connsiteY0" fmla="*/ 2962275 h 2962275"/>
              <a:gd name="connsiteX1" fmla="*/ 1719263 w 3209925"/>
              <a:gd name="connsiteY1" fmla="*/ 2962275 h 2962275"/>
              <a:gd name="connsiteX2" fmla="*/ 3209925 w 3209925"/>
              <a:gd name="connsiteY2" fmla="*/ 0 h 2962275"/>
              <a:gd name="connsiteX3" fmla="*/ 0 w 3209925"/>
              <a:gd name="connsiteY3" fmla="*/ 9525 h 2962275"/>
              <a:gd name="connsiteX4" fmla="*/ 1019175 w 3209925"/>
              <a:gd name="connsiteY4" fmla="*/ 2962275 h 2962275"/>
              <a:gd name="connsiteX0" fmla="*/ 1019175 w 3209925"/>
              <a:gd name="connsiteY0" fmla="*/ 2962275 h 2962275"/>
              <a:gd name="connsiteX1" fmla="*/ 1714500 w 3209925"/>
              <a:gd name="connsiteY1" fmla="*/ 2955131 h 2962275"/>
              <a:gd name="connsiteX2" fmla="*/ 3209925 w 3209925"/>
              <a:gd name="connsiteY2" fmla="*/ 0 h 2962275"/>
              <a:gd name="connsiteX3" fmla="*/ 0 w 3209925"/>
              <a:gd name="connsiteY3" fmla="*/ 9525 h 2962275"/>
              <a:gd name="connsiteX4" fmla="*/ 1019175 w 3209925"/>
              <a:gd name="connsiteY4" fmla="*/ 2962275 h 2962275"/>
              <a:gd name="connsiteX0" fmla="*/ 1016793 w 3209925"/>
              <a:gd name="connsiteY0" fmla="*/ 2905125 h 2955131"/>
              <a:gd name="connsiteX1" fmla="*/ 1714500 w 3209925"/>
              <a:gd name="connsiteY1" fmla="*/ 2955131 h 2955131"/>
              <a:gd name="connsiteX2" fmla="*/ 3209925 w 3209925"/>
              <a:gd name="connsiteY2" fmla="*/ 0 h 2955131"/>
              <a:gd name="connsiteX3" fmla="*/ 0 w 3209925"/>
              <a:gd name="connsiteY3" fmla="*/ 9525 h 2955131"/>
              <a:gd name="connsiteX4" fmla="*/ 1016793 w 3209925"/>
              <a:gd name="connsiteY4" fmla="*/ 2905125 h 2955131"/>
              <a:gd name="connsiteX0" fmla="*/ 1021556 w 3209925"/>
              <a:gd name="connsiteY0" fmla="*/ 2957512 h 2957512"/>
              <a:gd name="connsiteX1" fmla="*/ 1714500 w 3209925"/>
              <a:gd name="connsiteY1" fmla="*/ 2955131 h 2957512"/>
              <a:gd name="connsiteX2" fmla="*/ 3209925 w 3209925"/>
              <a:gd name="connsiteY2" fmla="*/ 0 h 2957512"/>
              <a:gd name="connsiteX3" fmla="*/ 0 w 3209925"/>
              <a:gd name="connsiteY3" fmla="*/ 9525 h 2957512"/>
              <a:gd name="connsiteX4" fmla="*/ 1021556 w 3209925"/>
              <a:gd name="connsiteY4" fmla="*/ 2957512 h 295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5" h="2957512">
                <a:moveTo>
                  <a:pt x="1021556" y="2957512"/>
                </a:moveTo>
                <a:lnTo>
                  <a:pt x="1714500" y="2955131"/>
                </a:lnTo>
                <a:lnTo>
                  <a:pt x="3209925" y="0"/>
                </a:lnTo>
                <a:lnTo>
                  <a:pt x="0" y="9525"/>
                </a:lnTo>
                <a:lnTo>
                  <a:pt x="1021556" y="2957512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10" b="1671"/>
          <a:stretch/>
        </p:blipFill>
        <p:spPr>
          <a:xfrm>
            <a:off x="596266" y="1591276"/>
            <a:ext cx="3219449" cy="2228839"/>
          </a:xfrm>
          <a:prstGeom prst="rect">
            <a:avLst/>
          </a:prstGeom>
          <a:ln w="15875">
            <a:solidFill>
              <a:srgbClr val="D39686"/>
            </a:solidFill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CFSv2-LETKF OSSE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4629150" y="1263535"/>
            <a:ext cx="3886200" cy="2886157"/>
          </a:xfrm>
        </p:spPr>
        <p:txBody>
          <a:bodyPr anchor="ctr">
            <a:normAutofit/>
          </a:bodyPr>
          <a:lstStyle/>
          <a:p>
            <a:r>
              <a:rPr lang="en-US" dirty="0"/>
              <a:t>Global reduction in atmosphere RMSE, </a:t>
            </a:r>
            <a:r>
              <a:rPr lang="en-US" sz="2600" dirty="0"/>
              <a:t>especially near coastlines where higher ocean biases were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60" b="6457"/>
          <a:stretch/>
        </p:blipFill>
        <p:spPr>
          <a:xfrm>
            <a:off x="5170949" y="4359593"/>
            <a:ext cx="3432031" cy="2035724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20766" y="4537756"/>
            <a:ext cx="685800" cy="502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0" y="4534853"/>
            <a:ext cx="624840" cy="434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32760" y="4353878"/>
            <a:ext cx="2142951" cy="2047875"/>
          </a:xfrm>
          <a:custGeom>
            <a:avLst/>
            <a:gdLst>
              <a:gd name="connsiteX0" fmla="*/ 1988820 w 1988820"/>
              <a:gd name="connsiteY0" fmla="*/ 0 h 1783080"/>
              <a:gd name="connsiteX1" fmla="*/ 1973580 w 1988820"/>
              <a:gd name="connsiteY1" fmla="*/ 1783080 h 1783080"/>
              <a:gd name="connsiteX2" fmla="*/ 0 w 1988820"/>
              <a:gd name="connsiteY2" fmla="*/ 556260 h 1783080"/>
              <a:gd name="connsiteX3" fmla="*/ 0 w 1988820"/>
              <a:gd name="connsiteY3" fmla="*/ 137160 h 1783080"/>
              <a:gd name="connsiteX4" fmla="*/ 1988820 w 1988820"/>
              <a:gd name="connsiteY4" fmla="*/ 0 h 1783080"/>
              <a:gd name="connsiteX0" fmla="*/ 1988820 w 1994844"/>
              <a:gd name="connsiteY0" fmla="*/ 0 h 1753470"/>
              <a:gd name="connsiteX1" fmla="*/ 1994844 w 1994844"/>
              <a:gd name="connsiteY1" fmla="*/ 1753470 h 1753470"/>
              <a:gd name="connsiteX2" fmla="*/ 0 w 1994844"/>
              <a:gd name="connsiteY2" fmla="*/ 556260 h 1753470"/>
              <a:gd name="connsiteX3" fmla="*/ 0 w 1994844"/>
              <a:gd name="connsiteY3" fmla="*/ 137160 h 1753470"/>
              <a:gd name="connsiteX4" fmla="*/ 1988820 w 1994844"/>
              <a:gd name="connsiteY4" fmla="*/ 0 h 1753470"/>
              <a:gd name="connsiteX0" fmla="*/ 1988820 w 1988820"/>
              <a:gd name="connsiteY0" fmla="*/ 0 h 1961666"/>
              <a:gd name="connsiteX1" fmla="*/ 1985984 w 1988820"/>
              <a:gd name="connsiteY1" fmla="*/ 1961666 h 1961666"/>
              <a:gd name="connsiteX2" fmla="*/ 0 w 1988820"/>
              <a:gd name="connsiteY2" fmla="*/ 556260 h 1961666"/>
              <a:gd name="connsiteX3" fmla="*/ 0 w 1988820"/>
              <a:gd name="connsiteY3" fmla="*/ 137160 h 1961666"/>
              <a:gd name="connsiteX4" fmla="*/ 1988820 w 1988820"/>
              <a:gd name="connsiteY4" fmla="*/ 0 h 1961666"/>
              <a:gd name="connsiteX0" fmla="*/ 1993250 w 1993250"/>
              <a:gd name="connsiteY0" fmla="*/ 0 h 1989425"/>
              <a:gd name="connsiteX1" fmla="*/ 1985984 w 1993250"/>
              <a:gd name="connsiteY1" fmla="*/ 1989425 h 1989425"/>
              <a:gd name="connsiteX2" fmla="*/ 0 w 1993250"/>
              <a:gd name="connsiteY2" fmla="*/ 584019 h 1989425"/>
              <a:gd name="connsiteX3" fmla="*/ 0 w 1993250"/>
              <a:gd name="connsiteY3" fmla="*/ 164919 h 1989425"/>
              <a:gd name="connsiteX4" fmla="*/ 1993250 w 1993250"/>
              <a:gd name="connsiteY4" fmla="*/ 0 h 19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50" h="1989425">
                <a:moveTo>
                  <a:pt x="1993250" y="0"/>
                </a:moveTo>
                <a:cubicBezTo>
                  <a:pt x="1992305" y="653889"/>
                  <a:pt x="1986929" y="1335536"/>
                  <a:pt x="1985984" y="1989425"/>
                </a:cubicBezTo>
                <a:lnTo>
                  <a:pt x="0" y="584019"/>
                </a:lnTo>
                <a:lnTo>
                  <a:pt x="0" y="164919"/>
                </a:lnTo>
                <a:lnTo>
                  <a:pt x="1993250" y="0"/>
                </a:lnTo>
                <a:close/>
              </a:path>
            </a:pathLst>
          </a:custGeom>
          <a:solidFill>
            <a:srgbClr val="D45858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2430" y="1241292"/>
            <a:ext cx="442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Background RMSE difference, </a:t>
            </a:r>
            <a:r>
              <a:rPr lang="en-US" sz="1600" b="1" dirty="0">
                <a:solidFill>
                  <a:srgbClr val="0070C0"/>
                </a:solidFill>
              </a:rPr>
              <a:t>BLUE </a:t>
            </a:r>
            <a:r>
              <a:rPr lang="en-US" sz="1600" dirty="0"/>
              <a:t>is better</a:t>
            </a:r>
          </a:p>
        </p:txBody>
      </p:sp>
    </p:spTree>
    <p:extLst>
      <p:ext uri="{BB962C8B-B14F-4D97-AF65-F5344CB8AC3E}">
        <p14:creationId xmlns:p14="http://schemas.microsoft.com/office/powerpoint/2010/main" val="222181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Uncoupled </a:t>
            </a:r>
            <a:r>
              <a:rPr lang="en-US" b="0" dirty="0"/>
              <a:t>Data Assimilation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Operational data assimilation </a:t>
            </a:r>
            <a:r>
              <a:rPr lang="en-US" b="1" dirty="0"/>
              <a:t>(DA) is usually performed separately </a:t>
            </a:r>
            <a:r>
              <a:rPr lang="en-US" dirty="0"/>
              <a:t>for the ocean and atmosphere, reasons include: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Different DA schemes, </a:t>
            </a:r>
            <a:r>
              <a:rPr lang="en-US" sz="2400" dirty="0"/>
              <a:t>atmosphere more advanced</a:t>
            </a:r>
          </a:p>
          <a:p>
            <a:r>
              <a:rPr lang="en-US" dirty="0"/>
              <a:t>Different grids</a:t>
            </a:r>
            <a:br>
              <a:rPr lang="en-US" dirty="0"/>
            </a:br>
            <a:r>
              <a:rPr lang="en-US" sz="2400" dirty="0"/>
              <a:t>tri-polar vs rectilinear</a:t>
            </a:r>
            <a:endParaRPr lang="en-US" dirty="0"/>
          </a:p>
          <a:p>
            <a:r>
              <a:rPr lang="en-US" dirty="0"/>
              <a:t>Different time and spatial scales</a:t>
            </a:r>
          </a:p>
          <a:p>
            <a:r>
              <a:rPr lang="en-US" dirty="0"/>
              <a:t>Difficulty in calculating cross-domain covariance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8615" y="1308271"/>
            <a:ext cx="3778838" cy="5134376"/>
            <a:chOff x="448140" y="1197973"/>
            <a:chExt cx="3778838" cy="5134376"/>
          </a:xfrm>
        </p:grpSpPr>
        <p:sp>
          <p:nvSpPr>
            <p:cNvPr id="8" name="Rounded Rectangle 7"/>
            <p:cNvSpPr/>
            <p:nvPr/>
          </p:nvSpPr>
          <p:spPr>
            <a:xfrm>
              <a:off x="1492151" y="2931320"/>
              <a:ext cx="1666431" cy="55547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ATM </a:t>
              </a:r>
              <a:r>
                <a:rPr lang="en-US" dirty="0"/>
                <a:t>model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92150" y="1903292"/>
              <a:ext cx="1666431" cy="55547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Assimilation</a:t>
              </a:r>
            </a:p>
          </p:txBody>
        </p:sp>
        <p:sp>
          <p:nvSpPr>
            <p:cNvPr id="21" name="U-Turn Arrow 20"/>
            <p:cNvSpPr/>
            <p:nvPr/>
          </p:nvSpPr>
          <p:spPr>
            <a:xfrm rot="16200000">
              <a:off x="157859" y="2194683"/>
              <a:ext cx="1539117" cy="958552"/>
            </a:xfrm>
            <a:prstGeom prst="uturnArrow">
              <a:avLst>
                <a:gd name="adj1" fmla="val 25000"/>
                <a:gd name="adj2" fmla="val 25000"/>
                <a:gd name="adj3" fmla="val 27661"/>
                <a:gd name="adj4" fmla="val 72339"/>
                <a:gd name="adj5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U-Turn Arrow 24"/>
            <p:cNvSpPr/>
            <p:nvPr/>
          </p:nvSpPr>
          <p:spPr>
            <a:xfrm rot="5400000">
              <a:off x="2953755" y="2223719"/>
              <a:ext cx="1539117" cy="958552"/>
            </a:xfrm>
            <a:prstGeom prst="uturnArrow">
              <a:avLst>
                <a:gd name="adj1" fmla="val 25000"/>
                <a:gd name="adj2" fmla="val 25000"/>
                <a:gd name="adj3" fmla="val 27661"/>
                <a:gd name="adj4" fmla="val 72339"/>
                <a:gd name="adj5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89354" y="2464305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analysis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989" y="2489293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forecast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10446" y="1197973"/>
              <a:ext cx="1009383" cy="50533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182880" bIns="9144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b="1" dirty="0"/>
                <a:t>ATM </a:t>
              </a:r>
              <a:br>
                <a:rPr lang="en-US" b="1" dirty="0"/>
              </a:br>
              <a:r>
                <a:rPr lang="en-US" dirty="0" err="1"/>
                <a:t>obs</a:t>
              </a:r>
              <a:endParaRPr lang="en-US" dirty="0"/>
            </a:p>
          </p:txBody>
        </p:sp>
        <p:sp>
          <p:nvSpPr>
            <p:cNvPr id="35" name="Circular Arrow 34"/>
            <p:cNvSpPr/>
            <p:nvPr/>
          </p:nvSpPr>
          <p:spPr>
            <a:xfrm rot="10363198" flipV="1">
              <a:off x="2614599" y="1280872"/>
              <a:ext cx="1033510" cy="1123660"/>
            </a:xfrm>
            <a:prstGeom prst="circularArrow">
              <a:avLst>
                <a:gd name="adj1" fmla="val 14740"/>
                <a:gd name="adj2" fmla="val 1113930"/>
                <a:gd name="adj3" fmla="val 20030326"/>
                <a:gd name="adj4" fmla="val 15666566"/>
                <a:gd name="adj5" fmla="val 1426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92151" y="3888549"/>
              <a:ext cx="1666431" cy="55547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OCN </a:t>
              </a:r>
              <a:r>
                <a:rPr lang="en-US" dirty="0"/>
                <a:t>model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92150" y="5068419"/>
              <a:ext cx="1666431" cy="55547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Assimilation</a:t>
              </a:r>
            </a:p>
          </p:txBody>
        </p:sp>
        <p:sp>
          <p:nvSpPr>
            <p:cNvPr id="22" name="U-Turn Arrow 21"/>
            <p:cNvSpPr/>
            <p:nvPr/>
          </p:nvSpPr>
          <p:spPr>
            <a:xfrm rot="16200000" flipV="1">
              <a:off x="2953755" y="4261715"/>
              <a:ext cx="1539117" cy="958553"/>
            </a:xfrm>
            <a:prstGeom prst="uturnArrow">
              <a:avLst>
                <a:gd name="adj1" fmla="val 25000"/>
                <a:gd name="adj2" fmla="val 25000"/>
                <a:gd name="adj3" fmla="val 27661"/>
                <a:gd name="adj4" fmla="val 72339"/>
                <a:gd name="adj5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U-Turn Arrow 23"/>
            <p:cNvSpPr/>
            <p:nvPr/>
          </p:nvSpPr>
          <p:spPr>
            <a:xfrm rot="5400000" flipV="1">
              <a:off x="157858" y="4289274"/>
              <a:ext cx="1539117" cy="958553"/>
            </a:xfrm>
            <a:prstGeom prst="uturnArrow">
              <a:avLst>
                <a:gd name="adj1" fmla="val 25000"/>
                <a:gd name="adj2" fmla="val 25000"/>
                <a:gd name="adj3" fmla="val 27661"/>
                <a:gd name="adj4" fmla="val 72339"/>
                <a:gd name="adj5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2777266" y="3414157"/>
              <a:ext cx="316192" cy="544082"/>
            </a:xfrm>
            <a:prstGeom prst="upDown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89354" y="4587636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analysis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2989" y="4526413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forecast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17595" y="5827019"/>
              <a:ext cx="1009383" cy="50533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182880" bIns="9144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b="1" dirty="0"/>
                <a:t>OCN </a:t>
              </a:r>
              <a:br>
                <a:rPr lang="en-US" b="1" dirty="0"/>
              </a:br>
              <a:r>
                <a:rPr lang="en-US" dirty="0" err="1"/>
                <a:t>obs</a:t>
              </a:r>
              <a:endParaRPr lang="en-US" dirty="0"/>
            </a:p>
          </p:txBody>
        </p:sp>
        <p:sp>
          <p:nvSpPr>
            <p:cNvPr id="36" name="Circular Arrow 35"/>
            <p:cNvSpPr/>
            <p:nvPr/>
          </p:nvSpPr>
          <p:spPr>
            <a:xfrm rot="11220946">
              <a:off x="2615087" y="5104767"/>
              <a:ext cx="1046832" cy="1169714"/>
            </a:xfrm>
            <a:prstGeom prst="circularArrow">
              <a:avLst>
                <a:gd name="adj1" fmla="val 14740"/>
                <a:gd name="adj2" fmla="val 1113930"/>
                <a:gd name="adj3" fmla="val 20030326"/>
                <a:gd name="adj4" fmla="val 15666566"/>
                <a:gd name="adj5" fmla="val 1426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4517"/>
            <a:ext cx="7886700" cy="790343"/>
          </a:xfrm>
        </p:spPr>
        <p:txBody>
          <a:bodyPr>
            <a:noAutofit/>
          </a:bodyPr>
          <a:lstStyle/>
          <a:p>
            <a:r>
              <a:rPr lang="en-US" dirty="0"/>
              <a:t>Uncoupled DA</a:t>
            </a:r>
            <a:br>
              <a:rPr lang="en-US" dirty="0"/>
            </a:br>
            <a:r>
              <a:rPr lang="en-US" sz="2800" dirty="0"/>
              <a:t>why do we need better?</a:t>
            </a:r>
            <a:endParaRPr lang="en-US" sz="4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8506" y="1263535"/>
            <a:ext cx="3986344" cy="4913428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000" dirty="0"/>
              <a:t>Can observations be used across domains to:</a:t>
            </a:r>
          </a:p>
          <a:p>
            <a:r>
              <a:rPr lang="en-US" dirty="0"/>
              <a:t>create a </a:t>
            </a:r>
            <a:r>
              <a:rPr lang="en-US" b="1" dirty="0"/>
              <a:t>better analysis </a:t>
            </a:r>
            <a:r>
              <a:rPr lang="en-US" sz="2400" dirty="0"/>
              <a:t>by using information in the cross domain error covariance</a:t>
            </a:r>
            <a:endParaRPr lang="en-US" dirty="0"/>
          </a:p>
          <a:p>
            <a:r>
              <a:rPr lang="en-US" dirty="0"/>
              <a:t>Create </a:t>
            </a:r>
            <a:r>
              <a:rPr lang="en-US" b="1" dirty="0"/>
              <a:t>better forecasts</a:t>
            </a:r>
            <a:br>
              <a:rPr lang="en-US" dirty="0"/>
            </a:br>
            <a:r>
              <a:rPr lang="en-US" sz="2400" dirty="0"/>
              <a:t>by reducing initialization shock </a:t>
            </a:r>
            <a:r>
              <a:rPr lang="en-US" sz="2000" dirty="0"/>
              <a:t>(Mulholland et al., 2015)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0" y="3822565"/>
            <a:ext cx="1888611" cy="1888611"/>
            <a:chOff x="3958208" y="4363018"/>
            <a:chExt cx="1028323" cy="1028323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8208" y="4363018"/>
              <a:ext cx="1028323" cy="1028323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4138273" y="5044761"/>
              <a:ext cx="656530" cy="251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cap="small" dirty="0">
                  <a:solidFill>
                    <a:schemeClr val="bg1"/>
                  </a:solidFill>
                  <a:effectLst>
                    <a:glow rad="63500">
                      <a:schemeClr val="tx1">
                        <a:lumMod val="95000"/>
                        <a:lumOff val="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Ocean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30302" y="3822565"/>
            <a:ext cx="1886794" cy="1886794"/>
            <a:chOff x="4115909" y="2189078"/>
            <a:chExt cx="1371600" cy="1371600"/>
          </a:xfrm>
        </p:grpSpPr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46"/>
            <a:stretch/>
          </p:blipFill>
          <p:spPr>
            <a:xfrm>
              <a:off x="4115909" y="2189078"/>
              <a:ext cx="1371600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155187" y="3067237"/>
              <a:ext cx="1308864" cy="290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cap="small" dirty="0">
                  <a:solidFill>
                    <a:schemeClr val="bg1"/>
                  </a:solidFill>
                  <a:effectLst>
                    <a:glow rad="63500">
                      <a:schemeClr val="tx1">
                        <a:lumMod val="95000"/>
                        <a:lumOff val="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Atmosphere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 rot="5400000">
            <a:off x="4795292" y="3541699"/>
            <a:ext cx="1442027" cy="731065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 w="317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319926" y="3541699"/>
            <a:ext cx="1442027" cy="731065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 w="317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99006" y="3442123"/>
            <a:ext cx="2780936" cy="766705"/>
            <a:chOff x="2648633" y="3018494"/>
            <a:chExt cx="3716155" cy="1024545"/>
          </a:xfrm>
        </p:grpSpPr>
        <p:sp>
          <p:nvSpPr>
            <p:cNvPr id="17" name="Right Arrow 16"/>
            <p:cNvSpPr/>
            <p:nvPr/>
          </p:nvSpPr>
          <p:spPr>
            <a:xfrm rot="2641469">
              <a:off x="2648633" y="3018494"/>
              <a:ext cx="3430405" cy="976920"/>
            </a:xfrm>
            <a:prstGeom prst="rightArrow">
              <a:avLst/>
            </a:prstGeom>
            <a:solidFill>
              <a:schemeClr val="accent4">
                <a:alpha val="70000"/>
              </a:schemeClr>
            </a:solidFill>
            <a:ln w="317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8100000">
              <a:off x="2934383" y="3066119"/>
              <a:ext cx="3430405" cy="976920"/>
            </a:xfrm>
            <a:prstGeom prst="rightArrow">
              <a:avLst/>
            </a:prstGeom>
            <a:solidFill>
              <a:schemeClr val="accent4">
                <a:alpha val="70000"/>
              </a:schemeClr>
            </a:solidFill>
            <a:ln w="317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9"/>
          <a:stretch/>
        </p:blipFill>
        <p:spPr>
          <a:xfrm>
            <a:off x="7356660" y="1992693"/>
            <a:ext cx="1368558" cy="1368558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317" y="2007602"/>
            <a:ext cx="1368558" cy="1368558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Weakly Coupled</a:t>
            </a:r>
            <a:r>
              <a:rPr lang="en-US" b="0" dirty="0"/>
              <a:t> 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single</a:t>
            </a:r>
            <a:r>
              <a:rPr lang="en-US" dirty="0"/>
              <a:t> coupled model generates background for </a:t>
            </a:r>
            <a:r>
              <a:rPr lang="en-US" b="1" dirty="0"/>
              <a:t>separate</a:t>
            </a:r>
            <a:r>
              <a:rPr lang="en-US" dirty="0"/>
              <a:t> DA systems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b="1" dirty="0" err="1"/>
              <a:t>EnKF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dirty="0"/>
              <a:t>GFDL CDA</a:t>
            </a:r>
            <a:br>
              <a:rPr lang="en-US" sz="2400" dirty="0"/>
            </a:br>
            <a:r>
              <a:rPr lang="en-US" sz="2000" dirty="0"/>
              <a:t>(Zhang et al. 2007)</a:t>
            </a:r>
          </a:p>
          <a:p>
            <a:r>
              <a:rPr lang="en-US" sz="2400" b="1" dirty="0"/>
              <a:t>3D/4DVAR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CDAS</a:t>
            </a:r>
            <a:br>
              <a:rPr lang="en-US" dirty="0"/>
            </a:br>
            <a:r>
              <a:rPr lang="en-US" sz="2000" dirty="0"/>
              <a:t>(</a:t>
            </a:r>
            <a:r>
              <a:rPr lang="en-US" sz="2000" dirty="0" err="1"/>
              <a:t>Saha</a:t>
            </a:r>
            <a:r>
              <a:rPr lang="en-US" sz="2000" dirty="0"/>
              <a:t>, 2010)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Met Office, ECMWF</a:t>
            </a:r>
            <a:br>
              <a:rPr lang="en-US" sz="2400" dirty="0"/>
            </a:br>
            <a:r>
              <a:rPr lang="en-US" sz="2000" dirty="0"/>
              <a:t>(</a:t>
            </a:r>
            <a:r>
              <a:rPr lang="en-US" sz="2000" dirty="0" err="1"/>
              <a:t>Laloyaux</a:t>
            </a:r>
            <a:r>
              <a:rPr lang="en-US" sz="2000" dirty="0"/>
              <a:t> et al., 2015; </a:t>
            </a:r>
            <a:br>
              <a:rPr lang="en-US" sz="2000" dirty="0"/>
            </a:br>
            <a:r>
              <a:rPr lang="en-US" sz="2000" dirty="0"/>
              <a:t>Lea et al. 2015)</a:t>
            </a:r>
            <a:br>
              <a:rPr lang="en-US" b="1" dirty="0"/>
            </a:b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8616" y="1265703"/>
            <a:ext cx="3778837" cy="5181411"/>
            <a:chOff x="448141" y="1150938"/>
            <a:chExt cx="3778837" cy="5181411"/>
          </a:xfrm>
        </p:grpSpPr>
        <p:sp>
          <p:nvSpPr>
            <p:cNvPr id="9" name="Rounded Rectangle 8"/>
            <p:cNvSpPr/>
            <p:nvPr/>
          </p:nvSpPr>
          <p:spPr>
            <a:xfrm>
              <a:off x="1492151" y="3052803"/>
              <a:ext cx="1666431" cy="139122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Coupled </a:t>
              </a:r>
            </a:p>
            <a:p>
              <a:pPr algn="ctr"/>
              <a:r>
                <a:rPr lang="en-US" b="1" dirty="0"/>
                <a:t>OCN/ATM </a:t>
              </a:r>
              <a:r>
                <a:rPr lang="en-US" dirty="0"/>
                <a:t>model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92150" y="1904401"/>
              <a:ext cx="1666431" cy="55547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Assimilation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92150" y="5068419"/>
              <a:ext cx="1666431" cy="55547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Assimilation</a:t>
              </a:r>
            </a:p>
          </p:txBody>
        </p:sp>
        <p:sp>
          <p:nvSpPr>
            <p:cNvPr id="21" name="U-Turn Arrow 20"/>
            <p:cNvSpPr/>
            <p:nvPr/>
          </p:nvSpPr>
          <p:spPr>
            <a:xfrm rot="16200000">
              <a:off x="-39670" y="2392211"/>
              <a:ext cx="1934175" cy="958552"/>
            </a:xfrm>
            <a:prstGeom prst="uturnArrow">
              <a:avLst>
                <a:gd name="adj1" fmla="val 25000"/>
                <a:gd name="adj2" fmla="val 25000"/>
                <a:gd name="adj3" fmla="val 27661"/>
                <a:gd name="adj4" fmla="val 72339"/>
                <a:gd name="adj5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U-Turn Arrow 21"/>
            <p:cNvSpPr/>
            <p:nvPr/>
          </p:nvSpPr>
          <p:spPr>
            <a:xfrm rot="16200000" flipV="1">
              <a:off x="2701587" y="4009547"/>
              <a:ext cx="2043449" cy="958553"/>
            </a:xfrm>
            <a:prstGeom prst="uturnArrow">
              <a:avLst>
                <a:gd name="adj1" fmla="val 25000"/>
                <a:gd name="adj2" fmla="val 25000"/>
                <a:gd name="adj3" fmla="val 27661"/>
                <a:gd name="adj4" fmla="val 72339"/>
                <a:gd name="adj5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U-Turn Arrow 23"/>
            <p:cNvSpPr/>
            <p:nvPr/>
          </p:nvSpPr>
          <p:spPr>
            <a:xfrm rot="5400000" flipV="1">
              <a:off x="-46175" y="4085241"/>
              <a:ext cx="1947185" cy="958553"/>
            </a:xfrm>
            <a:prstGeom prst="uturnArrow">
              <a:avLst>
                <a:gd name="adj1" fmla="val 25000"/>
                <a:gd name="adj2" fmla="val 25000"/>
                <a:gd name="adj3" fmla="val 27661"/>
                <a:gd name="adj4" fmla="val 72339"/>
                <a:gd name="adj5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U-Turn Arrow 24"/>
            <p:cNvSpPr/>
            <p:nvPr/>
          </p:nvSpPr>
          <p:spPr>
            <a:xfrm rot="5400000">
              <a:off x="2718356" y="2459120"/>
              <a:ext cx="2009915" cy="958552"/>
            </a:xfrm>
            <a:prstGeom prst="uturnArrow">
              <a:avLst>
                <a:gd name="adj1" fmla="val 25000"/>
                <a:gd name="adj2" fmla="val 25000"/>
                <a:gd name="adj3" fmla="val 27661"/>
                <a:gd name="adj4" fmla="val 72339"/>
                <a:gd name="adj5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89354" y="2464305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analysis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89354" y="4587636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analysis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2989" y="4526413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forecast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989" y="2489293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forecast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10446" y="1197973"/>
              <a:ext cx="1009383" cy="50533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182880" bIns="9144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b="1" dirty="0"/>
                <a:t>ATM </a:t>
              </a:r>
              <a:br>
                <a:rPr lang="en-US" b="1" dirty="0"/>
              </a:br>
              <a:r>
                <a:rPr lang="en-US" dirty="0" err="1"/>
                <a:t>obs</a:t>
              </a:r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17595" y="5827019"/>
              <a:ext cx="1009383" cy="50533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182880" bIns="9144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b="1" dirty="0"/>
                <a:t>OCN </a:t>
              </a:r>
              <a:br>
                <a:rPr lang="en-US" b="1" dirty="0"/>
              </a:br>
              <a:r>
                <a:rPr lang="en-US" dirty="0" err="1"/>
                <a:t>obs</a:t>
              </a:r>
              <a:endParaRPr lang="en-US" dirty="0"/>
            </a:p>
          </p:txBody>
        </p:sp>
        <p:sp>
          <p:nvSpPr>
            <p:cNvPr id="35" name="Circular Arrow 34"/>
            <p:cNvSpPr/>
            <p:nvPr/>
          </p:nvSpPr>
          <p:spPr>
            <a:xfrm rot="10363198" flipV="1">
              <a:off x="2614599" y="1280872"/>
              <a:ext cx="1033510" cy="1123660"/>
            </a:xfrm>
            <a:prstGeom prst="circularArrow">
              <a:avLst>
                <a:gd name="adj1" fmla="val 14740"/>
                <a:gd name="adj2" fmla="val 1113930"/>
                <a:gd name="adj3" fmla="val 20030326"/>
                <a:gd name="adj4" fmla="val 15666566"/>
                <a:gd name="adj5" fmla="val 1426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Circular Arrow 35"/>
            <p:cNvSpPr/>
            <p:nvPr/>
          </p:nvSpPr>
          <p:spPr>
            <a:xfrm rot="11220946">
              <a:off x="2615087" y="5104767"/>
              <a:ext cx="1046832" cy="1169714"/>
            </a:xfrm>
            <a:prstGeom prst="circularArrow">
              <a:avLst>
                <a:gd name="adj1" fmla="val 14740"/>
                <a:gd name="adj2" fmla="val 1113930"/>
                <a:gd name="adj3" fmla="val 20030326"/>
                <a:gd name="adj4" fmla="val 15666566"/>
                <a:gd name="adj5" fmla="val 1426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74573" y="115093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Weakly Coupled </a:t>
            </a:r>
            <a:r>
              <a:rPr lang="en-US" b="0" dirty="0"/>
              <a:t>DA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" y="1211369"/>
            <a:ext cx="3818731" cy="4871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1538" y="4107759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Single OCN temp 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Observation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457" y="-462889"/>
            <a:ext cx="248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Laloyaux</a:t>
            </a:r>
            <a:r>
              <a:rPr lang="en-US" sz="1600" dirty="0"/>
              <a:t> et al., 2015)</a:t>
            </a: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04149" y="-1091475"/>
            <a:ext cx="4033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- CERA </a:t>
            </a:r>
            <a:r>
              <a:rPr lang="en-US" sz="2800" dirty="0">
                <a:solidFill>
                  <a:schemeClr val="accent6"/>
                </a:solidFill>
              </a:rPr>
              <a:t>single </a:t>
            </a:r>
            <a:r>
              <a:rPr lang="en-US" sz="2800" dirty="0" err="1">
                <a:solidFill>
                  <a:schemeClr val="accent6"/>
                </a:solidFill>
              </a:rPr>
              <a:t>obs</a:t>
            </a:r>
            <a:r>
              <a:rPr lang="en-US" sz="2800" dirty="0">
                <a:solidFill>
                  <a:schemeClr val="accent6"/>
                </a:solidFill>
              </a:rPr>
              <a:t> tests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5589" y="-1014531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“slightly more than”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9" y="1537050"/>
            <a:ext cx="43376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B22600"/>
                </a:solidFill>
              </a:rPr>
              <a:t>Coupled ECMWF </a:t>
            </a:r>
            <a:r>
              <a:rPr lang="en-US" sz="2800" b="1" dirty="0" err="1">
                <a:solidFill>
                  <a:srgbClr val="B22600"/>
                </a:solidFill>
              </a:rPr>
              <a:t>ReAnalysis</a:t>
            </a:r>
            <a:r>
              <a:rPr lang="en-US" sz="2800" b="1" dirty="0">
                <a:solidFill>
                  <a:srgbClr val="B22600"/>
                </a:solidFill>
              </a:rPr>
              <a:t> System (CERA)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B226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Separate 3D/4DVAR for </a:t>
            </a:r>
            <a:br>
              <a:rPr lang="en-US" sz="2000" dirty="0"/>
            </a:br>
            <a:r>
              <a:rPr lang="en-US" sz="2000" dirty="0"/>
              <a:t>ocean /atmosphere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Coupled model in outer loops enable cross domain </a:t>
            </a:r>
            <a:r>
              <a:rPr lang="en-US" sz="2000" dirty="0" err="1"/>
              <a:t>obs</a:t>
            </a:r>
            <a:r>
              <a:rPr lang="en-US" sz="2000" dirty="0"/>
              <a:t>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step towards strongly coupled DA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600" dirty="0" err="1">
                <a:solidFill>
                  <a:schemeClr val="accent6"/>
                </a:solidFill>
              </a:rPr>
              <a:t>Laloyaux</a:t>
            </a:r>
            <a:r>
              <a:rPr lang="en-US" sz="1600" dirty="0">
                <a:solidFill>
                  <a:schemeClr val="accent6"/>
                </a:solidFill>
              </a:rPr>
              <a:t>, P., M. </a:t>
            </a:r>
            <a:r>
              <a:rPr lang="en-US" sz="1600" dirty="0" err="1">
                <a:solidFill>
                  <a:schemeClr val="accent6"/>
                </a:solidFill>
              </a:rPr>
              <a:t>Balmaseda</a:t>
            </a:r>
            <a:r>
              <a:rPr lang="en-US" sz="1600" dirty="0">
                <a:solidFill>
                  <a:schemeClr val="accent6"/>
                </a:solidFill>
              </a:rPr>
              <a:t>, D. Dee, K. </a:t>
            </a:r>
            <a:r>
              <a:rPr lang="en-US" sz="1600" dirty="0" err="1">
                <a:solidFill>
                  <a:schemeClr val="accent6"/>
                </a:solidFill>
              </a:rPr>
              <a:t>Mogensen</a:t>
            </a:r>
            <a:r>
              <a:rPr lang="en-US" sz="1600" dirty="0">
                <a:solidFill>
                  <a:schemeClr val="accent6"/>
                </a:solidFill>
              </a:rPr>
              <a:t>, and P. Janssen, 2015: A coupled data assimilation system for climate reanalysis. </a:t>
            </a:r>
            <a:r>
              <a:rPr lang="en-US" sz="1600" i="1" dirty="0">
                <a:solidFill>
                  <a:schemeClr val="accent6"/>
                </a:solidFill>
              </a:rPr>
              <a:t>Q. J. R. </a:t>
            </a:r>
            <a:r>
              <a:rPr lang="en-US" sz="1600" i="1" dirty="0" err="1">
                <a:solidFill>
                  <a:schemeClr val="accent6"/>
                </a:solidFill>
              </a:rPr>
              <a:t>Meteorol</a:t>
            </a:r>
            <a:r>
              <a:rPr lang="en-US" sz="1600" i="1" dirty="0">
                <a:solidFill>
                  <a:schemeClr val="accent6"/>
                </a:solidFill>
              </a:rPr>
              <a:t>. Soc.</a:t>
            </a:r>
            <a:r>
              <a:rPr lang="en-US" sz="1600" dirty="0">
                <a:solidFill>
                  <a:schemeClr val="accent6"/>
                </a:solidFill>
              </a:rPr>
              <a:t>,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0575" y="1145681"/>
            <a:ext cx="3833183" cy="4937464"/>
            <a:chOff x="460575" y="1145681"/>
            <a:chExt cx="3833183" cy="4937464"/>
          </a:xfrm>
        </p:grpSpPr>
        <p:pic>
          <p:nvPicPr>
            <p:cNvPr id="14" name="Content Placeholder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575" y="1145681"/>
              <a:ext cx="3833183" cy="49374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43820" y="2899315"/>
              <a:ext cx="1734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Single ATM wind</a:t>
              </a:r>
            </a:p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Observation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Coupled</a:t>
            </a:r>
            <a:r>
              <a:rPr lang="en-US" b="0" dirty="0"/>
              <a:t> 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Studied w/ simple models:</a:t>
            </a:r>
          </a:p>
          <a:p>
            <a:r>
              <a:rPr lang="en-US" b="1" dirty="0" err="1"/>
              <a:t>EnKF</a:t>
            </a:r>
            <a:br>
              <a:rPr lang="en-US" b="1" dirty="0"/>
            </a:br>
            <a:r>
              <a:rPr lang="en-US" sz="2400" dirty="0"/>
              <a:t>(Lu et al., 2015; Liu et al., 2013; Han et al., 2013; Luo &amp; </a:t>
            </a:r>
            <a:r>
              <a:rPr lang="en-US" sz="2400" dirty="0" err="1"/>
              <a:t>Hoteit</a:t>
            </a:r>
            <a:r>
              <a:rPr lang="en-US" sz="2400" dirty="0"/>
              <a:t>, 2014; Tardif et al., 2013)</a:t>
            </a:r>
          </a:p>
          <a:p>
            <a:r>
              <a:rPr lang="en-US" b="1" dirty="0"/>
              <a:t>4DVAR</a:t>
            </a:r>
            <a:br>
              <a:rPr lang="en-US" b="1" dirty="0"/>
            </a:br>
            <a:r>
              <a:rPr lang="en-US" sz="2600" dirty="0"/>
              <a:t>(Smith et al., 2015)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Studied w/ realistic models:</a:t>
            </a:r>
          </a:p>
          <a:p>
            <a:r>
              <a:rPr lang="en-US" b="1" dirty="0" err="1"/>
              <a:t>EnKF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dirty="0"/>
              <a:t>(Lu et al., 2015)</a:t>
            </a:r>
          </a:p>
          <a:p>
            <a:r>
              <a:rPr lang="en-US" b="1" dirty="0"/>
              <a:t>4DVar</a:t>
            </a:r>
            <a:br>
              <a:rPr lang="en-US" dirty="0"/>
            </a:br>
            <a:r>
              <a:rPr lang="en-US" sz="2200" dirty="0"/>
              <a:t>(</a:t>
            </a:r>
            <a:r>
              <a:rPr lang="en-US" sz="2200" dirty="0" err="1"/>
              <a:t>Sugiura</a:t>
            </a:r>
            <a:r>
              <a:rPr lang="en-US" sz="2200" dirty="0"/>
              <a:t> et al., 2008)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8617" y="1393702"/>
            <a:ext cx="3771687" cy="3293087"/>
            <a:chOff x="448142" y="1150938"/>
            <a:chExt cx="3771687" cy="3293087"/>
          </a:xfrm>
        </p:grpSpPr>
        <p:grpSp>
          <p:nvGrpSpPr>
            <p:cNvPr id="4" name="Group 3"/>
            <p:cNvGrpSpPr/>
            <p:nvPr/>
          </p:nvGrpSpPr>
          <p:grpSpPr>
            <a:xfrm>
              <a:off x="448142" y="1197973"/>
              <a:ext cx="3771687" cy="3246052"/>
              <a:chOff x="448142" y="1197973"/>
              <a:chExt cx="3771687" cy="324605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492151" y="3052803"/>
                <a:ext cx="1666431" cy="1391222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Coupled </a:t>
                </a:r>
              </a:p>
              <a:p>
                <a:pPr algn="ctr"/>
                <a:r>
                  <a:rPr lang="en-US" b="1" dirty="0"/>
                  <a:t>OCN/ATM </a:t>
                </a:r>
                <a:r>
                  <a:rPr lang="en-US" dirty="0"/>
                  <a:t>model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92150" y="1904401"/>
                <a:ext cx="1666431" cy="55547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Data Assimilation</a:t>
                </a:r>
              </a:p>
            </p:txBody>
          </p:sp>
          <p:sp>
            <p:nvSpPr>
              <p:cNvPr id="21" name="U-Turn Arrow 20"/>
              <p:cNvSpPr/>
              <p:nvPr/>
            </p:nvSpPr>
            <p:spPr>
              <a:xfrm rot="16200000">
                <a:off x="-39670" y="2392211"/>
                <a:ext cx="1934175" cy="958552"/>
              </a:xfrm>
              <a:prstGeom prst="uturnArrow">
                <a:avLst>
                  <a:gd name="adj1" fmla="val 25000"/>
                  <a:gd name="adj2" fmla="val 25000"/>
                  <a:gd name="adj3" fmla="val 27661"/>
                  <a:gd name="adj4" fmla="val 72339"/>
                  <a:gd name="adj5" fmla="val 10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U-Turn Arrow 24"/>
              <p:cNvSpPr/>
              <p:nvPr/>
            </p:nvSpPr>
            <p:spPr>
              <a:xfrm rot="5400000">
                <a:off x="2718356" y="2459120"/>
                <a:ext cx="2009915" cy="958552"/>
              </a:xfrm>
              <a:prstGeom prst="uturnArrow">
                <a:avLst>
                  <a:gd name="adj1" fmla="val 25000"/>
                  <a:gd name="adj2" fmla="val 25000"/>
                  <a:gd name="adj3" fmla="val 27661"/>
                  <a:gd name="adj4" fmla="val 72339"/>
                  <a:gd name="adj5" fmla="val 10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989354" y="2464305"/>
                <a:ext cx="1075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analysis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2989" y="2489293"/>
                <a:ext cx="1101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forecast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210446" y="1197973"/>
                <a:ext cx="1009383" cy="50533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tIns="182880" bIns="9144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/>
                  <a:t>ATM </a:t>
                </a:r>
                <a:br>
                  <a:rPr lang="en-US" b="1" dirty="0"/>
                </a:br>
                <a:r>
                  <a:rPr lang="en-US" dirty="0" err="1"/>
                  <a:t>obs</a:t>
                </a:r>
                <a:endParaRPr lang="en-US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39363" y="1197973"/>
                <a:ext cx="1009383" cy="50533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tIns="182880" bIns="9144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/>
                  <a:t>OCN </a:t>
                </a:r>
                <a:br>
                  <a:rPr lang="en-US" b="1" dirty="0"/>
                </a:br>
                <a:r>
                  <a:rPr lang="en-US" dirty="0" err="1"/>
                  <a:t>obs</a:t>
                </a:r>
                <a:endParaRPr lang="en-US" dirty="0"/>
              </a:p>
            </p:txBody>
          </p:sp>
          <p:sp>
            <p:nvSpPr>
              <p:cNvPr id="35" name="Circular Arrow 34"/>
              <p:cNvSpPr/>
              <p:nvPr/>
            </p:nvSpPr>
            <p:spPr>
              <a:xfrm rot="10363198" flipV="1">
                <a:off x="2614599" y="1280872"/>
                <a:ext cx="1033510" cy="1123660"/>
              </a:xfrm>
              <a:prstGeom prst="circularArrow">
                <a:avLst>
                  <a:gd name="adj1" fmla="val 14740"/>
                  <a:gd name="adj2" fmla="val 1113930"/>
                  <a:gd name="adj3" fmla="val 20030326"/>
                  <a:gd name="adj4" fmla="val 15666566"/>
                  <a:gd name="adj5" fmla="val 1426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ircular Arrow 35"/>
              <p:cNvSpPr/>
              <p:nvPr/>
            </p:nvSpPr>
            <p:spPr>
              <a:xfrm rot="525051">
                <a:off x="1327732" y="1257844"/>
                <a:ext cx="1046832" cy="1169714"/>
              </a:xfrm>
              <a:prstGeom prst="circularArrow">
                <a:avLst>
                  <a:gd name="adj1" fmla="val 14740"/>
                  <a:gd name="adj2" fmla="val 1113930"/>
                  <a:gd name="adj3" fmla="val 20030326"/>
                  <a:gd name="adj4" fmla="val 15666566"/>
                  <a:gd name="adj5" fmla="val 1426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774573" y="115093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498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our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Create a strongly coupled data assimilation system </a:t>
            </a:r>
            <a:r>
              <a:rPr lang="en-US" sz="2000" dirty="0"/>
              <a:t>for a realistic ocean-atmosphere model, capable of assimilating all observations at 6 hour intervals</a:t>
            </a:r>
          </a:p>
          <a:p>
            <a:pPr>
              <a:spcBef>
                <a:spcPts val="1800"/>
              </a:spcBef>
            </a:pPr>
            <a:r>
              <a:rPr lang="en-US" dirty="0"/>
              <a:t>Will form the basis for a </a:t>
            </a:r>
            <a:r>
              <a:rPr lang="en-US" b="1" dirty="0"/>
              <a:t>prototype CFSv2-LETKF </a:t>
            </a:r>
            <a:r>
              <a:rPr lang="en-US" sz="2000" dirty="0"/>
              <a:t>system being developed for the Indian Monsoon Mission Directorate</a:t>
            </a:r>
          </a:p>
          <a:p>
            <a:pPr>
              <a:spcBef>
                <a:spcPts val="1800"/>
              </a:spcBef>
            </a:pPr>
            <a:r>
              <a:rPr lang="en-US" dirty="0"/>
              <a:t>Design should allow for easy future integration</a:t>
            </a:r>
            <a:br>
              <a:rPr lang="en-US" dirty="0"/>
            </a:br>
            <a:r>
              <a:rPr lang="en-US" sz="2000" dirty="0"/>
              <a:t>of all aspects of the Earth system (ocean, atmosphere, land, ice, etc.)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8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34" y="2826014"/>
            <a:ext cx="4595109" cy="1847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Local Ensemble Transform Kalman Filter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Sluka - Strongly Coupled DA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67" y="3377568"/>
            <a:ext cx="2636605" cy="1165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963" y="2510443"/>
            <a:ext cx="278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analysis mean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2389" y="2528487"/>
            <a:ext cx="383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analysis ensemble perturbations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125" y="1520028"/>
            <a:ext cx="2055750" cy="641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8558" y="1251195"/>
            <a:ext cx="278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 operator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682" y="4872235"/>
            <a:ext cx="803215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LETKF calculates analysis for each grid point in </a:t>
            </a:r>
            <a:r>
              <a:rPr lang="en-US" sz="2000" b="1" dirty="0"/>
              <a:t>parallel </a:t>
            </a:r>
            <a:r>
              <a:rPr lang="en-US" sz="2000" dirty="0"/>
              <a:t>using subset of </a:t>
            </a:r>
            <a:r>
              <a:rPr lang="en-US" sz="2000" dirty="0" err="1"/>
              <a:t>obs</a:t>
            </a:r>
            <a:r>
              <a:rPr lang="en-US" sz="2000" dirty="0"/>
              <a:t> around it. For </a:t>
            </a:r>
            <a:r>
              <a:rPr lang="en-US" sz="2000" b="1" dirty="0"/>
              <a:t>weakly coupled</a:t>
            </a:r>
            <a:r>
              <a:rPr lang="en-US" sz="2000" dirty="0"/>
              <a:t> DA,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/>
              <a:t> contains only </a:t>
            </a:r>
            <a:r>
              <a:rPr lang="en-US" sz="2000" dirty="0" err="1"/>
              <a:t>obs</a:t>
            </a:r>
            <a:r>
              <a:rPr lang="en-US" sz="2000" dirty="0"/>
              <a:t> from its own domain. For </a:t>
            </a:r>
            <a:r>
              <a:rPr lang="en-US" sz="2000" b="1" dirty="0"/>
              <a:t>strongly coupled</a:t>
            </a:r>
            <a:r>
              <a:rPr lang="en-US" sz="2000" dirty="0"/>
              <a:t> DA,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/>
              <a:t> contains </a:t>
            </a:r>
            <a:r>
              <a:rPr lang="en-US" sz="2000" dirty="0" err="1"/>
              <a:t>obs</a:t>
            </a:r>
            <a:r>
              <a:rPr lang="en-US" sz="2000" dirty="0"/>
              <a:t> from all domains.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8EE8-9BF7-4396-B7D0-46DE42094B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</TotalTime>
  <Words>1464</Words>
  <Application>Microsoft Office PowerPoint</Application>
  <PresentationFormat>On-screen Show (4:3)</PresentationFormat>
  <Paragraphs>346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Adobe Gothic Std B</vt:lpstr>
      <vt:lpstr>Arial</vt:lpstr>
      <vt:lpstr>Arial Black</vt:lpstr>
      <vt:lpstr>Calibri</vt:lpstr>
      <vt:lpstr>Calibri Light</vt:lpstr>
      <vt:lpstr>Office Theme</vt:lpstr>
      <vt:lpstr>Image</vt:lpstr>
      <vt:lpstr>Strongly Coupled EnKF Data Assimilation in Coupled Ocean-Atmosphere Models</vt:lpstr>
      <vt:lpstr>Outline </vt:lpstr>
      <vt:lpstr>Uncoupled Data Assimilation</vt:lpstr>
      <vt:lpstr>Uncoupled DA why do we need better?</vt:lpstr>
      <vt:lpstr>Weakly Coupled DA</vt:lpstr>
      <vt:lpstr>Weakly Coupled DA </vt:lpstr>
      <vt:lpstr>Strongly Coupled DA</vt:lpstr>
      <vt:lpstr>Goal of our research</vt:lpstr>
      <vt:lpstr>Local Ensemble Transform Kalman Filter</vt:lpstr>
      <vt:lpstr>Local Ensemble Transform Kalman Filter</vt:lpstr>
      <vt:lpstr>SPEEDY-NEMO OSSE</vt:lpstr>
      <vt:lpstr>SPEEDY-NEMO LETKF</vt:lpstr>
      <vt:lpstr>SPEEDY-NEMO Strongly Coupled DA STRONG-WEAK analysis RMSE</vt:lpstr>
      <vt:lpstr>SPEEDY-NEMO Strongly Coupled DA STRONG-WEAK analysis RMSE</vt:lpstr>
      <vt:lpstr>SPEEDY-NEMO Strongly Coupled DA STRONG-WEAK analysis RMSE</vt:lpstr>
      <vt:lpstr>SPEEDY-NEMO LETKF</vt:lpstr>
      <vt:lpstr>CFSv2-LETKF OSSE</vt:lpstr>
      <vt:lpstr>CFSv2-LETKF OSSE</vt:lpstr>
      <vt:lpstr>CFSv2-LETKF single obs test</vt:lpstr>
      <vt:lpstr>CFSv2-LETKF OSSE</vt:lpstr>
      <vt:lpstr>CFSv2-LETKF Spatial Localization</vt:lpstr>
      <vt:lpstr>Ultimate Goal…</vt:lpstr>
      <vt:lpstr>Strongly Coupled EnKF Data Assimilation in Coupled Ocean-Atmosphere Models</vt:lpstr>
      <vt:lpstr>PowerPoint Presentation</vt:lpstr>
      <vt:lpstr>SPEEDY-NEMO Strongly Coupled DA STRONG-WEAK analysis RMSE</vt:lpstr>
      <vt:lpstr>Strongly Coupled DA</vt:lpstr>
      <vt:lpstr>Strongly Coupled DA</vt:lpstr>
      <vt:lpstr>CFSv2-LETKF OSSE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Sluka</dc:creator>
  <cp:lastModifiedBy>Travis Sluka</cp:lastModifiedBy>
  <cp:revision>89</cp:revision>
  <dcterms:created xsi:type="dcterms:W3CDTF">2016-03-18T18:02:47Z</dcterms:created>
  <dcterms:modified xsi:type="dcterms:W3CDTF">2016-03-30T18:31:14Z</dcterms:modified>
</cp:coreProperties>
</file>