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9" r:id="rId2"/>
    <p:sldId id="313" r:id="rId3"/>
    <p:sldId id="344" r:id="rId4"/>
    <p:sldId id="364" r:id="rId5"/>
    <p:sldId id="349" r:id="rId6"/>
    <p:sldId id="330" r:id="rId7"/>
    <p:sldId id="345" r:id="rId8"/>
    <p:sldId id="358" r:id="rId9"/>
    <p:sldId id="388" r:id="rId10"/>
    <p:sldId id="389" r:id="rId11"/>
    <p:sldId id="373" r:id="rId12"/>
    <p:sldId id="32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34" autoAdjust="0"/>
  </p:normalViewPr>
  <p:slideViewPr>
    <p:cSldViewPr snapToGrid="0" snapToObjects="1"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1A62A-68A0-EF48-B26A-FB6B628A3028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EB9B8-2DE8-EB40-B84C-06AE2AC37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1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EA299-45EA-2944-B41F-B697C1C063D8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61DC-7B4E-A240-8CCC-6B788243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0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916D-F49B-4AB3-A331-0FB57494F0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7916D-F49B-4AB3-A331-0FB57494F0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46837"/>
            <a:ext cx="513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8670F882-4BF8-9D4E-B27D-D944CC78C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3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0FF6-21CD-FD41-A411-CC7E109411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3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46837"/>
            <a:ext cx="513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8670F882-4BF8-9D4E-B27D-D944CC78C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3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46837"/>
            <a:ext cx="513574" cy="365125"/>
          </a:xfrm>
        </p:spPr>
        <p:txBody>
          <a:bodyPr/>
          <a:lstStyle/>
          <a:p>
            <a:fld id="{8CFC96B1-C4EA-422F-A65C-569C048DC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3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31" descr="ABL_clouds"/>
          <p:cNvPicPr>
            <a:picLocks noChangeArrowheads="1"/>
          </p:cNvPicPr>
          <p:nvPr userDrawn="1"/>
        </p:nvPicPr>
        <p:blipFill rotWithShape="1">
          <a:blip r:embed="rId6">
            <a:alphaModFix amt="60000"/>
          </a:blip>
          <a:srcRect l="19194" t="86490" b="7761"/>
          <a:stretch/>
        </p:blipFill>
        <p:spPr bwMode="auto">
          <a:xfrm>
            <a:off x="3175" y="6420534"/>
            <a:ext cx="9140825" cy="457199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7160" y="6499459"/>
            <a:ext cx="1770380" cy="338554"/>
            <a:chOff x="137160" y="6469483"/>
            <a:chExt cx="1770380" cy="338554"/>
          </a:xfrm>
        </p:grpSpPr>
        <p:pic>
          <p:nvPicPr>
            <p:cNvPr id="14" name="Picture 9" descr="NCEP-high-resolution.gif"/>
            <p:cNvPicPr>
              <a:picLocks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" y="6478740"/>
              <a:ext cx="521208" cy="32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594360" y="6469483"/>
              <a:ext cx="13131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800" b="1" dirty="0" smtClean="0">
                  <a:latin typeface="Verdana"/>
                  <a:cs typeface="Verdana"/>
                </a:rPr>
                <a:t>ENVIRONMENTAL</a:t>
              </a:r>
            </a:p>
            <a:p>
              <a:r>
                <a:rPr lang="fi-FI" sz="800" b="1" dirty="0" smtClean="0">
                  <a:latin typeface="Verdana"/>
                  <a:cs typeface="Verdana"/>
                </a:rPr>
                <a:t>MODELING CENTER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3965045" y="6422245"/>
            <a:ext cx="4274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Climate Reanalysis Task Force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Telecon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</a:t>
            </a:r>
            <a:br>
              <a:rPr lang="en-US" sz="1200" b="1" i="1" kern="12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</a:br>
            <a:r>
              <a:rPr lang="en-US" sz="1200" b="1" i="1" kern="12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24 </a:t>
            </a:r>
            <a:r>
              <a:rPr lang="en-US" sz="1200" b="1" i="1" kern="12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February 2016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46837"/>
            <a:ext cx="5135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8670F882-4BF8-9D4E-B27D-D944CC78C6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483600" y="6446837"/>
            <a:ext cx="64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/</a:t>
            </a:r>
            <a:r>
              <a:rPr lang="en-US" dirty="0" smtClean="0"/>
              <a:t>12</a:t>
            </a:r>
            <a:endParaRPr lang="en-US" dirty="0" smtClean="0"/>
          </a:p>
        </p:txBody>
      </p:sp>
      <p:sp>
        <p:nvSpPr>
          <p:cNvPr id="5" name="Rectangle 4"/>
          <p:cNvSpPr/>
          <p:nvPr userDrawn="1"/>
        </p:nvSpPr>
        <p:spPr>
          <a:xfrm>
            <a:off x="1897233" y="6514025"/>
            <a:ext cx="2217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Verdana"/>
                <a:cs typeface="Verdana"/>
              </a:rPr>
              <a:t>michael.ek@noaa.gov</a:t>
            </a:r>
          </a:p>
        </p:txBody>
      </p:sp>
    </p:spTree>
    <p:extLst>
      <p:ext uri="{BB962C8B-B14F-4D97-AF65-F5344CB8AC3E}">
        <p14:creationId xmlns:p14="http://schemas.microsoft.com/office/powerpoint/2010/main" val="361891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gi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31" descr="ABL_clouds"/>
          <p:cNvPicPr>
            <a:picLocks noChangeArrowheads="1"/>
          </p:cNvPicPr>
          <p:nvPr/>
        </p:nvPicPr>
        <p:blipFill rotWithShape="1">
          <a:blip r:embed="rId2">
            <a:alphaModFix amt="60000"/>
          </a:blip>
          <a:srcRect l="19194" b="13291"/>
          <a:stretch/>
        </p:blipFill>
        <p:spPr bwMode="auto">
          <a:xfrm>
            <a:off x="3175" y="-1"/>
            <a:ext cx="9140825" cy="6446837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611089"/>
            <a:ext cx="8686800" cy="1079399"/>
          </a:xfrm>
          <a:prstGeom prst="rect">
            <a:avLst/>
          </a:prstGeom>
        </p:spPr>
        <p:txBody>
          <a:bodyPr vert="horz" wrap="square" lIns="90000" tIns="46800" rIns="90000" bIns="4680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Improving the Land Surface </a:t>
            </a:r>
            <a:r>
              <a:rPr lang="en-US" sz="3200" b="1" dirty="0" smtClean="0"/>
              <a:t>Component </a:t>
            </a:r>
            <a:br>
              <a:rPr lang="en-US" sz="3200" b="1" dirty="0" smtClean="0"/>
            </a:br>
            <a:r>
              <a:rPr lang="en-US" sz="3200" b="1" dirty="0" smtClean="0"/>
              <a:t>of </a:t>
            </a:r>
            <a:r>
              <a:rPr lang="en-US" sz="3200" b="1" dirty="0"/>
              <a:t>the </a:t>
            </a:r>
            <a:r>
              <a:rPr lang="en-US" sz="3200" b="1" dirty="0" smtClean="0"/>
              <a:t>CFS </a:t>
            </a:r>
            <a:r>
              <a:rPr lang="en-US" sz="3200" b="1" dirty="0"/>
              <a:t>Reanalysis</a:t>
            </a:r>
            <a:r>
              <a:rPr lang="en-US" sz="3200" b="1" i="1" dirty="0" smtClean="0">
                <a:latin typeface="Verdana"/>
                <a:cs typeface="Verdana"/>
              </a:rPr>
              <a:t> </a:t>
            </a:r>
            <a:endParaRPr lang="en-US" sz="3200" b="1" i="1" dirty="0">
              <a:latin typeface="Verdana"/>
              <a:cs typeface="Verdana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28600" y="2250691"/>
            <a:ext cx="8686800" cy="3203057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Michael Ek</a:t>
            </a:r>
            <a:r>
              <a:rPr lang="en-GB" sz="1800" b="1" baseline="30000" dirty="0" smtClean="0">
                <a:latin typeface="Verdana" charset="0"/>
                <a:ea typeface="ヒラギノ角ゴ Pro W3" charset="0"/>
                <a:cs typeface="ヒラギノ角ゴ Pro W3" charset="0"/>
              </a:rPr>
              <a:t>1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, Jesse Meng</a:t>
            </a:r>
            <a:r>
              <a:rPr lang="en-GB" sz="1800" b="1" baseline="30000" dirty="0" smtClean="0">
                <a:latin typeface="Verdana" charset="0"/>
                <a:ea typeface="ヒラギノ角ゴ Pro W3" charset="0"/>
                <a:cs typeface="ヒラギノ角ゴ Pro W3" charset="0"/>
              </a:rPr>
              <a:t>2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GB" sz="1800" b="1" dirty="0" err="1">
                <a:latin typeface="Verdana" charset="0"/>
                <a:ea typeface="ヒラギノ角ゴ Pro W3" charset="0"/>
                <a:cs typeface="ヒラギノ角ゴ Pro W3" charset="0"/>
              </a:rPr>
              <a:t>Jiarui</a:t>
            </a:r>
            <a:r>
              <a:rPr lang="en-GB" sz="1800" b="1" dirty="0">
                <a:latin typeface="Verdan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Dong</a:t>
            </a:r>
            <a:r>
              <a:rPr lang="en-GB" sz="1800" b="1" baseline="30000" dirty="0" smtClean="0">
                <a:latin typeface="Verdana" charset="0"/>
                <a:ea typeface="ヒラギノ角ゴ Pro W3" charset="0"/>
                <a:cs typeface="ヒラギノ角ゴ Pro W3" charset="0"/>
              </a:rPr>
              <a:t>2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, </a:t>
            </a:r>
            <a:b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Roshan Shresha</a:t>
            </a:r>
            <a:r>
              <a:rPr lang="en-GB" sz="1800" b="1" baseline="30000" dirty="0" smtClean="0">
                <a:latin typeface="Verdana" charset="0"/>
                <a:ea typeface="ヒラギノ角ゴ Pro W3" charset="0"/>
                <a:cs typeface="ヒラギノ角ゴ Pro W3" charset="0"/>
              </a:rPr>
              <a:t>2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GB" sz="1800" b="1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Rongqian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 Yang</a:t>
            </a:r>
            <a:r>
              <a:rPr lang="en-GB" sz="1800" b="1" baseline="30000" dirty="0" smtClean="0">
                <a:latin typeface="Verdana" charset="0"/>
                <a:ea typeface="ヒラギノ角ゴ Pro W3" charset="0"/>
                <a:cs typeface="ヒラギノ角ゴ Pro W3" charset="0"/>
              </a:rPr>
              <a:t>2</a:t>
            </a:r>
            <a:r>
              <a:rPr lang="en-GB" sz="18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GB" sz="1800" b="1" dirty="0" err="1">
                <a:latin typeface="Verdana" charset="0"/>
                <a:ea typeface="ヒラギノ角ゴ Pro W3" charset="0"/>
                <a:cs typeface="ヒラギノ角ゴ Pro W3" charset="0"/>
              </a:rPr>
              <a:t>Youlong</a:t>
            </a:r>
            <a:r>
              <a:rPr lang="en-GB" sz="1800" b="1" dirty="0">
                <a:latin typeface="Verdana" charset="0"/>
                <a:ea typeface="ヒラギノ角ゴ Pro W3" charset="0"/>
                <a:cs typeface="ヒラギノ角ゴ Pro W3" charset="0"/>
              </a:rPr>
              <a:t> Xia</a:t>
            </a:r>
            <a:r>
              <a:rPr lang="en-GB" sz="1800" b="1" baseline="30000" dirty="0">
                <a:latin typeface="Verdana" charset="0"/>
                <a:ea typeface="ヒラギノ角ゴ Pro W3" charset="0"/>
                <a:cs typeface="ヒラギノ角ゴ Pro W3" charset="0"/>
              </a:rPr>
              <a:t>2</a:t>
            </a:r>
            <a:r>
              <a:rPr lang="en-GB" sz="1800" b="1" dirty="0">
                <a:latin typeface="Verdana" charset="0"/>
                <a:ea typeface="ヒラギノ角ゴ Pro W3" charset="0"/>
                <a:cs typeface="ヒラギノ角ゴ Pro W3" charset="0"/>
              </a:rPr>
              <a:t> </a:t>
            </a:r>
            <a:endParaRPr lang="en-GB" sz="1800" dirty="0" smtClean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 smtClean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marL="0" indent="0" algn="ctr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aseline="30000" dirty="0" smtClean="0">
                <a:latin typeface="Verdana" charset="0"/>
                <a:ea typeface="ヒラギノ角ゴ Pro W3" charset="0"/>
                <a:cs typeface="ヒラギノ角ゴ Pro W3" charset="0"/>
              </a:rPr>
              <a:t>1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NOAA/NWS National </a:t>
            </a:r>
            <a:r>
              <a:rPr lang="en-GB" sz="1800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Centers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 for Environmental Prediction (NCEP)</a:t>
            </a:r>
          </a:p>
          <a:p>
            <a:pPr marL="0" indent="0" algn="ctr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Environmental Modelling </a:t>
            </a:r>
            <a:r>
              <a:rPr lang="en-GB" sz="1800" dirty="0" err="1" smtClean="0">
                <a:latin typeface="Verdana" charset="0"/>
                <a:ea typeface="ヒラギノ角ゴ Pro W3" charset="0"/>
                <a:cs typeface="ヒラギノ角ゴ Pro W3" charset="0"/>
              </a:rPr>
              <a:t>Center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 (EMC)</a:t>
            </a:r>
          </a:p>
          <a:p>
            <a:pPr marL="0" indent="0" algn="ctr">
              <a:spcBef>
                <a:spcPct val="0"/>
              </a:spcBef>
              <a:spcAft>
                <a:spcPts val="8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College Park, Maryland, USA</a:t>
            </a:r>
          </a:p>
          <a:p>
            <a:pPr marL="0" indent="0" algn="ctr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aseline="30000" dirty="0" smtClean="0">
                <a:latin typeface="Verdana" charset="0"/>
                <a:ea typeface="ヒラギノ角ゴ Pro W3" charset="0"/>
                <a:cs typeface="ヒラギノ角ゴ Pro W3" charset="0"/>
              </a:rPr>
              <a:t>2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NCEP/EMC and</a:t>
            </a:r>
            <a:r>
              <a:rPr lang="en-GB" sz="1800" dirty="0">
                <a:latin typeface="Verdana" charset="0"/>
                <a:ea typeface="ヒラギノ角ゴ Pro W3" charset="0"/>
                <a:cs typeface="ヒラギノ角ゴ Pro W3" charset="0"/>
              </a:rPr>
              <a:t> </a:t>
            </a: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I.M. Systems Group (IMSG)</a:t>
            </a:r>
          </a:p>
          <a:p>
            <a:pPr marL="0" indent="0" algn="ctr">
              <a:spcBef>
                <a:spcPct val="0"/>
              </a:spcBef>
              <a:spcAft>
                <a:spcPts val="8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latin typeface="Verdana" charset="0"/>
                <a:ea typeface="ヒラギノ角ゴ Pro W3" charset="0"/>
                <a:cs typeface="ヒラギノ角ゴ Pro W3" charset="0"/>
              </a:rPr>
              <a:t>College Park, Maryland, USA</a:t>
            </a:r>
          </a:p>
          <a:p>
            <a:pPr marL="0" indent="0" algn="ctr">
              <a:spcBef>
                <a:spcPct val="0"/>
              </a:spcBef>
              <a:spcAft>
                <a:spcPts val="8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Verdana" charset="0"/>
              <a:ea typeface="ヒラギノ角ゴ Pro W3" charset="0"/>
              <a:cs typeface="ヒラギノ角ゴ Pro W3" charset="0"/>
            </a:endParaRPr>
          </a:p>
          <a:p>
            <a:pPr marL="0" indent="0" algn="ctr">
              <a:spcBef>
                <a:spcPct val="0"/>
              </a:spcBef>
              <a:spcAft>
                <a:spcPts val="8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…and a large number of collaborators!</a:t>
            </a:r>
            <a:endParaRPr lang="en-GB" sz="2000" b="1" dirty="0">
              <a:latin typeface="Verdana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" name="Picture 2" descr="NOAA-high-resolu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14" y="5517457"/>
            <a:ext cx="910786" cy="914400"/>
          </a:xfrm>
          <a:prstGeom prst="rect">
            <a:avLst/>
          </a:prstGeom>
        </p:spPr>
      </p:pic>
      <p:pic>
        <p:nvPicPr>
          <p:cNvPr id="4" name="Picture 3" descr="NWS-high-resoluti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457"/>
            <a:ext cx="914400" cy="9144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70F882-4BF8-9D4E-B27D-D944CC78C6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54864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28600" y="57151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i="1" dirty="0" smtClean="0">
                <a:latin typeface="Verdana" charset="0"/>
                <a:ea typeface="Arial Unicode MS" pitchFamily="34" charset="-128"/>
                <a:cs typeface="Arial Unicode MS" pitchFamily="34" charset="-128"/>
              </a:rPr>
              <a:t>NLDAS </a:t>
            </a:r>
            <a:r>
              <a:rPr lang="en-GB" sz="2000" b="1" i="1" dirty="0" smtClean="0">
                <a:latin typeface="Verdana" charset="0"/>
                <a:ea typeface="Arial Unicode MS" pitchFamily="34" charset="-128"/>
                <a:cs typeface="Arial Unicode MS" pitchFamily="34" charset="-128"/>
              </a:rPr>
              <a:t>Drought Monitor</a:t>
            </a:r>
            <a:endParaRPr lang="en-US" sz="2000" b="1" i="1" dirty="0">
              <a:solidFill>
                <a:srgbClr val="FF0000"/>
              </a:solidFill>
              <a:latin typeface="Verdana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70F882-4BF8-9D4E-B27D-D944CC78C61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7120689" y="6124947"/>
            <a:ext cx="20233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 err="1" smtClean="0">
                <a:solidFill>
                  <a:srgbClr val="000000"/>
                </a:solidFill>
                <a:latin typeface="Verdana" charset="0"/>
                <a:cs typeface="Arial" charset="0"/>
              </a:rPr>
              <a:t>Youlong</a:t>
            </a:r>
            <a:r>
              <a:rPr lang="en-US" sz="120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 Xia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, 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NCEP/EMC</a:t>
            </a:r>
            <a:endParaRPr lang="en-US" sz="1200" b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0" y="4247534"/>
            <a:ext cx="9144000" cy="21579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28600" y="855328"/>
            <a:ext cx="8686800" cy="337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228600" indent="-228600">
              <a:spcAft>
                <a:spcPts val="80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latin typeface="Verdana" charset="0"/>
              </a:rPr>
              <a:t>Land models:  Noah, SAC, VIC, Mosaic run in “uncoupled” mode.</a:t>
            </a:r>
          </a:p>
          <a:p>
            <a:pPr marL="228600" indent="-228600">
              <a:spcAft>
                <a:spcPts val="80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latin typeface="Verdana" charset="0"/>
              </a:rPr>
              <a:t>Forcing:  NCEP Climate Prediction Center </a:t>
            </a:r>
            <a:r>
              <a:rPr lang="en-US" dirty="0" err="1" smtClean="0">
                <a:latin typeface="Verdana" charset="0"/>
              </a:rPr>
              <a:t>obs</a:t>
            </a:r>
            <a:r>
              <a:rPr lang="en-US" dirty="0" smtClean="0">
                <a:latin typeface="Verdana" charset="0"/>
              </a:rPr>
              <a:t> </a:t>
            </a:r>
            <a:r>
              <a:rPr lang="en-US" dirty="0" err="1" smtClean="0">
                <a:latin typeface="Verdana" charset="0"/>
              </a:rPr>
              <a:t>precip</a:t>
            </a:r>
            <a:r>
              <a:rPr lang="en-US" dirty="0" smtClean="0">
                <a:latin typeface="Verdana" charset="0"/>
              </a:rPr>
              <a:t> (gauge-based, radar/satellite </a:t>
            </a:r>
            <a:r>
              <a:rPr lang="en-US" dirty="0" err="1" smtClean="0">
                <a:latin typeface="Verdana" charset="0"/>
              </a:rPr>
              <a:t>disaggregatred</a:t>
            </a:r>
            <a:r>
              <a:rPr lang="en-US" dirty="0" smtClean="0">
                <a:latin typeface="Verdana" charset="0"/>
              </a:rPr>
              <a:t>), and atmospheric forcing from NCEP North American </a:t>
            </a:r>
            <a:r>
              <a:rPr lang="en-US" i="1" dirty="0" smtClean="0">
                <a:latin typeface="Verdana" charset="0"/>
              </a:rPr>
              <a:t>Regional Climate Data Assimilation System.</a:t>
            </a:r>
          </a:p>
          <a:p>
            <a:pPr marL="228600" indent="-228600">
              <a:spcAft>
                <a:spcPts val="80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latin typeface="Verdana" charset="0"/>
              </a:rPr>
              <a:t>Output: 1/8-deg. land &amp; soil states, surface fluxes, runoff/</a:t>
            </a:r>
            <a:r>
              <a:rPr lang="en-US" dirty="0" err="1" smtClean="0">
                <a:latin typeface="Verdana" charset="0"/>
              </a:rPr>
              <a:t>streamflow</a:t>
            </a:r>
            <a:r>
              <a:rPr lang="en-US" dirty="0" smtClean="0">
                <a:latin typeface="Verdana" charset="0"/>
              </a:rPr>
              <a:t>.</a:t>
            </a:r>
          </a:p>
          <a:p>
            <a:pPr marL="228600" indent="-228600">
              <a:spcAft>
                <a:spcPts val="80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latin typeface="Verdana" charset="0"/>
              </a:rPr>
              <a:t>Climatology </a:t>
            </a:r>
            <a:r>
              <a:rPr lang="en-US" dirty="0">
                <a:latin typeface="Verdana" charset="0"/>
              </a:rPr>
              <a:t>from land model assimilation runs for </a:t>
            </a:r>
            <a:r>
              <a:rPr lang="en-US" dirty="0" smtClean="0">
                <a:latin typeface="Verdana" charset="0"/>
              </a:rPr>
              <a:t>30+ years provide </a:t>
            </a:r>
            <a:r>
              <a:rPr lang="en-US" b="1" dirty="0">
                <a:latin typeface="Verdana" charset="0"/>
              </a:rPr>
              <a:t>a</a:t>
            </a:r>
            <a:r>
              <a:rPr lang="en-US" b="1" dirty="0" smtClean="0">
                <a:latin typeface="Verdana" charset="0"/>
              </a:rPr>
              <a:t>nomalies</a:t>
            </a:r>
            <a:r>
              <a:rPr lang="en-US" dirty="0" smtClean="0">
                <a:latin typeface="Verdana" charset="0"/>
              </a:rPr>
              <a:t> used for </a:t>
            </a:r>
            <a:r>
              <a:rPr lang="en-US" b="1" dirty="0" smtClean="0">
                <a:latin typeface="Verdana" charset="0"/>
              </a:rPr>
              <a:t>drought monitoring</a:t>
            </a:r>
            <a:r>
              <a:rPr lang="en-US" dirty="0" smtClean="0">
                <a:latin typeface="Verdana" charset="0"/>
              </a:rPr>
              <a:t>; supports USDM, NIDIS etc.</a:t>
            </a:r>
          </a:p>
          <a:p>
            <a:pPr marL="228600" indent="-228600">
              <a:spcAft>
                <a:spcPts val="400"/>
              </a:spcAft>
              <a:buFontTx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800000"/>
                </a:solidFill>
                <a:latin typeface="Verdana" charset="0"/>
              </a:rPr>
              <a:t>Comprehensive evaluation of </a:t>
            </a:r>
            <a:r>
              <a:rPr lang="en-US" dirty="0" smtClean="0">
                <a:solidFill>
                  <a:srgbClr val="FF0000"/>
                </a:solidFill>
                <a:latin typeface="Verdana" charset="0"/>
              </a:rPr>
              <a:t>energy fluxes</a:t>
            </a:r>
            <a:r>
              <a:rPr lang="en-US" dirty="0" smtClean="0">
                <a:solidFill>
                  <a:srgbClr val="800000"/>
                </a:solidFill>
                <a:latin typeface="Verdana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Verdana" charset="0"/>
              </a:rPr>
              <a:t>water budget</a:t>
            </a:r>
            <a:r>
              <a:rPr lang="en-US" dirty="0" smtClean="0">
                <a:solidFill>
                  <a:srgbClr val="800000"/>
                </a:solidFill>
                <a:latin typeface="Verdana" charset="0"/>
              </a:rPr>
              <a:t> and </a:t>
            </a:r>
            <a:r>
              <a:rPr lang="en-US" b="1" dirty="0" smtClean="0">
                <a:solidFill>
                  <a:srgbClr val="C00000"/>
                </a:solidFill>
                <a:latin typeface="Verdana"/>
                <a:cs typeface="Verdana"/>
              </a:rPr>
              <a:t>state variables</a:t>
            </a:r>
            <a:r>
              <a:rPr lang="en-US" dirty="0" smtClean="0">
                <a:solidFill>
                  <a:srgbClr val="800000"/>
                </a:solidFill>
                <a:latin typeface="Verdana" charset="0"/>
              </a:rPr>
              <a:t> using in situ and remotely-sensed data sets.</a:t>
            </a:r>
            <a:endParaRPr lang="en-US" dirty="0" smtClean="0">
              <a:latin typeface="Verdana" charset="0"/>
            </a:endParaRPr>
          </a:p>
          <a:p>
            <a:pPr algn="ctr">
              <a:spcAft>
                <a:spcPts val="8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Verdana"/>
                <a:cs typeface="Verdana"/>
              </a:rPr>
              <a:t>(</a:t>
            </a:r>
            <a:r>
              <a:rPr lang="en-US" dirty="0" err="1" smtClean="0">
                <a:latin typeface="Verdana"/>
                <a:cs typeface="Verdana"/>
              </a:rPr>
              <a:t>ldas.gsfc.nasa.gov</a:t>
            </a:r>
            <a:r>
              <a:rPr lang="en-US" dirty="0">
                <a:latin typeface="Verdana"/>
                <a:cs typeface="Verdana"/>
              </a:rPr>
              <a:t>/</a:t>
            </a:r>
            <a:r>
              <a:rPr lang="en-US" dirty="0" err="1">
                <a:latin typeface="Verdana"/>
                <a:cs typeface="Verdana"/>
              </a:rPr>
              <a:t>nldas</a:t>
            </a:r>
            <a:r>
              <a:rPr lang="en-US" dirty="0">
                <a:latin typeface="Verdana"/>
                <a:cs typeface="Verdana"/>
              </a:rPr>
              <a:t>/</a:t>
            </a:r>
            <a:r>
              <a:rPr lang="en-US" dirty="0" smtClean="0">
                <a:latin typeface="Verdana"/>
                <a:cs typeface="Verdana"/>
              </a:rPr>
              <a:t>NLDAS2valid.php)</a:t>
            </a:r>
            <a:endParaRPr lang="en-US" b="1" dirty="0">
              <a:latin typeface="Verdana"/>
              <a:cs typeface="Verdan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" y="4497540"/>
            <a:ext cx="2103120" cy="1600200"/>
            <a:chOff x="228600" y="4468004"/>
            <a:chExt cx="2103120" cy="1600200"/>
          </a:xfrm>
        </p:grpSpPr>
        <p:pic>
          <p:nvPicPr>
            <p:cNvPr id="22" name="Picture 8" descr="SAC_SM_JUL_climate_GEWEX_Australia"/>
            <p:cNvPicPr>
              <a:picLocks noChangeArrowheads="1"/>
            </p:cNvPicPr>
            <p:nvPr/>
          </p:nvPicPr>
          <p:blipFill>
            <a:blip r:embed="rId3"/>
            <a:srcRect t="14218" r="2750" b="2710"/>
            <a:stretch>
              <a:fillRect/>
            </a:stretch>
          </p:blipFill>
          <p:spPr bwMode="auto">
            <a:xfrm>
              <a:off x="228600" y="4468004"/>
              <a:ext cx="210312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75293" y="5756319"/>
              <a:ext cx="1860534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i="1" dirty="0">
                  <a:latin typeface="Verdana" charset="0"/>
                </a:rPr>
                <a:t>July 30-</a:t>
              </a:r>
              <a:r>
                <a:rPr lang="en-US" sz="1400" i="1" dirty="0" smtClean="0">
                  <a:latin typeface="Verdana" charset="0"/>
                </a:rPr>
                <a:t>yr climate</a:t>
              </a:r>
              <a:endParaRPr lang="en-US" sz="1400" i="1" dirty="0">
                <a:latin typeface="Verdana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23160" y="4497540"/>
            <a:ext cx="2103120" cy="1600200"/>
            <a:chOff x="2423160" y="4468004"/>
            <a:chExt cx="2103120" cy="1600200"/>
          </a:xfrm>
        </p:grpSpPr>
        <p:pic>
          <p:nvPicPr>
            <p:cNvPr id="25" name="Picture 7" descr="SAC_SM_JUL_1988_GEWEX_Australia"/>
            <p:cNvPicPr>
              <a:picLocks noChangeArrowheads="1"/>
            </p:cNvPicPr>
            <p:nvPr/>
          </p:nvPicPr>
          <p:blipFill>
            <a:blip r:embed="rId4"/>
            <a:srcRect t="14218" r="4189" b="2710"/>
            <a:stretch>
              <a:fillRect/>
            </a:stretch>
          </p:blipFill>
          <p:spPr bwMode="auto">
            <a:xfrm>
              <a:off x="2423160" y="4468004"/>
              <a:ext cx="210312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513330" y="5756319"/>
              <a:ext cx="2011680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i="1" dirty="0">
                  <a:latin typeface="Verdana" charset="0"/>
                </a:rPr>
                <a:t>July 1988 (</a:t>
              </a:r>
              <a:r>
                <a:rPr lang="en-US" sz="1400" i="1" dirty="0" smtClean="0">
                  <a:latin typeface="Verdana" charset="0"/>
                </a:rPr>
                <a:t>drought)</a:t>
              </a:r>
              <a:endParaRPr lang="en-US" sz="1400" i="1" dirty="0">
                <a:latin typeface="Verdana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17720" y="4497540"/>
            <a:ext cx="2103120" cy="1600200"/>
            <a:chOff x="4617720" y="4468004"/>
            <a:chExt cx="2103120" cy="1600200"/>
          </a:xfrm>
        </p:grpSpPr>
        <p:pic>
          <p:nvPicPr>
            <p:cNvPr id="28" name="Picture 6" descr="SAC_SM_JUL_1993_GEWEX_Australia"/>
            <p:cNvPicPr>
              <a:picLocks noChangeArrowheads="1"/>
            </p:cNvPicPr>
            <p:nvPr/>
          </p:nvPicPr>
          <p:blipFill>
            <a:blip r:embed="rId5"/>
            <a:srcRect t="14587" r="2945" b="2710"/>
            <a:stretch>
              <a:fillRect/>
            </a:stretch>
          </p:blipFill>
          <p:spPr bwMode="auto">
            <a:xfrm>
              <a:off x="4617720" y="4468004"/>
              <a:ext cx="210312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780713" y="5756319"/>
              <a:ext cx="1840634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i="1" dirty="0">
                  <a:latin typeface="Verdana" charset="0"/>
                </a:rPr>
                <a:t>July 1993 (</a:t>
              </a:r>
              <a:r>
                <a:rPr lang="en-US" sz="1400" i="1" dirty="0" smtClean="0">
                  <a:latin typeface="Verdana" charset="0"/>
                </a:rPr>
                <a:t>flood)</a:t>
              </a:r>
              <a:endParaRPr lang="en-US" sz="1400" i="1" dirty="0">
                <a:latin typeface="Verdana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694296" y="4497540"/>
            <a:ext cx="2339093" cy="1600200"/>
            <a:chOff x="6694296" y="4468004"/>
            <a:chExt cx="2339093" cy="1600200"/>
          </a:xfrm>
        </p:grpSpPr>
        <p:pic>
          <p:nvPicPr>
            <p:cNvPr id="31" name="Picture 30" descr="20110730monthanom.gif"/>
            <p:cNvPicPr>
              <a:picLocks/>
            </p:cNvPicPr>
            <p:nvPr/>
          </p:nvPicPr>
          <p:blipFill>
            <a:blip r:embed="rId6"/>
            <a:srcRect l="1003" t="14842" r="3997" b="3334"/>
            <a:stretch>
              <a:fillRect/>
            </a:stretch>
          </p:blipFill>
          <p:spPr>
            <a:xfrm>
              <a:off x="6812280" y="4468004"/>
              <a:ext cx="2103120" cy="1600200"/>
            </a:xfrm>
            <a:prstGeom prst="rect">
              <a:avLst/>
            </a:prstGeom>
          </p:spPr>
        </p:pic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6694296" y="5756319"/>
              <a:ext cx="2339093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i="1" dirty="0">
                  <a:latin typeface="Verdana" charset="0"/>
                </a:rPr>
                <a:t>July</a:t>
              </a:r>
              <a:r>
                <a:rPr lang="en-US" sz="1400" i="1" dirty="0" smtClean="0">
                  <a:latin typeface="Verdana" charset="0"/>
                </a:rPr>
                <a:t> 2011 (TX drought)</a:t>
              </a:r>
              <a:endParaRPr lang="en-US" sz="1400" i="1" dirty="0">
                <a:latin typeface="Verdana" charset="0"/>
              </a:endParaRPr>
            </a:p>
          </p:txBody>
        </p:sp>
      </p:grp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2539312" y="4217101"/>
            <a:ext cx="40653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i="1" dirty="0" err="1" smtClean="0">
                <a:latin typeface="Verdana" charset="0"/>
              </a:rPr>
              <a:t>www.emc.ncep.noaa.gov/mmb/nldas</a:t>
            </a:r>
            <a:endParaRPr lang="en-US" sz="1400" b="1" i="1" dirty="0">
              <a:latin typeface="Verdana" charset="0"/>
            </a:endParaRP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7120689" y="6124947"/>
            <a:ext cx="20233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i="1" dirty="0" err="1" smtClean="0">
                <a:solidFill>
                  <a:srgbClr val="000000"/>
                </a:solidFill>
                <a:latin typeface="Verdana" charset="0"/>
                <a:cs typeface="Arial" charset="0"/>
              </a:rPr>
              <a:t>Youlong</a:t>
            </a:r>
            <a:r>
              <a:rPr lang="en-US" sz="120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 Xia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, 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NCEP/EMC</a:t>
            </a:r>
            <a:endParaRPr lang="en-US" sz="1200" b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72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9144000" cy="54864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28600" y="57151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i="1" dirty="0" smtClean="0">
                <a:latin typeface="Verdana" charset="0"/>
                <a:ea typeface="Arial Unicode MS" pitchFamily="34" charset="-128"/>
                <a:cs typeface="Arial Unicode MS" pitchFamily="34" charset="-128"/>
              </a:rPr>
              <a:t>GLDAS Global Drought Monitor</a:t>
            </a:r>
            <a:endParaRPr lang="en-US" sz="2000" b="1" i="1" dirty="0">
              <a:solidFill>
                <a:srgbClr val="FF0000"/>
              </a:solidFill>
              <a:latin typeface="Verdana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580237"/>
            <a:ext cx="9144000" cy="3121933"/>
            <a:chOff x="0" y="3294525"/>
            <a:chExt cx="9144000" cy="3121933"/>
          </a:xfrm>
        </p:grpSpPr>
        <p:sp>
          <p:nvSpPr>
            <p:cNvPr id="43" name="Rectangle 42"/>
            <p:cNvSpPr/>
            <p:nvPr/>
          </p:nvSpPr>
          <p:spPr bwMode="auto">
            <a:xfrm>
              <a:off x="0" y="3294525"/>
              <a:ext cx="9144000" cy="31219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6292858" y="4368641"/>
              <a:ext cx="262254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b="1" i="1" dirty="0" smtClean="0">
                  <a:latin typeface="Verdana" charset="0"/>
                </a:rPr>
                <a:t>July 2012 </a:t>
              </a:r>
              <a:r>
                <a:rPr lang="en-GB" b="1" i="1" dirty="0">
                  <a:latin typeface="Verdana" charset="0"/>
                </a:rPr>
                <a:t>Soil Moisture </a:t>
              </a:r>
              <a:r>
                <a:rPr lang="en-GB" b="1" i="1" dirty="0" smtClean="0">
                  <a:latin typeface="Verdana" charset="0"/>
                </a:rPr>
                <a:t>Anomaly</a:t>
              </a:r>
              <a:r>
                <a:rPr lang="en-GB" i="1" dirty="0" smtClean="0">
                  <a:latin typeface="Verdana" charset="0"/>
                </a:rPr>
                <a:t> </a:t>
              </a:r>
              <a:r>
                <a:rPr lang="en-GB" i="1" dirty="0">
                  <a:latin typeface="Verdana" charset="0"/>
                </a:rPr>
                <a:t>from </a:t>
              </a:r>
              <a:r>
                <a:rPr lang="en-GB" i="1" dirty="0" smtClean="0">
                  <a:latin typeface="Verdana" charset="0"/>
                </a:rPr>
                <a:t>NCEP GLDASv2</a:t>
              </a:r>
              <a:endParaRPr lang="en-US" i="1" dirty="0">
                <a:latin typeface="Verdana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8600" y="3544704"/>
              <a:ext cx="6003778" cy="2681227"/>
              <a:chOff x="349250" y="3765195"/>
              <a:chExt cx="5852160" cy="2514600"/>
            </a:xfrm>
          </p:grpSpPr>
          <p:pic>
            <p:nvPicPr>
              <p:cNvPr id="36" name="Picture 35"/>
              <p:cNvPicPr>
                <a:picLocks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857" r="3591"/>
              <a:stretch/>
            </p:blipFill>
            <p:spPr>
              <a:xfrm>
                <a:off x="349250" y="3765195"/>
                <a:ext cx="5852160" cy="2514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629849" y="4835161"/>
                <a:ext cx="1437425" cy="2539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Verdana"/>
                    <a:cs typeface="Verdana"/>
                  </a:rPr>
                  <a:t>Uganda flooding</a:t>
                </a:r>
                <a:endParaRPr lang="en-US" sz="105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363897" y="4523601"/>
                <a:ext cx="1043876" cy="2539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rgbClr val="C00000"/>
                    </a:solidFill>
                    <a:latin typeface="Verdana"/>
                    <a:cs typeface="Verdana"/>
                  </a:rPr>
                  <a:t>US drought</a:t>
                </a:r>
                <a:endParaRPr lang="en-US" sz="1050" b="1" dirty="0">
                  <a:solidFill>
                    <a:srgbClr val="C0000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229059" y="4305603"/>
                <a:ext cx="1428596" cy="2539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rgbClr val="C00000"/>
                    </a:solidFill>
                    <a:latin typeface="Verdana"/>
                    <a:cs typeface="Verdana"/>
                  </a:rPr>
                  <a:t>Russian drought</a:t>
                </a:r>
                <a:endParaRPr lang="en-US" sz="1050" b="1" dirty="0">
                  <a:solidFill>
                    <a:srgbClr val="C00000"/>
                  </a:solidFill>
                  <a:latin typeface="Verdana"/>
                  <a:cs typeface="Verdana"/>
                </a:endParaRPr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70F882-4BF8-9D4E-B27D-D944CC78C61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8400" y="3737024"/>
            <a:ext cx="9144000" cy="260177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3" name="Picture 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00" y="3857596"/>
            <a:ext cx="2927577" cy="23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0" y="3857596"/>
            <a:ext cx="3001889" cy="23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6331132" y="4583332"/>
            <a:ext cx="27264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i="1" dirty="0">
                <a:latin typeface="Verdana" charset="0"/>
              </a:rPr>
              <a:t>2002-2007, </a:t>
            </a:r>
            <a:r>
              <a:rPr lang="en-US" altLang="en-US" b="1" i="1" dirty="0" smtClean="0">
                <a:latin typeface="Verdana" charset="0"/>
              </a:rPr>
              <a:t/>
            </a:r>
            <a:br>
              <a:rPr lang="en-US" altLang="en-US" b="1" i="1" dirty="0" smtClean="0">
                <a:latin typeface="Verdana" charset="0"/>
              </a:rPr>
            </a:br>
            <a:r>
              <a:rPr lang="en-US" altLang="en-US" b="1" i="1" dirty="0" smtClean="0">
                <a:latin typeface="Verdana" charset="0"/>
              </a:rPr>
              <a:t>The </a:t>
            </a:r>
            <a:r>
              <a:rPr lang="en-US" altLang="en-US" b="1" i="1" dirty="0">
                <a:latin typeface="Verdana" charset="0"/>
              </a:rPr>
              <a:t>Australian Millennium Drought</a:t>
            </a:r>
          </a:p>
          <a:p>
            <a:r>
              <a:rPr lang="en-GB" i="1" dirty="0" smtClean="0">
                <a:latin typeface="Verdana" charset="0"/>
              </a:rPr>
              <a:t>from </a:t>
            </a:r>
            <a:r>
              <a:rPr lang="en-GB" i="1" dirty="0" smtClean="0">
                <a:latin typeface="Verdana" charset="0"/>
              </a:rPr>
              <a:t>NCEP GLDASv2</a:t>
            </a:r>
            <a:endParaRPr lang="en-US" i="1" dirty="0">
              <a:latin typeface="Verdana" charset="0"/>
            </a:endParaRP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7137271" y="6124947"/>
            <a:ext cx="2006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Jesse </a:t>
            </a:r>
            <a:r>
              <a:rPr lang="en-US" sz="1200" b="0" i="1" dirty="0" err="1" smtClean="0">
                <a:solidFill>
                  <a:srgbClr val="000000"/>
                </a:solidFill>
                <a:latin typeface="Verdana" charset="0"/>
                <a:cs typeface="Arial" charset="0"/>
              </a:rPr>
              <a:t>Meng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, NCEP/EMC</a:t>
            </a:r>
            <a:endParaRPr lang="en-US" sz="1200" b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76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31" descr="ABL_clouds"/>
          <p:cNvPicPr>
            <a:picLocks noChangeArrowheads="1"/>
          </p:cNvPicPr>
          <p:nvPr/>
        </p:nvPicPr>
        <p:blipFill rotWithShape="1">
          <a:blip r:embed="rId2">
            <a:alphaModFix amt="40000"/>
          </a:blip>
          <a:srcRect l="19194" b="13291"/>
          <a:stretch/>
        </p:blipFill>
        <p:spPr bwMode="auto">
          <a:xfrm>
            <a:off x="0" y="-1"/>
            <a:ext cx="9140825" cy="6446837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28600" y="1261336"/>
            <a:ext cx="8686800" cy="314150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dirty="0" smtClean="0">
                <a:latin typeface="Verdana"/>
                <a:cs typeface="Verdana"/>
              </a:rPr>
              <a:t>Improve </a:t>
            </a:r>
            <a:r>
              <a:rPr lang="en-US" sz="1800" b="1" dirty="0" smtClean="0">
                <a:latin typeface="Verdana"/>
                <a:cs typeface="Verdana"/>
              </a:rPr>
              <a:t>the CFSR GLDAS</a:t>
            </a:r>
            <a:endParaRPr lang="en-US" sz="1800" dirty="0" smtClean="0">
              <a:latin typeface="Verdana"/>
              <a:cs typeface="Verdana"/>
            </a:endParaRPr>
          </a:p>
          <a:p>
            <a:pPr marL="679450" lvl="1" indent="-27940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smtClean="0">
              <a:latin typeface="Verdana"/>
              <a:cs typeface="Verdana"/>
            </a:endParaRPr>
          </a:p>
          <a:p>
            <a:pPr marL="679450" lvl="1" indent="-2794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Verdana"/>
                <a:cs typeface="Verdana"/>
              </a:rPr>
              <a:t>GLDAS </a:t>
            </a:r>
            <a:r>
              <a:rPr lang="en-US" sz="1800" dirty="0">
                <a:latin typeface="Verdana"/>
                <a:cs typeface="Verdana"/>
              </a:rPr>
              <a:t>under NASA Land Information System (LIS):  </a:t>
            </a:r>
            <a:r>
              <a:rPr lang="en-US" sz="1800" dirty="0" smtClean="0">
                <a:latin typeface="Verdana"/>
                <a:cs typeface="Verdana"/>
              </a:rPr>
              <a:t/>
            </a:r>
            <a:br>
              <a:rPr lang="en-US" sz="1800" dirty="0" smtClean="0">
                <a:latin typeface="Verdana"/>
                <a:cs typeface="Verdana"/>
              </a:rPr>
            </a:br>
            <a:r>
              <a:rPr lang="en-US" sz="1800" dirty="0" smtClean="0">
                <a:latin typeface="Verdana"/>
                <a:cs typeface="Verdana"/>
              </a:rPr>
              <a:t>parallel </a:t>
            </a:r>
            <a:r>
              <a:rPr lang="en-US" sz="1800" dirty="0">
                <a:latin typeface="Verdana"/>
                <a:cs typeface="Verdana"/>
              </a:rPr>
              <a:t>run environment, latest land model </a:t>
            </a:r>
            <a:r>
              <a:rPr lang="en-US" sz="1800" dirty="0" smtClean="0">
                <a:latin typeface="Verdana"/>
                <a:cs typeface="Verdana"/>
              </a:rPr>
              <a:t>physics, </a:t>
            </a:r>
            <a:br>
              <a:rPr lang="en-US" sz="1800" dirty="0" smtClean="0">
                <a:latin typeface="Verdana"/>
                <a:cs typeface="Verdana"/>
              </a:rPr>
            </a:br>
            <a:r>
              <a:rPr lang="en-US" sz="1800" dirty="0" smtClean="0">
                <a:latin typeface="Verdana"/>
                <a:cs typeface="Verdana"/>
              </a:rPr>
              <a:t>land </a:t>
            </a:r>
            <a:r>
              <a:rPr lang="en-US" sz="1800" dirty="0">
                <a:latin typeface="Verdana"/>
                <a:cs typeface="Verdana"/>
              </a:rPr>
              <a:t>data sets, data assimilation/validation </a:t>
            </a:r>
            <a:r>
              <a:rPr lang="en-US" sz="1800" dirty="0" smtClean="0">
                <a:latin typeface="Verdana"/>
                <a:cs typeface="Verdana"/>
              </a:rPr>
              <a:t>tools.</a:t>
            </a:r>
            <a:endParaRPr lang="en-US" sz="1800" dirty="0">
              <a:latin typeface="Verdana"/>
              <a:cs typeface="Verdana"/>
            </a:endParaRPr>
          </a:p>
          <a:p>
            <a:pPr marL="679450" lvl="1" indent="-2794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Verdana"/>
                <a:cs typeface="Verdana"/>
              </a:rPr>
              <a:t>land data sets, </a:t>
            </a:r>
            <a:r>
              <a:rPr lang="en-US" sz="1800" dirty="0" smtClean="0">
                <a:latin typeface="Verdana"/>
                <a:cs typeface="Verdana"/>
              </a:rPr>
              <a:t>vegetation types, soil types, albedo, etc.</a:t>
            </a:r>
            <a:endParaRPr lang="en-US" sz="1800" dirty="0">
              <a:latin typeface="Verdana"/>
              <a:cs typeface="Verdana"/>
            </a:endParaRPr>
          </a:p>
          <a:p>
            <a:pPr marL="679450" lvl="1" indent="-2794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Verdana"/>
                <a:cs typeface="Verdana"/>
              </a:rPr>
              <a:t>enhance land model spin-up procedures.</a:t>
            </a:r>
          </a:p>
          <a:p>
            <a:pPr marL="679450" lvl="1" indent="-2794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Verdana"/>
                <a:cs typeface="Verdana"/>
              </a:rPr>
              <a:t>real time precipitation forcing.</a:t>
            </a:r>
          </a:p>
          <a:p>
            <a:pPr marL="679450" lvl="1" indent="-2794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Verdana"/>
                <a:cs typeface="Verdana"/>
              </a:rPr>
              <a:t>snow data assimilation.</a:t>
            </a:r>
          </a:p>
          <a:p>
            <a:pPr marL="679450" lvl="1" indent="-2794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Verdana"/>
                <a:cs typeface="Verdana"/>
              </a:rPr>
              <a:t>global river-routine.</a:t>
            </a:r>
          </a:p>
          <a:p>
            <a:pPr marL="679450" lvl="1" indent="-2794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Verdana"/>
                <a:cs typeface="Verdana"/>
              </a:rPr>
              <a:t>global drought monitor.</a:t>
            </a:r>
            <a:endParaRPr lang="en-US" sz="1800" dirty="0" smtClean="0">
              <a:latin typeface="Verdana"/>
              <a:cs typeface="Verdan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9144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00"/>
                </a:solidFill>
                <a:latin typeface="Verdana" charset="0"/>
              </a:rPr>
              <a:t>Summary</a:t>
            </a:r>
            <a:endParaRPr lang="en-US" sz="2400" b="1" i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70F882-4BF8-9D4E-B27D-D944CC78C61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31" descr="ABL_clouds"/>
          <p:cNvPicPr>
            <a:picLocks noChangeArrowheads="1"/>
          </p:cNvPicPr>
          <p:nvPr/>
        </p:nvPicPr>
        <p:blipFill rotWithShape="1">
          <a:blip r:embed="rId2">
            <a:alphaModFix amt="60000"/>
          </a:blip>
          <a:srcRect l="19194" b="13291"/>
          <a:stretch/>
        </p:blipFill>
        <p:spPr bwMode="auto">
          <a:xfrm>
            <a:off x="3175" y="-28353"/>
            <a:ext cx="9140825" cy="6446837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00"/>
                </a:solidFill>
                <a:latin typeface="Verdana" charset="0"/>
              </a:rPr>
              <a:t>Outline</a:t>
            </a:r>
            <a:endParaRPr lang="en-US" sz="2400" b="1" i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086296"/>
            <a:ext cx="8686800" cy="45037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600"/>
              </a:spcAft>
              <a:buFont typeface="Arial"/>
              <a:buChar char="•"/>
            </a:pPr>
            <a:r>
              <a:rPr lang="en-US" sz="2000" b="1" dirty="0">
                <a:latin typeface="Verdana" charset="0"/>
                <a:ea typeface="Arial" charset="0"/>
                <a:cs typeface="Arial" charset="0"/>
              </a:rPr>
              <a:t>Global Land Data Assimilation System (</a:t>
            </a:r>
            <a:r>
              <a:rPr lang="en-US" sz="2000" b="1" dirty="0" smtClean="0">
                <a:latin typeface="Verdana" charset="0"/>
                <a:ea typeface="Arial" charset="0"/>
                <a:cs typeface="Arial" charset="0"/>
              </a:rPr>
              <a:t>GLDAS) of CFSR</a:t>
            </a:r>
            <a:endParaRPr lang="en-US" sz="2000" b="1" dirty="0">
              <a:latin typeface="Verdana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1600"/>
              </a:spcAft>
              <a:buFont typeface="Arial"/>
              <a:buChar char="•"/>
            </a:pPr>
            <a:r>
              <a:rPr lang="en-US" sz="2000" b="1" dirty="0">
                <a:latin typeface="Verdana" charset="0"/>
                <a:ea typeface="Arial" charset="0"/>
                <a:cs typeface="Arial" charset="0"/>
              </a:rPr>
              <a:t>Role of Land </a:t>
            </a:r>
            <a:r>
              <a:rPr lang="en-US" sz="2000" b="1" dirty="0" smtClean="0">
                <a:latin typeface="Verdana" charset="0"/>
                <a:ea typeface="Arial" charset="0"/>
                <a:cs typeface="Arial" charset="0"/>
              </a:rPr>
              <a:t>Models and </a:t>
            </a:r>
            <a:r>
              <a:rPr lang="en-US" sz="2000" b="1" dirty="0">
                <a:latin typeface="Verdana" charset="0"/>
                <a:ea typeface="Arial" charset="0"/>
                <a:cs typeface="Arial" charset="0"/>
              </a:rPr>
              <a:t>Requirements</a:t>
            </a:r>
          </a:p>
          <a:p>
            <a:pPr marL="342900" indent="-342900">
              <a:spcAft>
                <a:spcPts val="1600"/>
              </a:spcAft>
              <a:buFont typeface="Arial"/>
              <a:buChar char="•"/>
            </a:pPr>
            <a:r>
              <a:rPr lang="en-US" sz="2000" b="1" dirty="0" smtClean="0">
                <a:latin typeface="Verdana" charset="0"/>
                <a:ea typeface="Arial" charset="0"/>
                <a:cs typeface="Arial" charset="0"/>
              </a:rPr>
              <a:t>Land Information System</a:t>
            </a:r>
          </a:p>
          <a:p>
            <a:pPr marL="342900" indent="-342900">
              <a:spcAft>
                <a:spcPts val="1600"/>
              </a:spcAft>
              <a:buFont typeface="Arial"/>
              <a:buChar char="•"/>
            </a:pPr>
            <a:r>
              <a:rPr lang="en-US" sz="2000" b="1" dirty="0" smtClean="0">
                <a:latin typeface="Verdana" charset="0"/>
                <a:ea typeface="Arial" charset="0"/>
                <a:cs typeface="Arial" charset="0"/>
              </a:rPr>
              <a:t>Land data upgrades</a:t>
            </a:r>
          </a:p>
          <a:p>
            <a:pPr marL="342900" indent="-342900">
              <a:spcAft>
                <a:spcPts val="1600"/>
              </a:spcAft>
              <a:buFont typeface="Arial"/>
              <a:buChar char="•"/>
            </a:pPr>
            <a:r>
              <a:rPr lang="en-US" sz="2000" b="1" dirty="0" smtClean="0">
                <a:latin typeface="Verdana" charset="0"/>
                <a:ea typeface="Arial" charset="0"/>
                <a:cs typeface="Arial" charset="0"/>
              </a:rPr>
              <a:t>Precipitation data </a:t>
            </a:r>
            <a:r>
              <a:rPr lang="en-US" sz="2000" b="1" dirty="0" smtClean="0">
                <a:latin typeface="Verdana" charset="0"/>
                <a:ea typeface="Arial" charset="0"/>
                <a:cs typeface="Arial" charset="0"/>
              </a:rPr>
              <a:t>upgrades</a:t>
            </a:r>
          </a:p>
          <a:p>
            <a:pPr marL="342900" indent="-342900">
              <a:spcAft>
                <a:spcPts val="1600"/>
              </a:spcAft>
              <a:buFont typeface="Arial"/>
              <a:buChar char="•"/>
            </a:pPr>
            <a:r>
              <a:rPr lang="en-US" sz="2000" b="1" dirty="0" smtClean="0">
                <a:latin typeface="Verdana" charset="0"/>
                <a:ea typeface="Arial" charset="0"/>
                <a:cs typeface="Arial" charset="0"/>
              </a:rPr>
              <a:t>Snow Data Assimilation</a:t>
            </a:r>
            <a:endParaRPr lang="en-US" sz="2000" b="1" dirty="0" smtClean="0">
              <a:latin typeface="Verdana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1600"/>
              </a:spcAft>
              <a:buFont typeface="Arial"/>
              <a:buChar char="•"/>
            </a:pPr>
            <a:r>
              <a:rPr lang="en-US" sz="2000" b="1" dirty="0" smtClean="0">
                <a:latin typeface="Verdana" charset="0"/>
                <a:ea typeface="Arial" charset="0"/>
                <a:cs typeface="Arial" charset="0"/>
              </a:rPr>
              <a:t>River-Routing</a:t>
            </a:r>
          </a:p>
          <a:p>
            <a:pPr marL="342900" indent="-342900">
              <a:spcAft>
                <a:spcPts val="1600"/>
              </a:spcAft>
              <a:buFont typeface="Arial"/>
              <a:buChar char="•"/>
            </a:pPr>
            <a:r>
              <a:rPr lang="en-US" sz="2000" b="1" dirty="0" smtClean="0">
                <a:latin typeface="Verdana" charset="0"/>
                <a:ea typeface="Arial" charset="0"/>
                <a:cs typeface="Arial" charset="0"/>
              </a:rPr>
              <a:t>Drought Monitor</a:t>
            </a:r>
            <a:endParaRPr lang="en-US" sz="2000" b="1" dirty="0" smtClean="0">
              <a:latin typeface="Verdana" charset="0"/>
            </a:endParaRPr>
          </a:p>
          <a:p>
            <a:pPr marL="342900" indent="-342900">
              <a:spcAft>
                <a:spcPts val="1600"/>
              </a:spcAft>
              <a:buFont typeface="Arial"/>
              <a:buChar char="•"/>
            </a:pPr>
            <a:r>
              <a:rPr lang="en-US" sz="2000" b="1" dirty="0" smtClean="0">
                <a:latin typeface="Verdana" charset="0"/>
                <a:ea typeface="Arial" charset="0"/>
                <a:cs typeface="Arial" charset="0"/>
              </a:rPr>
              <a:t>Summary</a:t>
            </a:r>
            <a:endParaRPr lang="en-US" sz="2000" b="1" dirty="0"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70F882-4BF8-9D4E-B27D-D944CC78C6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609590" y="3905216"/>
            <a:ext cx="338328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905216"/>
            <a:ext cx="530352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228600" y="804672"/>
            <a:ext cx="8764270" cy="3117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marL="222250" indent="-222250">
              <a:spcAft>
                <a:spcPts val="400"/>
              </a:spcAft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Noah surface model 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runs in semi</a:t>
            </a:r>
            <a:r>
              <a:rPr lang="en-US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-coupled 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mode with Climate Data Assimilation System version (CDASv2); daily update provides initial land states to </a:t>
            </a:r>
            <a:r>
              <a:rPr lang="en-US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operational 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Climate Forecast System version 2 (CFSv2).</a:t>
            </a:r>
            <a:endParaRPr lang="en-US" dirty="0">
              <a:solidFill>
                <a:srgbClr val="000000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marL="222250" indent="-222250">
              <a:spcAft>
                <a:spcPts val="400"/>
              </a:spcAft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Forcing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:  CDASv2 atmospheric output, &amp; “blended” precipitation, snow.</a:t>
            </a:r>
          </a:p>
          <a:p>
            <a:pPr marL="222250" indent="-222250">
              <a:spcAft>
                <a:spcPts val="400"/>
              </a:spcAft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Blended Precipitation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:  CPC </a:t>
            </a: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satellite</a:t>
            </a:r>
            <a:r>
              <a:rPr lang="en-US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(heaviest weight in </a:t>
            </a: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tropics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); CPC </a:t>
            </a: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gauge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 (heaviest </a:t>
            </a: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mid-latitudes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); </a:t>
            </a: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model</a:t>
            </a:r>
            <a:r>
              <a:rPr lang="en-US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CDASv2 (</a:t>
            </a: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high latitude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).</a:t>
            </a:r>
          </a:p>
          <a:p>
            <a:pPr marL="222250" indent="-222250">
              <a:spcAft>
                <a:spcPts val="400"/>
              </a:spcAft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Snow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:  IMS cover &amp; AFWA depth, </a:t>
            </a:r>
            <a:r>
              <a:rPr lang="en-US" i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cycled if within 0.5-2.0x “envelope”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. </a:t>
            </a:r>
          </a:p>
          <a:p>
            <a:pPr marL="222250" indent="-222250">
              <a:spcAft>
                <a:spcPts val="400"/>
              </a:spcAft>
              <a:buSzPct val="15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30+ year global land-surface climatology</a:t>
            </a:r>
            <a:r>
              <a:rPr lang="en-US" dirty="0" smtClean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.</a:t>
            </a:r>
          </a:p>
          <a:p>
            <a:pPr marL="222250" indent="-222250">
              <a:spcAft>
                <a:spcPts val="800"/>
              </a:spcAft>
              <a:buSzPct val="150000"/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  <a:t>Research/partners supported by the NOAA Climate Program Office, </a:t>
            </a:r>
            <a:r>
              <a:rPr lang="en-US" dirty="0" smtClean="0">
                <a:latin typeface="Verdana"/>
                <a:cs typeface="Verdana"/>
              </a:rPr>
              <a:t>Modeling</a:t>
            </a:r>
            <a:r>
              <a:rPr lang="en-US" dirty="0">
                <a:latin typeface="Verdana"/>
                <a:cs typeface="Verdana"/>
              </a:rPr>
              <a:t>, Analysis, Predictions, and Projections (MAPP) p</a:t>
            </a:r>
            <a:r>
              <a:rPr lang="en-US" dirty="0" smtClean="0">
                <a:latin typeface="Verdana"/>
                <a:cs typeface="Verdana"/>
              </a:rPr>
              <a:t>rogram</a:t>
            </a:r>
            <a:r>
              <a:rPr lang="en-US" dirty="0" smtClean="0">
                <a:latin typeface="Verdana"/>
                <a:ea typeface="Verdana" panose="020B0604030504040204" pitchFamily="34" charset="0"/>
                <a:cs typeface="Verdana"/>
              </a:rPr>
              <a:t>.</a:t>
            </a:r>
            <a:endParaRPr lang="en-US" dirty="0">
              <a:latin typeface="Verdana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18840" y="4257624"/>
            <a:ext cx="1600200" cy="1953697"/>
            <a:chOff x="7392670" y="4434840"/>
            <a:chExt cx="1600200" cy="1953697"/>
          </a:xfrm>
        </p:grpSpPr>
        <p:pic>
          <p:nvPicPr>
            <p:cNvPr id="3077" name="Picture 3"/>
            <p:cNvPicPr>
              <a:picLocks noChangeArrowheads="1"/>
            </p:cNvPicPr>
            <p:nvPr/>
          </p:nvPicPr>
          <p:blipFill rotWithShape="1">
            <a:blip r:embed="rId3"/>
            <a:srcRect l="17490" r="16681"/>
            <a:stretch/>
          </p:blipFill>
          <p:spPr bwMode="auto">
            <a:xfrm>
              <a:off x="7392670" y="443484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pic>
        <p:sp>
          <p:nvSpPr>
            <p:cNvPr id="3080" name="Text Box 6"/>
            <p:cNvSpPr txBox="1">
              <a:spLocks noChangeArrowheads="1"/>
            </p:cNvSpPr>
            <p:nvPr/>
          </p:nvSpPr>
          <p:spPr bwMode="auto">
            <a:xfrm>
              <a:off x="7415530" y="6082215"/>
              <a:ext cx="1554480" cy="3063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1" dirty="0">
                  <a:solidFill>
                    <a:srgbClr val="000000"/>
                  </a:solidFill>
                  <a:latin typeface="Verdana"/>
                  <a:cs typeface="Verdana"/>
                </a:rPr>
                <a:t>AFWA </a:t>
              </a:r>
              <a:r>
                <a:rPr lang="en-US" sz="1400" b="1" i="1" dirty="0" smtClean="0">
                  <a:solidFill>
                    <a:srgbClr val="000000"/>
                  </a:solidFill>
                  <a:latin typeface="Verdana"/>
                  <a:cs typeface="Verdana"/>
                </a:rPr>
                <a:t>depth</a:t>
              </a:r>
              <a:endParaRPr lang="en-US" sz="1400" b="1" i="1" dirty="0">
                <a:solidFill>
                  <a:srgbClr val="000000"/>
                </a:solidFill>
                <a:latin typeface="Verdana"/>
                <a:cs typeface="Verdana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60716" y="4257624"/>
            <a:ext cx="1600200" cy="1953697"/>
            <a:chOff x="5601652" y="4434840"/>
            <a:chExt cx="1600200" cy="1953697"/>
          </a:xfrm>
        </p:grpSpPr>
        <p:sp>
          <p:nvSpPr>
            <p:cNvPr id="3079" name="Text Box 5"/>
            <p:cNvSpPr txBox="1">
              <a:spLocks noChangeArrowheads="1"/>
            </p:cNvSpPr>
            <p:nvPr/>
          </p:nvSpPr>
          <p:spPr bwMode="auto">
            <a:xfrm>
              <a:off x="5624512" y="6082215"/>
              <a:ext cx="1554480" cy="3063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1" i="1" dirty="0">
                  <a:solidFill>
                    <a:srgbClr val="000000"/>
                  </a:solidFill>
                  <a:latin typeface="Verdana"/>
                  <a:cs typeface="Verdana"/>
                </a:rPr>
                <a:t>IMS </a:t>
              </a:r>
              <a:r>
                <a:rPr lang="en-US" sz="1400" b="1" i="1" dirty="0" smtClean="0">
                  <a:solidFill>
                    <a:srgbClr val="000000"/>
                  </a:solidFill>
                  <a:latin typeface="Verdana"/>
                  <a:cs typeface="Verdana"/>
                </a:rPr>
                <a:t>cover</a:t>
              </a:r>
              <a:endParaRPr lang="en-US" sz="1400" b="1" i="1" dirty="0">
                <a:solidFill>
                  <a:srgbClr val="000000"/>
                </a:solidFill>
                <a:latin typeface="Verdana"/>
                <a:cs typeface="Verdana"/>
              </a:endParaRPr>
            </a:p>
          </p:txBody>
        </p:sp>
        <p:pic>
          <p:nvPicPr>
            <p:cNvPr id="19" name="Picture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01652" y="4434840"/>
              <a:ext cx="1600200" cy="16002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pic>
      </p:grpSp>
      <p:sp>
        <p:nvSpPr>
          <p:cNvPr id="16" name="Rectangle 15"/>
          <p:cNvSpPr/>
          <p:nvPr/>
        </p:nvSpPr>
        <p:spPr>
          <a:xfrm>
            <a:off x="0" y="1"/>
            <a:ext cx="9144000" cy="822186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28600" y="57151"/>
            <a:ext cx="868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i="1" dirty="0" smtClean="0">
                <a:latin typeface="Verdana" charset="0"/>
                <a:ea typeface="Arial Unicode MS" pitchFamily="34" charset="-128"/>
                <a:cs typeface="Arial Unicode MS" pitchFamily="34" charset="-128"/>
              </a:rPr>
              <a:t>Current Global Land Data Assimilation System (GLDAS) at NCEP</a:t>
            </a:r>
            <a:r>
              <a:rPr lang="en-GB" sz="2000" b="1" i="1" dirty="0">
                <a:latin typeface="Verdana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i="1" dirty="0" smtClean="0">
                <a:latin typeface="Verdana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000" b="1" i="1" dirty="0" smtClean="0">
                <a:solidFill>
                  <a:srgbClr val="FF0000"/>
                </a:solidFill>
                <a:latin typeface="Verdana" charset="0"/>
                <a:ea typeface="Arial Unicode MS" pitchFamily="34" charset="-128"/>
                <a:cs typeface="Arial Unicode MS" pitchFamily="34" charset="-128"/>
              </a:rPr>
              <a:t>Operational in CFSv2 at NCEP 01 April 2011</a:t>
            </a:r>
            <a:endParaRPr lang="en-US" sz="2000" b="1" i="1" dirty="0">
              <a:solidFill>
                <a:srgbClr val="FF0000"/>
              </a:solidFill>
              <a:latin typeface="Verdana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0040" y="4257624"/>
            <a:ext cx="1600200" cy="1953697"/>
            <a:chOff x="228600" y="4434840"/>
            <a:chExt cx="1600200" cy="1953697"/>
          </a:xfrm>
        </p:grpSpPr>
        <p:pic>
          <p:nvPicPr>
            <p:cNvPr id="22" name="Picture 3" descr="CMAP-Jan-mean.png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16" t="14938" r="9653" b="29114"/>
            <a:stretch>
              <a:fillRect/>
            </a:stretch>
          </p:blipFill>
          <p:spPr bwMode="auto">
            <a:xfrm>
              <a:off x="228600" y="443484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625690" y="6080760"/>
              <a:ext cx="8060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400" b="1" i="1" dirty="0">
                  <a:solidFill>
                    <a:srgbClr val="000000"/>
                  </a:solidFill>
                  <a:latin typeface="Verdana"/>
                  <a:cs typeface="Verdana"/>
                </a:rPr>
                <a:t>CMAP</a:t>
              </a:r>
              <a:endParaRPr lang="en-US" altLang="en-US" sz="1400" b="1" i="1" dirty="0">
                <a:latin typeface="Verdana"/>
                <a:cs typeface="Verdana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40319" y="4257624"/>
            <a:ext cx="1679770" cy="1953697"/>
            <a:chOff x="1986504" y="4434840"/>
            <a:chExt cx="1679770" cy="1953697"/>
          </a:xfrm>
        </p:grpSpPr>
        <p:pic>
          <p:nvPicPr>
            <p:cNvPr id="25" name="Picture 5" descr="precip-gauge_289.png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3" t="13326" r="2518" b="20917"/>
            <a:stretch>
              <a:fillRect/>
            </a:stretch>
          </p:blipFill>
          <p:spPr bwMode="auto">
            <a:xfrm>
              <a:off x="2019617" y="443484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986504" y="6080760"/>
              <a:ext cx="16797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1400" b="1" i="1" dirty="0">
                  <a:solidFill>
                    <a:srgbClr val="000000"/>
                  </a:solidFill>
                  <a:latin typeface="Verdana"/>
                  <a:cs typeface="Verdana"/>
                </a:rPr>
                <a:t>Surface gauge</a:t>
              </a:r>
              <a:endParaRPr lang="en-US" altLang="en-US" sz="1400" b="1" i="1" dirty="0">
                <a:latin typeface="Verdana"/>
                <a:cs typeface="Verdana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40167" y="4257624"/>
            <a:ext cx="1600200" cy="1953697"/>
            <a:chOff x="3810635" y="4434840"/>
            <a:chExt cx="1600200" cy="1953697"/>
          </a:xfrm>
        </p:grpSpPr>
        <p:pic>
          <p:nvPicPr>
            <p:cNvPr id="28" name="Picture 4" descr="precip_gfs100_global.3-2.gif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4" t="8910" r="4738" b="8878"/>
            <a:stretch>
              <a:fillRect/>
            </a:stretch>
          </p:blipFill>
          <p:spPr bwMode="auto">
            <a:xfrm>
              <a:off x="3810635" y="443484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4212459" y="6080760"/>
              <a:ext cx="7965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400" b="1" i="1" dirty="0">
                  <a:solidFill>
                    <a:srgbClr val="000000"/>
                  </a:solidFill>
                  <a:latin typeface="Verdana"/>
                  <a:cs typeface="Verdana"/>
                </a:rPr>
                <a:t>GDAS</a:t>
              </a:r>
              <a:endParaRPr lang="en-US" altLang="en-US" sz="1400" b="1" i="1" dirty="0">
                <a:latin typeface="Verdana"/>
                <a:cs typeface="Verdana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952793" y="3860912"/>
            <a:ext cx="1854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latin typeface="Verdana" pitchFamily="34" charset="0"/>
              </a:rPr>
              <a:t>Precipitation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833525" y="3860912"/>
            <a:ext cx="927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latin typeface="Verdana" pitchFamily="34" charset="0"/>
              </a:rPr>
              <a:t>Snow</a:t>
            </a:r>
            <a:endParaRPr lang="en-US" dirty="0"/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7137271" y="6160947"/>
            <a:ext cx="2006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Jesse </a:t>
            </a:r>
            <a:r>
              <a:rPr lang="en-US" sz="1200" b="0" i="1" dirty="0" err="1" smtClean="0">
                <a:solidFill>
                  <a:srgbClr val="000000"/>
                </a:solidFill>
                <a:latin typeface="Verdana" charset="0"/>
                <a:cs typeface="Arial" charset="0"/>
              </a:rPr>
              <a:t>Meng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, NCEP/EMC</a:t>
            </a:r>
            <a:endParaRPr lang="en-US" sz="1200" b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70F882-4BF8-9D4E-B27D-D944CC78C6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52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58132" y="2212242"/>
            <a:ext cx="8627736" cy="2514600"/>
            <a:chOff x="258132" y="2666333"/>
            <a:chExt cx="8627736" cy="2514600"/>
          </a:xfrm>
        </p:grpSpPr>
        <p:grpSp>
          <p:nvGrpSpPr>
            <p:cNvPr id="10" name="Group 9"/>
            <p:cNvGrpSpPr/>
            <p:nvPr/>
          </p:nvGrpSpPr>
          <p:grpSpPr>
            <a:xfrm>
              <a:off x="258132" y="2666333"/>
              <a:ext cx="4156421" cy="2514600"/>
              <a:chOff x="914400" y="1828800"/>
              <a:chExt cx="7134227" cy="4310063"/>
            </a:xfrm>
          </p:grpSpPr>
          <p:pic>
            <p:nvPicPr>
              <p:cNvPr id="11" name="Picture 2" descr="RadiationBudge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50"/>
              <a:stretch>
                <a:fillRect/>
              </a:stretch>
            </p:blipFill>
            <p:spPr bwMode="auto">
              <a:xfrm>
                <a:off x="914400" y="1828800"/>
                <a:ext cx="7062788" cy="43100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>
                <a:off x="2868613" y="4779963"/>
                <a:ext cx="990600" cy="6858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3706813" y="4627563"/>
                <a:ext cx="990600" cy="6858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4392613" y="4627563"/>
                <a:ext cx="990600" cy="6858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5154613" y="4475163"/>
                <a:ext cx="990600" cy="6858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12"/>
              <p:cNvGrpSpPr>
                <a:grpSpLocks/>
              </p:cNvGrpSpPr>
              <p:nvPr/>
            </p:nvGrpSpPr>
            <p:grpSpPr bwMode="auto">
              <a:xfrm>
                <a:off x="4011614" y="5389567"/>
                <a:ext cx="4037013" cy="706438"/>
                <a:chOff x="2592" y="3600"/>
                <a:chExt cx="2543" cy="445"/>
              </a:xfrm>
            </p:grpSpPr>
            <p:sp>
              <p:nvSpPr>
                <p:cNvPr id="17" name="Oval 9"/>
                <p:cNvSpPr>
                  <a:spLocks noChangeArrowheads="1"/>
                </p:cNvSpPr>
                <p:nvPr/>
              </p:nvSpPr>
              <p:spPr bwMode="auto">
                <a:xfrm>
                  <a:off x="2592" y="3600"/>
                  <a:ext cx="624" cy="432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" name="Rectangle 10"/>
                <p:cNvSpPr>
                  <a:spLocks noChangeArrowheads="1"/>
                </p:cNvSpPr>
                <p:nvPr/>
              </p:nvSpPr>
              <p:spPr bwMode="auto">
                <a:xfrm>
                  <a:off x="3168" y="3713"/>
                  <a:ext cx="1967" cy="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sz="1400">
                      <a:solidFill>
                        <a:srgbClr val="000000"/>
                      </a:solidFill>
                      <a:latin typeface="Verdana" charset="0"/>
                    </a:rPr>
                    <a:t> seasonal storage</a:t>
                  </a:r>
                  <a:endParaRPr lang="en-US" sz="1400">
                    <a:solidFill>
                      <a:srgbClr val="000000"/>
                    </a:solidFill>
                    <a:latin typeface="Verdana" charset="0"/>
                    <a:sym typeface="Symbol" charset="0"/>
                  </a:endParaRPr>
                </a:p>
              </p:txBody>
            </p:sp>
          </p:grpSp>
        </p:grpSp>
        <p:pic>
          <p:nvPicPr>
            <p:cNvPr id="19" name="Picture 4" descr="HydrologicalCycle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" r="269" b="211"/>
            <a:stretch>
              <a:fillRect/>
            </a:stretch>
          </p:blipFill>
          <p:spPr bwMode="auto">
            <a:xfrm>
              <a:off x="4771068" y="2666333"/>
              <a:ext cx="4114800" cy="2514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228600" y="1828800"/>
            <a:ext cx="86868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598608"/>
            <a:ext cx="8686800" cy="1017844"/>
          </a:xfrm>
          <a:prstGeom prst="rect">
            <a:avLst/>
          </a:prstGeom>
        </p:spPr>
        <p:txBody>
          <a:bodyPr vert="horz" lIns="90000" tIns="46800" rIns="90000" bIns="4680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-222250" algn="l">
              <a:spcBef>
                <a:spcPct val="0"/>
              </a:spcBef>
              <a:spcAft>
                <a:spcPts val="800"/>
              </a:spcAft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Land Surface Models (LSMs) provide </a:t>
            </a:r>
            <a:r>
              <a:rPr lang="en-GB" sz="2000" dirty="0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surface </a:t>
            </a:r>
            <a:r>
              <a:rPr lang="en-GB" sz="2000" dirty="0" smtClean="0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flux boundary </a:t>
            </a:r>
            <a:r>
              <a:rPr lang="en-GB" sz="2000" dirty="0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conditions </a:t>
            </a:r>
            <a:r>
              <a:rPr lang="en-GB" sz="2000" dirty="0" smtClean="0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for </a:t>
            </a:r>
            <a:r>
              <a:rPr lang="en-GB" sz="2000" dirty="0">
                <a:solidFill>
                  <a:srgbClr val="FF0000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heat</a:t>
            </a:r>
            <a:r>
              <a:rPr lang="en-GB" sz="2000" dirty="0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GB" sz="2000" dirty="0">
                <a:solidFill>
                  <a:srgbClr val="0000FF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moisture</a:t>
            </a:r>
            <a:r>
              <a:rPr lang="en-GB" sz="2000" dirty="0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 and </a:t>
            </a:r>
            <a:r>
              <a:rPr lang="en-GB" sz="2000" dirty="0" smtClean="0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momentum to </a:t>
            </a:r>
            <a:r>
              <a:rPr lang="en-GB" sz="2000" dirty="0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the atmosphere for </a:t>
            </a:r>
            <a:r>
              <a:rPr lang="en-GB" sz="2000" b="1" dirty="0" smtClean="0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NCEP weather </a:t>
            </a:r>
            <a:r>
              <a:rPr lang="en-GB" sz="2000" dirty="0" smtClean="0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and</a:t>
            </a:r>
            <a:r>
              <a:rPr lang="en-GB" sz="2000" b="1" dirty="0" smtClean="0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 seasonal climate models</a:t>
            </a:r>
            <a:r>
              <a:rPr lang="en-GB" sz="2000" dirty="0" smtClean="0">
                <a:solidFill>
                  <a:schemeClr val="tx1"/>
                </a:solidFill>
                <a:latin typeface="Verdana" charset="0"/>
                <a:ea typeface="ヒラギノ角ゴ Pro W3" charset="0"/>
                <a:cs typeface="ヒラギノ角ゴ Pro W3" charset="0"/>
              </a:rPr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0188" y="74265"/>
            <a:ext cx="8683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0000"/>
                </a:solidFill>
                <a:latin typeface="Verdana" charset="0"/>
              </a:rPr>
              <a:t>Role </a:t>
            </a:r>
            <a:r>
              <a:rPr lang="en-US" sz="2000" b="1" i="1" dirty="0">
                <a:solidFill>
                  <a:srgbClr val="000000"/>
                </a:solidFill>
                <a:latin typeface="Verdana" charset="0"/>
              </a:rPr>
              <a:t>of </a:t>
            </a:r>
            <a:r>
              <a:rPr lang="en-US" sz="2000" b="1" i="1" dirty="0" smtClean="0">
                <a:solidFill>
                  <a:srgbClr val="000000"/>
                </a:solidFill>
                <a:latin typeface="Verdana" charset="0"/>
              </a:rPr>
              <a:t>Land-Surface Models &amp; Requirements</a:t>
            </a:r>
            <a:endParaRPr lang="en-US" sz="2000" b="1" i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1586011"/>
            <a:ext cx="86868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 indent="-222250">
              <a:spcAft>
                <a:spcPts val="800"/>
              </a:spcAft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Land models close surface </a:t>
            </a:r>
            <a:r>
              <a:rPr lang="en-GB" sz="2000" b="1" dirty="0">
                <a:latin typeface="Verdana" charset="0"/>
                <a:ea typeface="ヒラギノ角ゴ Pro W3" charset="0"/>
                <a:cs typeface="ヒラギノ角ゴ Pro W3" charset="0"/>
              </a:rPr>
              <a:t>energy and water </a:t>
            </a:r>
            <a:r>
              <a:rPr lang="en-GB" sz="2000" b="1" dirty="0" smtClean="0">
                <a:latin typeface="Verdana" charset="0"/>
                <a:ea typeface="ヒラギノ角ゴ Pro W3" charset="0"/>
                <a:cs typeface="ヒラギノ角ゴ Pro W3" charset="0"/>
              </a:rPr>
              <a:t>budgets.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600" y="3372463"/>
            <a:ext cx="8686800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22250" indent="-222250">
              <a:spcAft>
                <a:spcPts val="400"/>
              </a:spcAft>
              <a:buFont typeface="Wingdings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Land </a:t>
            </a:r>
            <a:r>
              <a:rPr lang="en-GB" sz="2000" b="1" dirty="0">
                <a:solidFill>
                  <a:srgbClr val="000000"/>
                </a:solidFill>
                <a:latin typeface="Verdana" charset="0"/>
              </a:rPr>
              <a:t>data </a:t>
            </a: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sets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</a:rPr>
              <a:t>, e.g. land </a:t>
            </a:r>
            <a:r>
              <a:rPr lang="en-GB" sz="2000" dirty="0">
                <a:solidFill>
                  <a:srgbClr val="000000"/>
                </a:solidFill>
                <a:latin typeface="Verdana" charset="0"/>
              </a:rPr>
              <a:t>use/land cover (vegetation type), soil type, surface albedo, snow cover, surface roughness, 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</a:rPr>
              <a:t>etc.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8600" y="3002794"/>
            <a:ext cx="8686800" cy="4001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22250" indent="-222250">
              <a:spcAft>
                <a:spcPts val="400"/>
              </a:spcAft>
              <a:buFont typeface="Wingdings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Atmospheric forcing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</a:rPr>
              <a:t> to </a:t>
            </a:r>
            <a:r>
              <a:rPr lang="en-GB" sz="2000" dirty="0">
                <a:solidFill>
                  <a:srgbClr val="000000"/>
                </a:solidFill>
                <a:latin typeface="Verdana" charset="0"/>
              </a:rPr>
              <a:t>drive 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</a:rPr>
              <a:t>LSM.</a:t>
            </a:r>
            <a:endParaRPr lang="en-GB" sz="2000" dirty="0">
              <a:solidFill>
                <a:srgbClr val="0000FF"/>
              </a:solidFill>
              <a:latin typeface="Verdan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8600" y="5712572"/>
            <a:ext cx="8686800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22250" indent="-222250">
              <a:buFont typeface="Wingdings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smtClean="0">
                <a:latin typeface="Verdana" charset="0"/>
              </a:rPr>
              <a:t>Land </a:t>
            </a:r>
            <a:r>
              <a:rPr lang="en-GB" sz="2000" b="1" dirty="0">
                <a:latin typeface="Verdana" charset="0"/>
              </a:rPr>
              <a:t>Data </a:t>
            </a:r>
            <a:r>
              <a:rPr lang="en-GB" sz="2000" b="1" dirty="0" smtClean="0">
                <a:latin typeface="Verdana" charset="0"/>
              </a:rPr>
              <a:t>Assimilation Systems (LDAS)</a:t>
            </a:r>
            <a:r>
              <a:rPr lang="en-GB" sz="2000" dirty="0" smtClean="0">
                <a:latin typeface="Verdana" charset="0"/>
              </a:rPr>
              <a:t>:  provide initial land states for NCEP modeling </a:t>
            </a:r>
            <a:r>
              <a:rPr lang="en-GB" sz="2000" dirty="0" smtClean="0">
                <a:latin typeface="Verdana" charset="0"/>
              </a:rPr>
              <a:t>systems</a:t>
            </a:r>
            <a:r>
              <a:rPr lang="en-GB" sz="2000" dirty="0" smtClean="0">
                <a:latin typeface="Verdana" charset="0"/>
              </a:rPr>
              <a:t>.</a:t>
            </a:r>
            <a:endParaRPr lang="en-GB" sz="2000" dirty="0">
              <a:latin typeface="Verdana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" y="4049908"/>
            <a:ext cx="8686800" cy="10156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22250" indent="-222250">
              <a:spcAft>
                <a:spcPts val="400"/>
              </a:spcAft>
              <a:buFont typeface="Wingdings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Initial </a:t>
            </a:r>
            <a:r>
              <a:rPr lang="en-GB" sz="2000" b="1" dirty="0">
                <a:solidFill>
                  <a:srgbClr val="000000"/>
                </a:solidFill>
                <a:latin typeface="Verdana" charset="0"/>
              </a:rPr>
              <a:t>land </a:t>
            </a: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states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</a:rPr>
              <a:t>:  Compared to atmosphere, land </a:t>
            </a:r>
            <a:r>
              <a:rPr lang="en-GB" sz="2000" dirty="0">
                <a:solidFill>
                  <a:srgbClr val="000000"/>
                </a:solidFill>
                <a:latin typeface="Verdana" charset="0"/>
              </a:rPr>
              <a:t>states 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</a:rPr>
              <a:t>carry </a:t>
            </a:r>
            <a:r>
              <a:rPr lang="en-GB" sz="2000" dirty="0">
                <a:solidFill>
                  <a:srgbClr val="000000"/>
                </a:solidFill>
                <a:latin typeface="Verdana" charset="0"/>
              </a:rPr>
              <a:t>more 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</a:rPr>
              <a:t>memory </a:t>
            </a:r>
            <a:r>
              <a:rPr lang="en-GB" sz="2000" dirty="0">
                <a:solidFill>
                  <a:srgbClr val="000000"/>
                </a:solidFill>
                <a:latin typeface="Verdana" charset="0"/>
              </a:rPr>
              <a:t>(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</a:rPr>
              <a:t>especially deep </a:t>
            </a:r>
            <a:r>
              <a:rPr lang="en-GB" sz="2000" dirty="0">
                <a:solidFill>
                  <a:srgbClr val="000000"/>
                </a:solidFill>
                <a:latin typeface="Verdana" charset="0"/>
              </a:rPr>
              <a:t>soil moisture), similar 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</a:rPr>
              <a:t>to the role of SSTs and ocean 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</a:rPr>
              <a:t>temperatures.</a:t>
            </a:r>
            <a:endParaRPr lang="en-GB" sz="2000" dirty="0" smtClean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" y="5035130"/>
            <a:ext cx="8686800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22250" indent="-222250">
              <a:spcAft>
                <a:spcPts val="400"/>
              </a:spcAft>
              <a:buFont typeface="Wingdings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smtClean="0">
                <a:latin typeface="Verdana" charset="0"/>
              </a:rPr>
              <a:t>Land Data Assimilation</a:t>
            </a:r>
            <a:r>
              <a:rPr lang="en-GB" sz="2000" dirty="0" smtClean="0">
                <a:latin typeface="Verdana" charset="0"/>
              </a:rPr>
              <a:t>:  some </a:t>
            </a:r>
            <a:r>
              <a:rPr lang="en-GB" sz="2000" dirty="0">
                <a:latin typeface="Verdana" charset="0"/>
              </a:rPr>
              <a:t>of these quantities may be assimilated, e.g. snow depth and </a:t>
            </a:r>
            <a:r>
              <a:rPr lang="en-GB" sz="2000" dirty="0" smtClean="0">
                <a:latin typeface="Verdana" charset="0"/>
              </a:rPr>
              <a:t>cover.</a:t>
            </a:r>
            <a:endParaRPr lang="en-GB" sz="2000" dirty="0" smtClean="0">
              <a:latin typeface="Verdana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1955680"/>
            <a:ext cx="435247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22250" indent="-222250">
              <a:spcAft>
                <a:spcPts val="400"/>
              </a:spcAft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>
                <a:solidFill>
                  <a:srgbClr val="000000"/>
                </a:solidFill>
                <a:latin typeface="Verdana" charset="0"/>
              </a:rPr>
              <a:t>Land Model Requirements: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2325349"/>
            <a:ext cx="8686800" cy="70788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222250" indent="-222250">
              <a:spcAft>
                <a:spcPts val="400"/>
              </a:spcAft>
              <a:buFont typeface="Wingdings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Physics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</a:rPr>
              <a:t>:  appropriate</a:t>
            </a:r>
            <a:r>
              <a:rPr lang="en-GB" sz="2000" b="1" dirty="0" smtClean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</a:rPr>
              <a:t>to </a:t>
            </a:r>
            <a:r>
              <a:rPr lang="en-GB" sz="2000" dirty="0">
                <a:solidFill>
                  <a:srgbClr val="000000"/>
                </a:solidFill>
                <a:latin typeface="Verdana" charset="0"/>
              </a:rPr>
              <a:t>represent land-surface processes (for relevant time/spatial scales) and 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</a:rPr>
              <a:t>assoc. LSM </a:t>
            </a:r>
            <a:r>
              <a:rPr lang="en-GB" sz="2000" dirty="0">
                <a:solidFill>
                  <a:srgbClr val="000000"/>
                </a:solidFill>
                <a:latin typeface="Verdana" charset="0"/>
              </a:rPr>
              <a:t>model </a:t>
            </a:r>
            <a:r>
              <a:rPr lang="en-GB" sz="2000" dirty="0" smtClean="0">
                <a:solidFill>
                  <a:srgbClr val="000000"/>
                </a:solidFill>
                <a:latin typeface="Verdana" charset="0"/>
              </a:rPr>
              <a:t>parameters.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0FF6-21CD-FD41-A411-CC7E109411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11394" y="-3602"/>
            <a:ext cx="9144000" cy="715089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 idx="4294967295"/>
          </p:nvPr>
        </p:nvSpPr>
        <p:spPr>
          <a:xfrm>
            <a:off x="3200400" y="2130425"/>
            <a:ext cx="3657600" cy="147002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3200400" y="2130425"/>
            <a:ext cx="36576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 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533400" y="-1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Satellite-based </a:t>
            </a:r>
            <a:r>
              <a:rPr lang="en-US" altLang="en-US" b="1" i="1" dirty="0">
                <a:solidFill>
                  <a:srgbClr val="000000"/>
                </a:solidFill>
                <a:latin typeface="Verdana" panose="020B0604030504040204" pitchFamily="34" charset="0"/>
              </a:rPr>
              <a:t>Land Data </a:t>
            </a:r>
            <a:r>
              <a:rPr lang="en-US" altLang="en-US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Assimilation in </a:t>
            </a:r>
            <a:r>
              <a:rPr lang="en-US" altLang="en-US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en-US" altLang="en-US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en-US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NCEP </a:t>
            </a:r>
            <a:r>
              <a:rPr lang="en-US" altLang="en-US" b="1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Modeling Systems</a:t>
            </a:r>
            <a:endParaRPr lang="en-US" altLang="en-US" b="1" i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8600" y="717508"/>
            <a:ext cx="8686800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2250" indent="-222250">
              <a:lnSpc>
                <a:spcPts val="2200"/>
              </a:lnSpc>
              <a:spcAft>
                <a:spcPts val="400"/>
              </a:spcAft>
              <a:buFont typeface="Arial"/>
              <a:buChar char="•"/>
            </a:pPr>
            <a:r>
              <a:rPr lang="en-US" altLang="en-US" sz="1800" dirty="0">
                <a:latin typeface="Verdana" panose="020B0604030504040204" pitchFamily="34" charset="0"/>
              </a:rPr>
              <a:t>Use NASA Land </a:t>
            </a:r>
            <a:r>
              <a:rPr lang="en-US" altLang="en-US" sz="1800" dirty="0" smtClean="0">
                <a:latin typeface="Verdana" panose="020B0604030504040204" pitchFamily="34" charset="0"/>
              </a:rPr>
              <a:t>Information </a:t>
            </a:r>
            <a:r>
              <a:rPr lang="en-US" altLang="en-US" sz="1800" dirty="0">
                <a:latin typeface="Verdana" panose="020B0604030504040204" pitchFamily="34" charset="0"/>
              </a:rPr>
              <a:t>System (LIS) to serve as a global Land Data Assimilation System (LDAS) for </a:t>
            </a:r>
            <a:r>
              <a:rPr lang="en-US" altLang="en-US" sz="1800" dirty="0" smtClean="0">
                <a:latin typeface="Verdana" panose="020B0604030504040204" pitchFamily="34" charset="0"/>
              </a:rPr>
              <a:t>testing both GLDAS, NLDAS.</a:t>
            </a:r>
          </a:p>
          <a:p>
            <a:pPr marL="222250" indent="-222250">
              <a:lnSpc>
                <a:spcPts val="2200"/>
              </a:lnSpc>
              <a:spcAft>
                <a:spcPts val="400"/>
              </a:spcAft>
              <a:buFont typeface="Arial"/>
              <a:buChar char="•"/>
            </a:pPr>
            <a:r>
              <a:rPr lang="en-US" altLang="en-US" sz="1800" dirty="0" smtClean="0">
                <a:latin typeface="Verdana" panose="020B0604030504040204" pitchFamily="34" charset="0"/>
              </a:rPr>
              <a:t>LIS </a:t>
            </a:r>
            <a:r>
              <a:rPr lang="en-US" altLang="en-US" sz="1800" dirty="0" err="1" smtClean="0">
                <a:latin typeface="Verdana" panose="020B0604030504040204" pitchFamily="34" charset="0"/>
              </a:rPr>
              <a:t>EnKF</a:t>
            </a:r>
            <a:r>
              <a:rPr lang="en-US" altLang="en-US" sz="1800" dirty="0" smtClean="0">
                <a:latin typeface="Verdana" panose="020B0604030504040204" pitchFamily="34" charset="0"/>
              </a:rPr>
              <a:t>-based Land Data Assimilation tool used to assimilate:</a:t>
            </a:r>
          </a:p>
          <a:p>
            <a:pPr marL="222250" indent="-222250">
              <a:lnSpc>
                <a:spcPts val="2200"/>
              </a:lnSpc>
              <a:buFont typeface="Arial"/>
              <a:buChar char="•"/>
            </a:pPr>
            <a:r>
              <a:rPr lang="en-US" altLang="en-US" sz="1800" dirty="0" smtClean="0">
                <a:solidFill>
                  <a:srgbClr val="1003BF"/>
                </a:solidFill>
                <a:latin typeface="Verdana" panose="020B0604030504040204" pitchFamily="34" charset="0"/>
              </a:rPr>
              <a:t>Snow </a:t>
            </a:r>
            <a:r>
              <a:rPr lang="en-US" altLang="en-US" sz="1800" dirty="0">
                <a:solidFill>
                  <a:srgbClr val="1003BF"/>
                </a:solidFill>
                <a:latin typeface="Verdana" panose="020B0604030504040204" pitchFamily="34" charset="0"/>
              </a:rPr>
              <a:t>cover </a:t>
            </a:r>
            <a:r>
              <a:rPr lang="en-US" altLang="en-US" sz="1800" dirty="0">
                <a:latin typeface="Verdana" panose="020B0604030504040204" pitchFamily="34" charset="0"/>
              </a:rPr>
              <a:t>area (</a:t>
            </a:r>
            <a:r>
              <a:rPr lang="en-US" altLang="en-US" sz="1800" b="1" dirty="0">
                <a:latin typeface="Verdana" panose="020B0604030504040204" pitchFamily="34" charset="0"/>
              </a:rPr>
              <a:t>SCA</a:t>
            </a:r>
            <a:r>
              <a:rPr lang="en-US" altLang="en-US" sz="1800" dirty="0">
                <a:latin typeface="Verdana" panose="020B0604030504040204" pitchFamily="34" charset="0"/>
              </a:rPr>
              <a:t>) from operational NESDIS Interactive </a:t>
            </a:r>
            <a:r>
              <a:rPr lang="en-US" altLang="en-US" sz="1800" dirty="0" err="1">
                <a:latin typeface="Verdana" panose="020B0604030504040204" pitchFamily="34" charset="0"/>
              </a:rPr>
              <a:t>Multisensor</a:t>
            </a:r>
            <a:r>
              <a:rPr lang="en-US" altLang="en-US" sz="1800" dirty="0">
                <a:latin typeface="Verdana" panose="020B0604030504040204" pitchFamily="34" charset="0"/>
              </a:rPr>
              <a:t> Snow and Ice Mapping System (</a:t>
            </a:r>
            <a:r>
              <a:rPr lang="en-US" altLang="en-US" sz="1800" b="1" dirty="0">
                <a:latin typeface="Verdana" panose="020B0604030504040204" pitchFamily="34" charset="0"/>
              </a:rPr>
              <a:t>IMS</a:t>
            </a:r>
            <a:r>
              <a:rPr lang="en-US" altLang="en-US" sz="1800" dirty="0" smtClean="0">
                <a:latin typeface="Verdana" panose="020B0604030504040204" pitchFamily="34" charset="0"/>
              </a:rPr>
              <a:t>), </a:t>
            </a:r>
            <a:r>
              <a:rPr lang="en-US" altLang="en-US" sz="1800" dirty="0">
                <a:latin typeface="Verdana" panose="020B0604030504040204" pitchFamily="34" charset="0"/>
              </a:rPr>
              <a:t>and AFWA </a:t>
            </a:r>
            <a:r>
              <a:rPr lang="en-US" altLang="en-US" sz="1800" dirty="0">
                <a:solidFill>
                  <a:srgbClr val="1003BF"/>
                </a:solidFill>
                <a:latin typeface="Verdana" panose="020B0604030504040204" pitchFamily="34" charset="0"/>
              </a:rPr>
              <a:t>snow depth </a:t>
            </a:r>
            <a:r>
              <a:rPr lang="en-US" altLang="en-US" sz="1800" dirty="0">
                <a:latin typeface="Verdana" panose="020B0604030504040204" pitchFamily="34" charset="0"/>
              </a:rPr>
              <a:t>(</a:t>
            </a:r>
            <a:r>
              <a:rPr lang="en-US" altLang="en-US" sz="1800" b="1" dirty="0">
                <a:latin typeface="Verdana" panose="020B0604030504040204" pitchFamily="34" charset="0"/>
              </a:rPr>
              <a:t>SNODEP</a:t>
            </a:r>
            <a:r>
              <a:rPr lang="en-US" altLang="en-US" sz="1800" dirty="0">
                <a:latin typeface="Verdana" panose="020B0604030504040204" pitchFamily="34" charset="0"/>
              </a:rPr>
              <a:t>) products.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08912" y="2975581"/>
            <a:ext cx="4838700" cy="3214592"/>
            <a:chOff x="4208912" y="3007331"/>
            <a:chExt cx="4838700" cy="3214592"/>
          </a:xfrm>
        </p:grpSpPr>
        <p:sp>
          <p:nvSpPr>
            <p:cNvPr id="25" name="Rectangle 24"/>
            <p:cNvSpPr/>
            <p:nvPr/>
          </p:nvSpPr>
          <p:spPr>
            <a:xfrm>
              <a:off x="4267201" y="3009024"/>
              <a:ext cx="4648198" cy="32128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387506" y="4185725"/>
              <a:ext cx="4481512" cy="1969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Aft>
                  <a:spcPts val="600"/>
                </a:spcAft>
                <a:buFont typeface="Arial" panose="020B0604020202020204" pitchFamily="34" charset="0"/>
                <a:buAutoNum type="arabicPeriod"/>
              </a:pPr>
              <a:r>
                <a:rPr lang="en-US" altLang="en-US" sz="1400" dirty="0">
                  <a:solidFill>
                    <a:srgbClr val="000000"/>
                  </a:solidFill>
                  <a:latin typeface="Verdana" panose="020B0604030504040204" pitchFamily="34" charset="0"/>
                </a:rPr>
                <a:t>Build NCEP’s </a:t>
              </a:r>
              <a:r>
                <a:rPr lang="en-US" altLang="en-US" sz="140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CFS-GLDAS </a:t>
              </a:r>
              <a:r>
                <a:rPr lang="en-US" altLang="en-US" sz="1400" dirty="0">
                  <a:solidFill>
                    <a:srgbClr val="000000"/>
                  </a:solidFill>
                  <a:latin typeface="Verdana" panose="020B0604030504040204" pitchFamily="34" charset="0"/>
                </a:rPr>
                <a:t>by incorporating the NASA Land Information System (LIS) into NCEP’s GFS/CFS (left figure)</a:t>
              </a:r>
            </a:p>
            <a:p>
              <a:pPr>
                <a:spcAft>
                  <a:spcPts val="600"/>
                </a:spcAft>
                <a:buFont typeface="Arial" panose="020B0604020202020204" pitchFamily="34" charset="0"/>
                <a:buAutoNum type="arabicPeriod"/>
              </a:pPr>
              <a:r>
                <a:rPr lang="en-US" altLang="en-US" sz="1400" dirty="0">
                  <a:latin typeface="Verdana" panose="020B0604030504040204" pitchFamily="34" charset="0"/>
                </a:rPr>
                <a:t>Offline tests of the existing </a:t>
              </a:r>
              <a:r>
                <a:rPr lang="en-US" altLang="en-US" sz="1400" dirty="0" err="1">
                  <a:latin typeface="Verdana" panose="020B0604030504040204" pitchFamily="34" charset="0"/>
                </a:rPr>
                <a:t>EnKF</a:t>
              </a:r>
              <a:r>
                <a:rPr lang="en-US" altLang="en-US" sz="1400" dirty="0">
                  <a:latin typeface="Verdana" panose="020B0604030504040204" pitchFamily="34" charset="0"/>
                </a:rPr>
                <a:t>-based land data assimilation capabilities in LIS driven by the operational </a:t>
              </a:r>
              <a:r>
                <a:rPr lang="en-US" altLang="en-US" sz="1400" dirty="0" smtClean="0">
                  <a:latin typeface="Verdana" panose="020B0604030504040204" pitchFamily="34" charset="0"/>
                </a:rPr>
                <a:t>CFS</a:t>
              </a:r>
              <a:r>
                <a:rPr lang="en-US" altLang="en-US" sz="1400" dirty="0">
                  <a:latin typeface="Verdana" panose="020B0604030504040204" pitchFamily="34" charset="0"/>
                </a:rPr>
                <a:t>. </a:t>
              </a:r>
            </a:p>
            <a:p>
              <a:pPr>
                <a:spcAft>
                  <a:spcPts val="600"/>
                </a:spcAft>
                <a:buFont typeface="Arial" panose="020B0604020202020204" pitchFamily="34" charset="0"/>
                <a:buAutoNum type="arabicPeriod"/>
              </a:pPr>
              <a:r>
                <a:rPr lang="en-US" altLang="en-US" sz="1400" dirty="0">
                  <a:latin typeface="Verdana" panose="020B0604030504040204" pitchFamily="34" charset="0"/>
                </a:rPr>
                <a:t>Coupled land data assimilation tests and evaluation against the operational system</a:t>
              </a:r>
              <a:r>
                <a:rPr lang="en-US" altLang="en-US" sz="1400" dirty="0" smtClean="0">
                  <a:latin typeface="Verdana" panose="020B0604030504040204" pitchFamily="34" charset="0"/>
                </a:rPr>
                <a:t>.</a:t>
              </a:r>
              <a:endParaRPr lang="en-US" altLang="en-US" sz="1400" dirty="0">
                <a:latin typeface="Verdana" panose="020B0604030504040204" pitchFamily="34" charset="0"/>
              </a:endParaRP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4952656" y="3007331"/>
              <a:ext cx="33512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800" b="1" i="1" dirty="0" smtClean="0">
                  <a:latin typeface="Verdana" panose="020B0604030504040204" pitchFamily="34" charset="0"/>
                </a:rPr>
                <a:t>CFSR</a:t>
              </a:r>
              <a:r>
                <a:rPr lang="en-US" altLang="en-US" sz="1800" b="1" i="1" dirty="0">
                  <a:latin typeface="Verdana" panose="020B0604030504040204" pitchFamily="34" charset="0"/>
                </a:rPr>
                <a:t> </a:t>
              </a:r>
              <a:r>
                <a:rPr lang="en-US" altLang="en-US" sz="1800" b="1" i="1" dirty="0" smtClean="0">
                  <a:latin typeface="Verdana" panose="020B0604030504040204" pitchFamily="34" charset="0"/>
                </a:rPr>
                <a:t>GLDAS</a:t>
              </a:r>
              <a:endParaRPr lang="en-US" altLang="en-US" sz="1800" b="1" i="1" dirty="0">
                <a:latin typeface="Verdana" panose="020B0604030504040204" pitchFamily="34" charset="0"/>
              </a:endParaRPr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4208912" y="3657646"/>
              <a:ext cx="48387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i="1" dirty="0">
                  <a:solidFill>
                    <a:srgbClr val="FF0000"/>
                  </a:solidFill>
                </a:rPr>
                <a:t>Michael Ek, </a:t>
              </a:r>
              <a:r>
                <a:rPr lang="en-US" altLang="en-US" sz="1400" i="1" dirty="0" err="1">
                  <a:solidFill>
                    <a:srgbClr val="FF0000"/>
                  </a:solidFill>
                </a:rPr>
                <a:t>Jiarui</a:t>
              </a:r>
              <a:r>
                <a:rPr lang="en-US" altLang="en-US" sz="1400" i="1" dirty="0">
                  <a:solidFill>
                    <a:srgbClr val="FF0000"/>
                  </a:solidFill>
                </a:rPr>
                <a:t> Dong, </a:t>
              </a:r>
              <a:r>
                <a:rPr lang="en-US" altLang="en-US" sz="1400" i="1" dirty="0" smtClean="0">
                  <a:solidFill>
                    <a:srgbClr val="FF0000"/>
                  </a:solidFill>
                </a:rPr>
                <a:t>Jesse </a:t>
              </a:r>
              <a:r>
                <a:rPr lang="en-US" altLang="en-US" sz="1400" i="1" dirty="0" err="1" smtClean="0">
                  <a:solidFill>
                    <a:srgbClr val="FF0000"/>
                  </a:solidFill>
                </a:rPr>
                <a:t>Meng</a:t>
              </a:r>
              <a:r>
                <a:rPr lang="en-US" altLang="en-US" sz="14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1400" i="1" dirty="0">
                  <a:solidFill>
                    <a:srgbClr val="FF0000"/>
                  </a:solidFill>
                </a:rPr>
                <a:t>(NCEP/EMC)</a:t>
              </a:r>
            </a:p>
            <a:p>
              <a:pPr algn="ctr"/>
              <a:r>
                <a:rPr lang="en-US" altLang="en-US" sz="1400" i="1" dirty="0">
                  <a:solidFill>
                    <a:srgbClr val="FF0000"/>
                  </a:solidFill>
                </a:rPr>
                <a:t> Christa Peters-</a:t>
              </a:r>
              <a:r>
                <a:rPr lang="en-US" altLang="en-US" sz="1400" i="1" dirty="0" err="1">
                  <a:solidFill>
                    <a:srgbClr val="FF0000"/>
                  </a:solidFill>
                </a:rPr>
                <a:t>Lidard</a:t>
              </a:r>
              <a:r>
                <a:rPr lang="en-US" altLang="en-US" sz="1400" i="1" dirty="0">
                  <a:solidFill>
                    <a:srgbClr val="FF0000"/>
                  </a:solidFill>
                </a:rPr>
                <a:t>, Grey Nearing (NASA/GSFC)</a:t>
              </a:r>
            </a:p>
          </p:txBody>
        </p:sp>
      </p:grp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115659" y="6160947"/>
            <a:ext cx="20283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err="1" smtClean="0">
                <a:solidFill>
                  <a:srgbClr val="000000"/>
                </a:solidFill>
                <a:latin typeface="Verdana" charset="0"/>
                <a:cs typeface="Arial" charset="0"/>
              </a:rPr>
              <a:t>Jiarui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 Dong, NCEP/EMC</a:t>
            </a:r>
            <a:endParaRPr lang="en-US" sz="1200" b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3119000"/>
            <a:ext cx="4418012" cy="3359862"/>
            <a:chOff x="204789" y="3009024"/>
            <a:chExt cx="4418012" cy="3551238"/>
          </a:xfrm>
        </p:grpSpPr>
        <p:pic>
          <p:nvPicPr>
            <p:cNvPr id="36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98"/>
            <a:stretch/>
          </p:blipFill>
          <p:spPr bwMode="auto">
            <a:xfrm>
              <a:off x="204789" y="3009024"/>
              <a:ext cx="4418012" cy="355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Subtitle 2"/>
            <p:cNvSpPr txBox="1">
              <a:spLocks/>
            </p:cNvSpPr>
            <p:nvPr/>
          </p:nvSpPr>
          <p:spPr>
            <a:xfrm>
              <a:off x="2971800" y="3886200"/>
              <a:ext cx="1295400" cy="1524000"/>
            </a:xfrm>
            <a:prstGeom prst="rect">
              <a:avLst/>
            </a:prstGeom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mtClean="0">
                  <a:solidFill>
                    <a:srgbClr val="898989"/>
                  </a:solidFill>
                </a:rPr>
                <a:t> 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04800" y="3877386"/>
              <a:ext cx="3200400" cy="11128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10"/>
            <p:cNvSpPr txBox="1">
              <a:spLocks noChangeArrowheads="1"/>
            </p:cNvSpPr>
            <p:nvPr/>
          </p:nvSpPr>
          <p:spPr bwMode="auto">
            <a:xfrm>
              <a:off x="2514718" y="3886197"/>
              <a:ext cx="838200" cy="33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 i="1" dirty="0" smtClean="0">
                  <a:latin typeface="Verdana"/>
                  <a:cs typeface="Verdana"/>
                </a:rPr>
                <a:t>NASA</a:t>
              </a:r>
              <a:endParaRPr lang="en-US" altLang="en-US" sz="1600" b="1" i="1" dirty="0">
                <a:latin typeface="Verdana"/>
                <a:cs typeface="Verdana"/>
              </a:endParaRPr>
            </a:p>
          </p:txBody>
        </p:sp>
        <p:sp>
          <p:nvSpPr>
            <p:cNvPr id="39" name="TextBox 11"/>
            <p:cNvSpPr txBox="1">
              <a:spLocks noChangeArrowheads="1"/>
            </p:cNvSpPr>
            <p:nvPr/>
          </p:nvSpPr>
          <p:spPr bwMode="auto">
            <a:xfrm>
              <a:off x="2514718" y="4651830"/>
              <a:ext cx="973347" cy="338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 i="1" dirty="0">
                  <a:latin typeface="Verdana"/>
                  <a:cs typeface="Verdana"/>
                </a:rPr>
                <a:t>(LIS)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0FF6-21CD-FD41-A411-CC7E109411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9144000" cy="54864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6244438" y="2458360"/>
            <a:ext cx="2590803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b="1" dirty="0">
                <a:latin typeface="Verdana" charset="0"/>
              </a:rPr>
              <a:t>Max.-Snow Albedo</a:t>
            </a:r>
          </a:p>
          <a:p>
            <a:pPr algn="ctr"/>
            <a:r>
              <a:rPr lang="en-US" sz="1400" dirty="0">
                <a:latin typeface="Verdana" charset="0"/>
              </a:rPr>
              <a:t>(1-deg, Robinson)</a:t>
            </a: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5406165" y="4960657"/>
            <a:ext cx="277407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b="1" dirty="0">
                <a:latin typeface="Verdana" charset="0"/>
              </a:rPr>
              <a:t>Snow-Free Albedo</a:t>
            </a:r>
            <a:endParaRPr lang="en-US" dirty="0">
              <a:latin typeface="Verdana" charset="0"/>
            </a:endParaRPr>
          </a:p>
          <a:p>
            <a:pPr algn="ctr"/>
            <a:r>
              <a:rPr lang="en-US" sz="1400" dirty="0">
                <a:latin typeface="Verdana" charset="0"/>
              </a:rPr>
              <a:t>(seasonal, 1-deg</a:t>
            </a:r>
            <a:r>
              <a:rPr lang="en-US" sz="1400" dirty="0" smtClean="0">
                <a:latin typeface="Verdana" charset="0"/>
              </a:rPr>
              <a:t>, Matthews</a:t>
            </a:r>
            <a:r>
              <a:rPr lang="en-US" sz="1400" dirty="0">
                <a:latin typeface="Verdana" charset="0"/>
              </a:rPr>
              <a:t>)</a:t>
            </a:r>
          </a:p>
        </p:txBody>
      </p:sp>
      <p:pic>
        <p:nvPicPr>
          <p:cNvPr id="26634" name="Picture 14" descr="maxsnoalb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291" r="107" b="4073"/>
          <a:stretch>
            <a:fillRect/>
          </a:stretch>
        </p:blipFill>
        <p:spPr bwMode="auto">
          <a:xfrm>
            <a:off x="6171840" y="675280"/>
            <a:ext cx="274176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227520" y="4960657"/>
            <a:ext cx="446400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US" b="1" dirty="0">
                <a:latin typeface="Verdana" charset="0"/>
              </a:rPr>
              <a:t>Green Vegetation </a:t>
            </a:r>
            <a:r>
              <a:rPr lang="en-US" b="1" dirty="0" smtClean="0">
                <a:latin typeface="Verdana" charset="0"/>
              </a:rPr>
              <a:t>Fraction (GVF) </a:t>
            </a:r>
            <a:r>
              <a:rPr lang="en-US" sz="1400" dirty="0" smtClean="0">
                <a:latin typeface="Verdana" charset="0"/>
              </a:rPr>
              <a:t>(</a:t>
            </a:r>
            <a:r>
              <a:rPr lang="en-US" sz="1400" dirty="0">
                <a:latin typeface="Verdana" charset="0"/>
              </a:rPr>
              <a:t>monthly, 1/8-deg</a:t>
            </a:r>
            <a:r>
              <a:rPr lang="en-US" sz="1400" dirty="0" smtClean="0">
                <a:latin typeface="Verdana" charset="0"/>
              </a:rPr>
              <a:t>, NESDIS/AVHRR</a:t>
            </a:r>
            <a:r>
              <a:rPr lang="en-US" sz="1400" dirty="0">
                <a:latin typeface="Verdana" charset="0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7520" y="3122927"/>
            <a:ext cx="4204800" cy="1828800"/>
            <a:chOff x="227520" y="3657984"/>
            <a:chExt cx="4204800" cy="1828800"/>
          </a:xfrm>
        </p:grpSpPr>
        <p:grpSp>
          <p:nvGrpSpPr>
            <p:cNvPr id="26635" name="Group 15"/>
            <p:cNvGrpSpPr>
              <a:grpSpLocks/>
            </p:cNvGrpSpPr>
            <p:nvPr/>
          </p:nvGrpSpPr>
          <p:grpSpPr bwMode="auto">
            <a:xfrm>
              <a:off x="227520" y="3657984"/>
              <a:ext cx="4204800" cy="1828800"/>
              <a:chOff x="143" y="2303"/>
              <a:chExt cx="2649" cy="1238"/>
            </a:xfrm>
          </p:grpSpPr>
          <p:pic>
            <p:nvPicPr>
              <p:cNvPr id="26641" name="Picture 16" descr="globala"/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5" t="16687" r="8247" b="2371"/>
              <a:stretch>
                <a:fillRect/>
              </a:stretch>
            </p:blipFill>
            <p:spPr bwMode="auto">
              <a:xfrm>
                <a:off x="1468" y="2303"/>
                <a:ext cx="1324" cy="1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42" name="Picture 17" descr="globala"/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26" t="16942" r="8379" b="2710"/>
              <a:stretch>
                <a:fillRect/>
              </a:stretch>
            </p:blipFill>
            <p:spPr bwMode="auto">
              <a:xfrm>
                <a:off x="143" y="2303"/>
                <a:ext cx="1324" cy="1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637" name="Rectangle 19"/>
            <p:cNvSpPr>
              <a:spLocks noChangeArrowheads="1"/>
            </p:cNvSpPr>
            <p:nvPr/>
          </p:nvSpPr>
          <p:spPr bwMode="auto">
            <a:xfrm>
              <a:off x="2386080" y="4810641"/>
              <a:ext cx="640753" cy="3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r>
                <a:rPr lang="en-US" sz="1400" b="1" i="1">
                  <a:latin typeface="Verdana" charset="0"/>
                </a:rPr>
                <a:t>July</a:t>
              </a:r>
            </a:p>
          </p:txBody>
        </p:sp>
        <p:sp>
          <p:nvSpPr>
            <p:cNvPr id="26638" name="Rectangle 20"/>
            <p:cNvSpPr>
              <a:spLocks noChangeArrowheads="1"/>
            </p:cNvSpPr>
            <p:nvPr/>
          </p:nvSpPr>
          <p:spPr bwMode="auto">
            <a:xfrm>
              <a:off x="309600" y="4810641"/>
              <a:ext cx="582456" cy="3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r>
                <a:rPr lang="en-US" sz="1400" b="1" i="1">
                  <a:latin typeface="Verdana" charset="0"/>
                </a:rPr>
                <a:t>Jan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91520" y="3122927"/>
            <a:ext cx="4201920" cy="1828800"/>
            <a:chOff x="4691520" y="3657984"/>
            <a:chExt cx="4201920" cy="1828800"/>
          </a:xfrm>
        </p:grpSpPr>
        <p:grpSp>
          <p:nvGrpSpPr>
            <p:cNvPr id="26631" name="Group 9"/>
            <p:cNvGrpSpPr>
              <a:grpSpLocks/>
            </p:cNvGrpSpPr>
            <p:nvPr/>
          </p:nvGrpSpPr>
          <p:grpSpPr bwMode="auto">
            <a:xfrm>
              <a:off x="4691520" y="3657984"/>
              <a:ext cx="4201920" cy="1828800"/>
              <a:chOff x="2968" y="2303"/>
              <a:chExt cx="2647" cy="1238"/>
            </a:xfrm>
          </p:grpSpPr>
          <p:pic>
            <p:nvPicPr>
              <p:cNvPr id="26643" name="Picture 10" descr="alb_global3"/>
              <p:cNvPicPr preferRelativeResize="0"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09" t="18118" r="7091" b="9764"/>
              <a:stretch>
                <a:fillRect/>
              </a:stretch>
            </p:blipFill>
            <p:spPr bwMode="auto">
              <a:xfrm>
                <a:off x="4291" y="2303"/>
                <a:ext cx="1324" cy="1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44" name="Picture 11" descr="alb_global1"/>
              <p:cNvPicPr preferRelativeResize="0"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5" t="18353" r="7272" b="9882"/>
              <a:stretch>
                <a:fillRect/>
              </a:stretch>
            </p:blipFill>
            <p:spPr bwMode="auto">
              <a:xfrm>
                <a:off x="2968" y="2303"/>
                <a:ext cx="1324" cy="12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639" name="Rectangle 22"/>
            <p:cNvSpPr>
              <a:spLocks noChangeArrowheads="1"/>
            </p:cNvSpPr>
            <p:nvPr/>
          </p:nvSpPr>
          <p:spPr bwMode="auto">
            <a:xfrm>
              <a:off x="6851835" y="4810641"/>
              <a:ext cx="1057772" cy="3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pPr algn="ctr"/>
              <a:r>
                <a:rPr lang="en-US" sz="1400" b="1" i="1">
                  <a:latin typeface="Verdana" charset="0"/>
                </a:rPr>
                <a:t>summer</a:t>
              </a:r>
            </a:p>
          </p:txBody>
        </p:sp>
        <p:sp>
          <p:nvSpPr>
            <p:cNvPr id="26640" name="Rectangle 23"/>
            <p:cNvSpPr>
              <a:spLocks noChangeArrowheads="1"/>
            </p:cNvSpPr>
            <p:nvPr/>
          </p:nvSpPr>
          <p:spPr bwMode="auto">
            <a:xfrm>
              <a:off x="4776274" y="4810641"/>
              <a:ext cx="890333" cy="30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/>
            <a:p>
              <a:pPr algn="ctr"/>
              <a:r>
                <a:rPr lang="en-US" sz="1400" b="1" i="1">
                  <a:latin typeface="Verdana" charset="0"/>
                </a:rPr>
                <a:t>winter</a:t>
              </a:r>
            </a:p>
          </p:txBody>
        </p:sp>
      </p:grp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28600" y="5613536"/>
            <a:ext cx="8686800" cy="7613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222250" indent="-222250" eaLnBrk="0" hangingPunct="0">
              <a:spcAft>
                <a:spcPts val="400"/>
              </a:spcAft>
              <a:buFont typeface="Arial"/>
              <a:buChar char="•"/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Verdana"/>
                <a:cs typeface="Verdana"/>
              </a:rPr>
              <a:t>Climatologies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:  fixed/annual, monthly, weekly.</a:t>
            </a:r>
          </a:p>
          <a:p>
            <a:pPr marL="222250" indent="-222250" eaLnBrk="0" hangingPunct="0">
              <a:spcAft>
                <a:spcPts val="8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ear real-time observations, e.g. GVF “becoming” a land state.</a:t>
            </a:r>
            <a:endParaRPr lang="en-US"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31" name="Picture 53" descr="STATSGO-FAO-soils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13058" r="8818" b="27765"/>
          <a:stretch>
            <a:fillRect/>
          </a:stretch>
        </p:blipFill>
        <p:spPr bwMode="auto">
          <a:xfrm>
            <a:off x="3203575" y="675280"/>
            <a:ext cx="2741613" cy="1828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3454400" y="2458251"/>
            <a:ext cx="2239963" cy="58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Verdana" charset="0"/>
                <a:cs typeface="Arial" charset="0"/>
              </a:rPr>
              <a:t>Soil Type</a:t>
            </a:r>
          </a:p>
          <a:p>
            <a:pPr algn="ctr"/>
            <a:r>
              <a:rPr lang="en-US" sz="1400" dirty="0">
                <a:latin typeface="Verdana" charset="0"/>
                <a:cs typeface="Arial" charset="0"/>
              </a:rPr>
              <a:t>(1-km, STATSGO-FAO)</a:t>
            </a:r>
          </a:p>
        </p:txBody>
      </p:sp>
      <p:pic>
        <p:nvPicPr>
          <p:cNvPr id="34" name="Picture 24" descr="VinceWongAGU09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11600" r="11600" b="29733"/>
          <a:stretch>
            <a:fillRect/>
          </a:stretch>
        </p:blipFill>
        <p:spPr bwMode="auto">
          <a:xfrm>
            <a:off x="227013" y="675280"/>
            <a:ext cx="2741612" cy="1828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449263" y="2458251"/>
            <a:ext cx="2297112" cy="58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Verdana" charset="0"/>
                <a:cs typeface="Arial" charset="0"/>
              </a:rPr>
              <a:t>Vegetation Type</a:t>
            </a:r>
          </a:p>
          <a:p>
            <a:pPr algn="ctr"/>
            <a:r>
              <a:rPr lang="en-US" sz="1400" dirty="0">
                <a:latin typeface="Verdana" charset="0"/>
                <a:cs typeface="Arial" charset="0"/>
              </a:rPr>
              <a:t>(1-km, IGBP-MODIS)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30188" y="74265"/>
            <a:ext cx="8683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000000"/>
                </a:solidFill>
                <a:latin typeface="Verdana" charset="0"/>
              </a:rPr>
              <a:t>Land Data Sets Used in NCEP </a:t>
            </a:r>
            <a:r>
              <a:rPr lang="en-US" sz="2000" b="1" i="1" dirty="0" smtClean="0">
                <a:solidFill>
                  <a:srgbClr val="000000"/>
                </a:solidFill>
                <a:latin typeface="Verdana" charset="0"/>
              </a:rPr>
              <a:t>Modeling </a:t>
            </a:r>
            <a:r>
              <a:rPr lang="en-US" sz="2000" b="1" i="1" dirty="0">
                <a:solidFill>
                  <a:srgbClr val="000000"/>
                </a:solidFill>
                <a:latin typeface="Verdana" charset="0"/>
              </a:rPr>
              <a:t>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70F882-4BF8-9D4E-B27D-D944CC78C61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0933" y="694366"/>
            <a:ext cx="5046109" cy="3898503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Precipitation Data in current operation: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CMAP, 5-day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latency.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Unified global gauge analysis, 1-day data latency.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Precipitation Data</a:t>
            </a:r>
            <a:r>
              <a:rPr lang="en-US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2250" indent="-222250"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CPC Gauge-satellite 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blended analysis 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b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 global precipitation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22250" indent="-222250"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0.25</a:t>
            </a:r>
            <a:r>
              <a:rPr lang="en-US" sz="1400" baseline="30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n-US" sz="1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the global land.</a:t>
            </a:r>
          </a:p>
          <a:p>
            <a:pPr marL="222250" indent="-222250"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1979-present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22250" indent="-222250"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Blending information from different sources:</a:t>
            </a:r>
            <a:endParaRPr lang="en-U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234950" algn="l">
              <a:spcBef>
                <a:spcPts val="0"/>
              </a:spcBef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CPC daily gauge analysis.</a:t>
            </a:r>
          </a:p>
          <a:p>
            <a:pPr marL="457200" indent="-234950" algn="l">
              <a:spcBef>
                <a:spcPts val="0"/>
              </a:spcBef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GPCC monthly gauge data.</a:t>
            </a:r>
          </a:p>
          <a:p>
            <a:pPr marL="457200" indent="-234950" algn="l">
              <a:spcBef>
                <a:spcPts val="0"/>
              </a:spcBef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OLR-based precipitation estimates.</a:t>
            </a:r>
            <a:endParaRPr lang="en-U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234950" algn="l">
              <a:spcBef>
                <a:spcPts val="0"/>
              </a:spcBef>
              <a:spcAft>
                <a:spcPts val="40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CMORPH-based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precipitation 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1-day </a:t>
            </a:r>
            <a:r>
              <a:rPr lang="en-US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en-US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latency.</a:t>
            </a:r>
            <a:br>
              <a:rPr lang="en-US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</a:t>
            </a:r>
            <a:r>
              <a:rPr lang="en-US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r>
              <a:rPr lang="en-US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22250" indent="-222250">
              <a:spcBef>
                <a:spcPts val="0"/>
              </a:spcBef>
              <a:spcAft>
                <a:spcPts val="400"/>
              </a:spcAft>
            </a:pP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soil moisture spin-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anomalies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78881" y="685801"/>
            <a:ext cx="3536517" cy="3594619"/>
            <a:chOff x="5867400" y="685801"/>
            <a:chExt cx="3047998" cy="3594619"/>
          </a:xfrm>
        </p:grpSpPr>
        <p:sp>
          <p:nvSpPr>
            <p:cNvPr id="25" name="Rectangle 24"/>
            <p:cNvSpPr/>
            <p:nvPr/>
          </p:nvSpPr>
          <p:spPr>
            <a:xfrm>
              <a:off x="5867400" y="685801"/>
              <a:ext cx="3047998" cy="35804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7" t="38" r="10092" b="8206"/>
            <a:stretch/>
          </p:blipFill>
          <p:spPr bwMode="auto">
            <a:xfrm>
              <a:off x="5968407" y="757144"/>
              <a:ext cx="2845984" cy="3239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878877" y="4003421"/>
              <a:ext cx="30250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>
                  <a:latin typeface="Verdana"/>
                  <a:cs typeface="Verdana"/>
                </a:rPr>
                <a:t>Courtesy of </a:t>
              </a:r>
              <a:r>
                <a:rPr lang="en-US" sz="1200" i="1" dirty="0" err="1" smtClean="0">
                  <a:latin typeface="Verdana"/>
                  <a:cs typeface="Verdana"/>
                </a:rPr>
                <a:t>Pingping</a:t>
              </a:r>
              <a:r>
                <a:rPr lang="en-US" sz="1200" i="1" dirty="0" smtClean="0">
                  <a:latin typeface="Verdana"/>
                  <a:cs typeface="Verdana"/>
                </a:rPr>
                <a:t> </a:t>
              </a:r>
              <a:r>
                <a:rPr lang="en-US" sz="1200" i="1" dirty="0" err="1" smtClean="0">
                  <a:latin typeface="Verdana"/>
                  <a:cs typeface="Verdana"/>
                </a:rPr>
                <a:t>Xie</a:t>
              </a:r>
              <a:r>
                <a:rPr lang="en-US" sz="1200" i="1" dirty="0" smtClean="0">
                  <a:latin typeface="Verdana"/>
                  <a:cs typeface="Verdana"/>
                </a:rPr>
                <a:t>, NCEP/CPC</a:t>
              </a:r>
              <a:endParaRPr lang="en-US" sz="1200" i="1" dirty="0">
                <a:latin typeface="Verdana"/>
                <a:cs typeface="Verdana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8598" y="4531469"/>
            <a:ext cx="8675323" cy="1706636"/>
            <a:chOff x="228598" y="4465565"/>
            <a:chExt cx="8675323" cy="1706636"/>
          </a:xfrm>
        </p:grpSpPr>
        <p:sp>
          <p:nvSpPr>
            <p:cNvPr id="26" name="Rectangle 25"/>
            <p:cNvSpPr/>
            <p:nvPr/>
          </p:nvSpPr>
          <p:spPr>
            <a:xfrm>
              <a:off x="228598" y="4465565"/>
              <a:ext cx="8675323" cy="1706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78" y="4503944"/>
              <a:ext cx="2847791" cy="13319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650" y="4503944"/>
              <a:ext cx="2847791" cy="13319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364" y="4503944"/>
              <a:ext cx="2847791" cy="13319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62944" y="5849306"/>
              <a:ext cx="150005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Verdana"/>
                  <a:cs typeface="Verdana"/>
                </a:rPr>
                <a:t>Southwest US</a:t>
              </a:r>
              <a:endParaRPr lang="en-US" sz="1400" i="1" dirty="0">
                <a:latin typeface="Verdana"/>
                <a:cs typeface="Verdan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53638" y="5849306"/>
              <a:ext cx="16252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Verdana"/>
                  <a:cs typeface="Verdana"/>
                </a:rPr>
                <a:t>Northern Plains</a:t>
              </a:r>
              <a:endParaRPr lang="en-US" sz="1400" i="1" dirty="0">
                <a:latin typeface="Verdana"/>
                <a:cs typeface="Verdan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89065" y="5849306"/>
              <a:ext cx="14609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Verdana"/>
                  <a:cs typeface="Verdana"/>
                </a:rPr>
                <a:t>Southeast US</a:t>
              </a:r>
              <a:endParaRPr lang="en-US" sz="1400" i="1" dirty="0">
                <a:latin typeface="Verdana"/>
                <a:cs typeface="Verdana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"/>
            <a:ext cx="9144000" cy="54864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28600" y="74266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sz="2000" b="1" i="1" dirty="0">
                <a:solidFill>
                  <a:prstClr val="black"/>
                </a:solidFill>
                <a:latin typeface="Verdana" panose="020B0604030504040204" pitchFamily="34" charset="0"/>
              </a:rPr>
              <a:t>LDAS </a:t>
            </a:r>
            <a:r>
              <a:rPr lang="en-US" altLang="en-US" sz="2000" b="1" i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Upgrade:  </a:t>
            </a:r>
            <a:r>
              <a:rPr lang="en-US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GLDASv2.2 with New Precipitation </a:t>
            </a:r>
            <a:r>
              <a:rPr lang="en-US" sz="2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Forcing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7137271" y="6203475"/>
            <a:ext cx="2006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Jesse </a:t>
            </a:r>
            <a:r>
              <a:rPr lang="en-US" sz="1200" b="0" i="1" dirty="0" err="1" smtClean="0">
                <a:solidFill>
                  <a:srgbClr val="000000"/>
                </a:solidFill>
                <a:latin typeface="Verdana" charset="0"/>
                <a:cs typeface="Arial" charset="0"/>
              </a:rPr>
              <a:t>Meng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, NCEP/EMC</a:t>
            </a:r>
            <a:endParaRPr lang="en-US" sz="1200" b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0FF6-21CD-FD41-A411-CC7E109411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1394" y="-3602"/>
            <a:ext cx="9144000" cy="715089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7206" y="-1"/>
            <a:ext cx="86868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Demonstration </a:t>
            </a:r>
            <a:r>
              <a:rPr lang="en-US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land data assimilation</a:t>
            </a:r>
          </a:p>
          <a:p>
            <a:pPr algn="ctr"/>
            <a:r>
              <a:rPr lang="en-US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AFWA Snow Depth (initially under LIS)</a:t>
            </a:r>
            <a:endParaRPr lang="en-US" sz="2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912782" y="4309952"/>
            <a:ext cx="1295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4" y="1406618"/>
            <a:ext cx="1834634" cy="108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68513" y="1138855"/>
            <a:ext cx="1849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12/31/2014 00Z</a:t>
            </a:r>
            <a:endParaRPr lang="en-US" sz="16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83351" y="737515"/>
            <a:ext cx="7301860" cy="4317709"/>
            <a:chOff x="1683351" y="737515"/>
            <a:chExt cx="7301860" cy="4317709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482" y="4686731"/>
              <a:ext cx="4858647" cy="368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049373" y="1932834"/>
              <a:ext cx="1920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01/01/2015 00Z</a:t>
              </a:r>
              <a:endParaRPr lang="en-US" sz="1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20460" y="1927223"/>
              <a:ext cx="1964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03/01/2015 00Z</a:t>
              </a:r>
              <a:endParaRPr lang="en-US" sz="16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83351" y="737515"/>
              <a:ext cx="1369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 smtClean="0"/>
                <a:t>Open Loop</a:t>
              </a:r>
              <a:endParaRPr lang="en-US" sz="1800" b="1" dirty="0"/>
            </a:p>
          </p:txBody>
        </p:sp>
        <p:sp>
          <p:nvSpPr>
            <p:cNvPr id="35" name="Right Arrow 34"/>
            <p:cNvSpPr/>
            <p:nvPr/>
          </p:nvSpPr>
          <p:spPr>
            <a:xfrm rot="19649797" flipV="1">
              <a:off x="2342037" y="1450752"/>
              <a:ext cx="636794" cy="36352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5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574" y="800441"/>
              <a:ext cx="1923100" cy="11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431" y="800441"/>
              <a:ext cx="1911684" cy="1118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872" y="800441"/>
              <a:ext cx="1911684" cy="1120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5035691" y="1932834"/>
              <a:ext cx="20241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02/01/2015 00Z</a:t>
              </a:r>
              <a:endParaRPr lang="en-US" sz="1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8514" y="3194700"/>
            <a:ext cx="8503042" cy="1439619"/>
            <a:chOff x="468514" y="3194700"/>
            <a:chExt cx="8503042" cy="1439619"/>
          </a:xfrm>
        </p:grpSpPr>
        <p:pic>
          <p:nvPicPr>
            <p:cNvPr id="43" name="Picture 6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684" y="3524952"/>
              <a:ext cx="1866990" cy="109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6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673" y="3524952"/>
              <a:ext cx="1888922" cy="1109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6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594" y="3524952"/>
              <a:ext cx="1871962" cy="110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514" y="3526345"/>
              <a:ext cx="1845240" cy="109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683351" y="4247410"/>
              <a:ext cx="1369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 smtClean="0"/>
                <a:t>Control Run</a:t>
              </a:r>
              <a:endParaRPr lang="en-US" sz="1800" b="1" dirty="0"/>
            </a:p>
          </p:txBody>
        </p:sp>
        <p:sp>
          <p:nvSpPr>
            <p:cNvPr id="49" name="Right Arrow 48"/>
            <p:cNvSpPr/>
            <p:nvPr/>
          </p:nvSpPr>
          <p:spPr>
            <a:xfrm flipV="1">
              <a:off x="2416048" y="3897873"/>
              <a:ext cx="636794" cy="36352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9684" y="3194700"/>
              <a:ext cx="1845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07/01/2014 00Z</a:t>
              </a:r>
              <a:endParaRPr lang="en-US" sz="16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71599" y="2250871"/>
            <a:ext cx="7599957" cy="1171211"/>
            <a:chOff x="1371599" y="2250871"/>
            <a:chExt cx="7599957" cy="1171211"/>
          </a:xfrm>
        </p:grpSpPr>
        <p:sp>
          <p:nvSpPr>
            <p:cNvPr id="34" name="TextBox 33"/>
            <p:cNvSpPr txBox="1"/>
            <p:nvPr/>
          </p:nvSpPr>
          <p:spPr>
            <a:xfrm>
              <a:off x="1371599" y="2682114"/>
              <a:ext cx="1681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 smtClean="0"/>
                <a:t>Direct Insertion</a:t>
              </a:r>
              <a:endParaRPr lang="en-US" sz="1800" b="1" dirty="0"/>
            </a:p>
          </p:txBody>
        </p:sp>
        <p:pic>
          <p:nvPicPr>
            <p:cNvPr id="41" name="Picture 6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690" y="2311479"/>
              <a:ext cx="1888922" cy="1110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6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627" y="2311479"/>
              <a:ext cx="1885929" cy="1110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ight Arrow 45"/>
            <p:cNvSpPr/>
            <p:nvPr/>
          </p:nvSpPr>
          <p:spPr>
            <a:xfrm rot="1401169" flipV="1">
              <a:off x="2370082" y="2250871"/>
              <a:ext cx="636794" cy="36352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651" y="2311479"/>
              <a:ext cx="1854023" cy="108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28600" y="4979111"/>
            <a:ext cx="259989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1" dirty="0" smtClean="0">
                <a:latin typeface="Verdana"/>
                <a:cs typeface="Verdana"/>
              </a:rPr>
              <a:t>Working </a:t>
            </a:r>
            <a:r>
              <a:rPr lang="en-US" altLang="en-US" sz="1200" b="1" dirty="0">
                <a:latin typeface="Verdana"/>
                <a:cs typeface="Verdana"/>
              </a:rPr>
              <a:t>on using LIS </a:t>
            </a:r>
            <a:r>
              <a:rPr lang="en-US" altLang="en-US" sz="1200" b="1" dirty="0" err="1">
                <a:latin typeface="Verdana"/>
                <a:cs typeface="Verdana"/>
              </a:rPr>
              <a:t>EnKF</a:t>
            </a:r>
            <a:r>
              <a:rPr lang="en-US" altLang="en-US" sz="1200" b="1" dirty="0">
                <a:latin typeface="Verdana"/>
                <a:cs typeface="Verdana"/>
              </a:rPr>
              <a:t> to assimilate AFWA snow </a:t>
            </a:r>
            <a:r>
              <a:rPr lang="en-US" altLang="en-US" sz="1200" b="1" dirty="0" smtClean="0">
                <a:latin typeface="Verdana"/>
                <a:cs typeface="Verdana"/>
              </a:rPr>
              <a:t>depth. </a:t>
            </a:r>
            <a:r>
              <a:rPr lang="en-US" altLang="en-US" sz="1200" dirty="0" smtClean="0">
                <a:latin typeface="Verdana"/>
                <a:cs typeface="Verdana"/>
              </a:rPr>
              <a:t>The </a:t>
            </a:r>
            <a:r>
              <a:rPr lang="en-US" altLang="en-US" sz="1200" dirty="0">
                <a:latin typeface="Verdana"/>
                <a:cs typeface="Verdana"/>
              </a:rPr>
              <a:t>successful </a:t>
            </a:r>
            <a:r>
              <a:rPr lang="en-US" altLang="en-US" sz="1200" dirty="0" err="1">
                <a:latin typeface="Verdana"/>
                <a:cs typeface="Verdana"/>
              </a:rPr>
              <a:t>EnKF</a:t>
            </a:r>
            <a:r>
              <a:rPr lang="en-US" altLang="en-US" sz="1200" dirty="0">
                <a:latin typeface="Verdana"/>
                <a:cs typeface="Verdana"/>
              </a:rPr>
              <a:t> applications require accurate error estimates both from satellite observations and from the land model. </a:t>
            </a:r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7115659" y="6160947"/>
            <a:ext cx="20283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1" dirty="0" err="1" smtClean="0">
                <a:solidFill>
                  <a:srgbClr val="000000"/>
                </a:solidFill>
                <a:latin typeface="Verdana" charset="0"/>
                <a:cs typeface="Arial" charset="0"/>
              </a:rPr>
              <a:t>Jiarui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 Dong, NCEP/EMC</a:t>
            </a:r>
            <a:endParaRPr lang="en-US" sz="1200" b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4613389"/>
            <a:ext cx="8742956" cy="1586036"/>
            <a:chOff x="228600" y="4613389"/>
            <a:chExt cx="8742956" cy="1586036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594" y="5107635"/>
              <a:ext cx="1871962" cy="109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080" y="5107635"/>
              <a:ext cx="1888109" cy="1086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667" y="5107635"/>
              <a:ext cx="1830007" cy="1090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28600" y="4613389"/>
              <a:ext cx="2824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 smtClean="0"/>
                <a:t>GFS/GDAS (0.5x-2.0x)</a:t>
              </a:r>
              <a:endParaRPr lang="en-US" sz="1800" b="1" dirty="0"/>
            </a:p>
          </p:txBody>
        </p:sp>
        <p:sp>
          <p:nvSpPr>
            <p:cNvPr id="53" name="Right Arrow 52"/>
            <p:cNvSpPr/>
            <p:nvPr/>
          </p:nvSpPr>
          <p:spPr>
            <a:xfrm rot="1401169" flipV="1">
              <a:off x="2958748" y="4873462"/>
              <a:ext cx="636794" cy="363523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70FF6-21CD-FD41-A411-CC7E109411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35013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8600" y="727075"/>
            <a:ext cx="2286000" cy="1828800"/>
            <a:chOff x="228600" y="727075"/>
            <a:chExt cx="2286000" cy="1829424"/>
          </a:xfrm>
        </p:grpSpPr>
        <p:pic>
          <p:nvPicPr>
            <p:cNvPr id="69773" name="Picture 9" descr="Screen Shot 2013-11-13 at 4.27.44 PM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27075"/>
              <a:ext cx="2286000" cy="1829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774" name="TextBox 10"/>
            <p:cNvSpPr txBox="1">
              <a:spLocks noChangeArrowheads="1"/>
            </p:cNvSpPr>
            <p:nvPr/>
          </p:nvSpPr>
          <p:spPr bwMode="auto">
            <a:xfrm>
              <a:off x="304800" y="762000"/>
              <a:ext cx="1869384" cy="646331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b="1">
                  <a:latin typeface="Verdana" charset="0"/>
                  <a:cs typeface="Verdana" charset="0"/>
                </a:rPr>
                <a:t>Atmospheric</a:t>
              </a:r>
            </a:p>
            <a:p>
              <a:pPr algn="ctr"/>
              <a:r>
                <a:rPr lang="en-US" sz="1800" b="1">
                  <a:latin typeface="Verdana" charset="0"/>
                  <a:cs typeface="Verdana" charset="0"/>
                </a:rPr>
                <a:t>Forcing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267502" y="730250"/>
            <a:ext cx="6724098" cy="2089150"/>
            <a:chOff x="2267502" y="729597"/>
            <a:chExt cx="6724098" cy="2089803"/>
          </a:xfrm>
        </p:grpSpPr>
        <p:pic>
          <p:nvPicPr>
            <p:cNvPr id="69770" name="Picture 9" descr="Irene_Lee_Flood_2011.gi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762000"/>
              <a:ext cx="3200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771" name="Rectangle 1"/>
            <p:cNvSpPr>
              <a:spLocks noChangeArrowheads="1"/>
            </p:cNvSpPr>
            <p:nvPr/>
          </p:nvSpPr>
          <p:spPr bwMode="auto">
            <a:xfrm>
              <a:off x="2267502" y="729597"/>
              <a:ext cx="6724098" cy="338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Verdana" charset="0"/>
                  <a:cs typeface="Verdana" charset="0"/>
                </a:rPr>
                <a:t>Ensemble mean daily </a:t>
              </a:r>
              <a:r>
                <a:rPr lang="en-US" sz="1600" b="1" dirty="0" err="1">
                  <a:solidFill>
                    <a:srgbClr val="000000"/>
                  </a:solidFill>
                  <a:latin typeface="Verdana" charset="0"/>
                  <a:cs typeface="Verdana" charset="0"/>
                </a:rPr>
                <a:t>streamflow</a:t>
              </a:r>
              <a:r>
                <a:rPr lang="en-US" sz="1600" b="1" dirty="0">
                  <a:solidFill>
                    <a:srgbClr val="000000"/>
                  </a:solidFill>
                  <a:latin typeface="Verdana" charset="0"/>
                  <a:cs typeface="Verdana" charset="0"/>
                </a:rPr>
                <a:t> </a:t>
              </a:r>
              <a:r>
                <a:rPr lang="en-US" sz="1600" b="1" dirty="0" smtClean="0">
                  <a:solidFill>
                    <a:srgbClr val="000000"/>
                  </a:solidFill>
                  <a:latin typeface="Verdana" charset="0"/>
                  <a:cs typeface="Verdana" charset="0"/>
                </a:rPr>
                <a:t>anomaly (NLDAS)</a:t>
              </a:r>
              <a:endParaRPr lang="en-US" sz="1600" b="1" dirty="0"/>
            </a:p>
          </p:txBody>
        </p:sp>
        <p:sp>
          <p:nvSpPr>
            <p:cNvPr id="69772" name="Rectangle 2"/>
            <p:cNvSpPr>
              <a:spLocks noChangeArrowheads="1"/>
            </p:cNvSpPr>
            <p:nvPr/>
          </p:nvSpPr>
          <p:spPr bwMode="auto">
            <a:xfrm>
              <a:off x="6019800" y="1104109"/>
              <a:ext cx="2743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defTabSz="457200" eaLnBrk="1" hangingPunct="1"/>
              <a:r>
                <a:rPr lang="en-US" sz="1800" dirty="0">
                  <a:solidFill>
                    <a:srgbClr val="000000"/>
                  </a:solidFill>
                  <a:latin typeface="Verdana" charset="0"/>
                  <a:cs typeface="Verdana" charset="0"/>
                </a:rPr>
                <a:t>Hurricane Irene and Tropical Storm Lee, 20 August – 17 September 2011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743200" y="2514600"/>
            <a:ext cx="6019800" cy="2057400"/>
            <a:chOff x="2743200" y="2514600"/>
            <a:chExt cx="6019800" cy="2057400"/>
          </a:xfrm>
        </p:grpSpPr>
        <p:pic>
          <p:nvPicPr>
            <p:cNvPr id="69768" name="Picture 1" descr="Sandy_Strm_anomaly.gif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514600"/>
              <a:ext cx="3200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TextBox 145"/>
            <p:cNvSpPr txBox="1"/>
            <p:nvPr/>
          </p:nvSpPr>
          <p:spPr>
            <a:xfrm>
              <a:off x="6019800" y="2843738"/>
              <a:ext cx="2743200" cy="9239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err="1">
                  <a:solidFill>
                    <a:srgbClr val="000000"/>
                  </a:solidFill>
                  <a:latin typeface="Verdana"/>
                  <a:ea typeface="+mn-ea"/>
                  <a:cs typeface="Verdana"/>
                </a:rPr>
                <a:t>Superstorm</a:t>
              </a:r>
              <a:r>
                <a:rPr lang="en-US" sz="1800" dirty="0">
                  <a:solidFill>
                    <a:srgbClr val="000000"/>
                  </a:solidFill>
                  <a:latin typeface="Verdana"/>
                  <a:ea typeface="+mn-ea"/>
                  <a:cs typeface="Verdana"/>
                </a:rPr>
                <a:t> Sandy, </a:t>
              </a:r>
              <a:r>
                <a:rPr lang="en-US" sz="180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29 October – 04 November 2012</a:t>
              </a:r>
              <a:endParaRPr lang="en-US" sz="1800" dirty="0">
                <a:solidFill>
                  <a:srgbClr val="000000"/>
                </a:solidFill>
                <a:latin typeface="Verdana"/>
                <a:ea typeface="+mn-ea"/>
                <a:cs typeface="Verdana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743200" y="4267200"/>
            <a:ext cx="6019800" cy="2057400"/>
            <a:chOff x="2743200" y="4267200"/>
            <a:chExt cx="6019800" cy="2057400"/>
          </a:xfrm>
        </p:grpSpPr>
        <p:pic>
          <p:nvPicPr>
            <p:cNvPr id="69766" name="Picture 2" descr="SEP2013_STRM_anom.gif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267200"/>
              <a:ext cx="3200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TextBox 146"/>
            <p:cNvSpPr txBox="1"/>
            <p:nvPr/>
          </p:nvSpPr>
          <p:spPr>
            <a:xfrm>
              <a:off x="6019800" y="4596338"/>
              <a:ext cx="27432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Verdana"/>
                  <a:ea typeface="+mn-ea"/>
                  <a:cs typeface="Verdana"/>
                </a:rPr>
                <a:t>Colorado Front Range Flooding, </a:t>
              </a:r>
              <a:r>
                <a:rPr lang="en-US" sz="1800" dirty="0">
                  <a:solidFill>
                    <a:prstClr val="black"/>
                  </a:solidFill>
                  <a:latin typeface="Verdana"/>
                  <a:ea typeface="+mn-ea"/>
                  <a:cs typeface="Verdana"/>
                </a:rPr>
                <a:t>September 2013</a:t>
              </a:r>
              <a:endParaRPr lang="en-US" sz="1800" dirty="0">
                <a:solidFill>
                  <a:srgbClr val="000000"/>
                </a:solidFill>
                <a:latin typeface="Verdana"/>
                <a:ea typeface="+mn-ea"/>
                <a:cs typeface="Verdana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28600" y="4829175"/>
            <a:ext cx="2286000" cy="1484313"/>
            <a:chOff x="228600" y="4829234"/>
            <a:chExt cx="2286000" cy="1483698"/>
          </a:xfrm>
        </p:grpSpPr>
        <p:pic>
          <p:nvPicPr>
            <p:cNvPr id="69764" name="Picture 4" descr="blue-cube.jpg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829234"/>
              <a:ext cx="2286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765" name="Text Box 7"/>
            <p:cNvSpPr txBox="1">
              <a:spLocks noChangeArrowheads="1"/>
            </p:cNvSpPr>
            <p:nvPr/>
          </p:nvSpPr>
          <p:spPr bwMode="auto">
            <a:xfrm>
              <a:off x="396883" y="5943600"/>
              <a:ext cx="19494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b="1" i="1">
                  <a:latin typeface="Verdana" charset="0"/>
                </a:rPr>
                <a:t>Groundwater</a:t>
              </a:r>
              <a:endParaRPr lang="en-US" sz="1400" b="1" i="1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8600" y="2527300"/>
            <a:ext cx="2286000" cy="2278063"/>
            <a:chOff x="228600" y="2527867"/>
            <a:chExt cx="2286000" cy="2277061"/>
          </a:xfrm>
        </p:grpSpPr>
        <p:sp>
          <p:nvSpPr>
            <p:cNvPr id="69642" name="Text Box 6"/>
            <p:cNvSpPr txBox="1">
              <a:spLocks noChangeArrowheads="1"/>
            </p:cNvSpPr>
            <p:nvPr/>
          </p:nvSpPr>
          <p:spPr bwMode="auto">
            <a:xfrm>
              <a:off x="434912" y="2527867"/>
              <a:ext cx="18733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800" b="1" i="1">
                  <a:latin typeface="Verdana" charset="0"/>
                </a:rPr>
                <a:t>Surface flow</a:t>
              </a:r>
            </a:p>
          </p:txBody>
        </p:sp>
        <p:grpSp>
          <p:nvGrpSpPr>
            <p:cNvPr id="69643" name="Group 8"/>
            <p:cNvGrpSpPr>
              <a:grpSpLocks/>
            </p:cNvGrpSpPr>
            <p:nvPr/>
          </p:nvGrpSpPr>
          <p:grpSpPr bwMode="auto">
            <a:xfrm>
              <a:off x="228600" y="2868567"/>
              <a:ext cx="2286000" cy="1371600"/>
              <a:chOff x="2064" y="672"/>
              <a:chExt cx="1440" cy="1276"/>
            </a:xfrm>
          </p:grpSpPr>
          <p:grpSp>
            <p:nvGrpSpPr>
              <p:cNvPr id="69645" name="Group 9"/>
              <p:cNvGrpSpPr>
                <a:grpSpLocks/>
              </p:cNvGrpSpPr>
              <p:nvPr/>
            </p:nvGrpSpPr>
            <p:grpSpPr bwMode="auto">
              <a:xfrm>
                <a:off x="2064" y="1390"/>
                <a:ext cx="1152" cy="558"/>
                <a:chOff x="1824" y="3027"/>
                <a:chExt cx="1824" cy="1063"/>
              </a:xfrm>
            </p:grpSpPr>
            <p:grpSp>
              <p:nvGrpSpPr>
                <p:cNvPr id="69726" name="Group 10"/>
                <p:cNvGrpSpPr>
                  <a:grpSpLocks/>
                </p:cNvGrpSpPr>
                <p:nvPr/>
              </p:nvGrpSpPr>
              <p:grpSpPr bwMode="auto">
                <a:xfrm>
                  <a:off x="1824" y="3027"/>
                  <a:ext cx="456" cy="605"/>
                  <a:chOff x="384" y="1824"/>
                  <a:chExt cx="528" cy="685"/>
                </a:xfrm>
              </p:grpSpPr>
              <p:sp>
                <p:nvSpPr>
                  <p:cNvPr id="6975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448"/>
                    <a:ext cx="528" cy="61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7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352"/>
                    <a:ext cx="528" cy="92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256"/>
                    <a:ext cx="528" cy="91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160"/>
                    <a:ext cx="528" cy="92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6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068"/>
                    <a:ext cx="528" cy="9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6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977"/>
                    <a:ext cx="528" cy="9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6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885"/>
                    <a:ext cx="528" cy="9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6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824"/>
                    <a:ext cx="528" cy="6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727" name="Group 19"/>
                <p:cNvGrpSpPr>
                  <a:grpSpLocks/>
                </p:cNvGrpSpPr>
                <p:nvPr/>
              </p:nvGrpSpPr>
              <p:grpSpPr bwMode="auto">
                <a:xfrm>
                  <a:off x="2280" y="3196"/>
                  <a:ext cx="456" cy="605"/>
                  <a:chOff x="384" y="1824"/>
                  <a:chExt cx="528" cy="685"/>
                </a:xfrm>
              </p:grpSpPr>
              <p:sp>
                <p:nvSpPr>
                  <p:cNvPr id="6974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448"/>
                    <a:ext cx="528" cy="61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352"/>
                    <a:ext cx="528" cy="92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0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256"/>
                    <a:ext cx="528" cy="91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160"/>
                    <a:ext cx="528" cy="92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2068"/>
                    <a:ext cx="528" cy="9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977"/>
                    <a:ext cx="528" cy="9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885"/>
                    <a:ext cx="528" cy="9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824"/>
                    <a:ext cx="528" cy="6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728" name="Group 28"/>
                <p:cNvGrpSpPr>
                  <a:grpSpLocks/>
                </p:cNvGrpSpPr>
                <p:nvPr/>
              </p:nvGrpSpPr>
              <p:grpSpPr bwMode="auto">
                <a:xfrm>
                  <a:off x="2736" y="3496"/>
                  <a:ext cx="456" cy="594"/>
                  <a:chOff x="1824" y="2304"/>
                  <a:chExt cx="893" cy="1056"/>
                </a:xfrm>
              </p:grpSpPr>
              <p:sp>
                <p:nvSpPr>
                  <p:cNvPr id="6974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264"/>
                    <a:ext cx="893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1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3120"/>
                    <a:ext cx="893" cy="14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976"/>
                    <a:ext cx="893" cy="14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832"/>
                    <a:ext cx="893" cy="14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688"/>
                    <a:ext cx="893" cy="14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544"/>
                    <a:ext cx="893" cy="14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400"/>
                    <a:ext cx="893" cy="144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304"/>
                    <a:ext cx="893" cy="96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729" name="Group 37"/>
                <p:cNvGrpSpPr>
                  <a:grpSpLocks/>
                </p:cNvGrpSpPr>
                <p:nvPr/>
              </p:nvGrpSpPr>
              <p:grpSpPr bwMode="auto">
                <a:xfrm>
                  <a:off x="3192" y="3194"/>
                  <a:ext cx="456" cy="618"/>
                  <a:chOff x="1776" y="2243"/>
                  <a:chExt cx="528" cy="698"/>
                </a:xfrm>
              </p:grpSpPr>
              <p:sp>
                <p:nvSpPr>
                  <p:cNvPr id="6973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880"/>
                    <a:ext cx="528" cy="61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33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784"/>
                    <a:ext cx="528" cy="92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3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688"/>
                    <a:ext cx="528" cy="91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3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592"/>
                    <a:ext cx="528" cy="92"/>
                  </a:xfrm>
                  <a:prstGeom prst="rect">
                    <a:avLst/>
                  </a:prstGeom>
                  <a:solidFill>
                    <a:srgbClr val="3366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3366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3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496"/>
                    <a:ext cx="528" cy="9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3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400"/>
                    <a:ext cx="528" cy="9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3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304"/>
                    <a:ext cx="528" cy="9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3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243"/>
                    <a:ext cx="528" cy="6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9900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9730" name="AutoShape 46"/>
                <p:cNvSpPr>
                  <a:spLocks noChangeArrowheads="1"/>
                </p:cNvSpPr>
                <p:nvPr/>
              </p:nvSpPr>
              <p:spPr bwMode="auto">
                <a:xfrm rot="1015650">
                  <a:off x="2031" y="3489"/>
                  <a:ext cx="456" cy="84"/>
                </a:xfrm>
                <a:prstGeom prst="rightArrow">
                  <a:avLst>
                    <a:gd name="adj1" fmla="val 50000"/>
                    <a:gd name="adj2" fmla="val 135714"/>
                  </a:avLst>
                </a:prstGeom>
                <a:solidFill>
                  <a:schemeClr val="accent2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731" name="AutoShape 47"/>
                <p:cNvSpPr>
                  <a:spLocks noChangeArrowheads="1"/>
                </p:cNvSpPr>
                <p:nvPr/>
              </p:nvSpPr>
              <p:spPr bwMode="auto">
                <a:xfrm rot="7175008">
                  <a:off x="2724" y="3468"/>
                  <a:ext cx="429" cy="118"/>
                </a:xfrm>
                <a:prstGeom prst="rightArrow">
                  <a:avLst>
                    <a:gd name="adj1" fmla="val 50000"/>
                    <a:gd name="adj2" fmla="val 90890"/>
                  </a:avLst>
                </a:prstGeom>
                <a:solidFill>
                  <a:schemeClr val="accent2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46" name="Group 48"/>
              <p:cNvGrpSpPr>
                <a:grpSpLocks/>
              </p:cNvGrpSpPr>
              <p:nvPr/>
            </p:nvGrpSpPr>
            <p:grpSpPr bwMode="auto">
              <a:xfrm>
                <a:off x="2064" y="672"/>
                <a:ext cx="1440" cy="707"/>
                <a:chOff x="16416" y="3120"/>
                <a:chExt cx="7440" cy="4512"/>
              </a:xfrm>
            </p:grpSpPr>
            <p:grpSp>
              <p:nvGrpSpPr>
                <p:cNvPr id="69647" name="Group 49"/>
                <p:cNvGrpSpPr>
                  <a:grpSpLocks/>
                </p:cNvGrpSpPr>
                <p:nvPr/>
              </p:nvGrpSpPr>
              <p:grpSpPr bwMode="auto">
                <a:xfrm>
                  <a:off x="16416" y="3120"/>
                  <a:ext cx="7440" cy="4512"/>
                  <a:chOff x="16416" y="3120"/>
                  <a:chExt cx="7440" cy="4512"/>
                </a:xfrm>
              </p:grpSpPr>
              <p:sp>
                <p:nvSpPr>
                  <p:cNvPr id="69694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17760" y="3216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5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17424" y="3840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6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18720" y="3504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7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18384" y="4224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8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17088" y="4320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99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16752" y="4752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0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18048" y="4704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1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16416" y="4752"/>
                    <a:ext cx="1296" cy="288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2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17712" y="4944"/>
                    <a:ext cx="1296" cy="12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703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17376" y="5184"/>
                    <a:ext cx="1296" cy="2448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70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8336" y="3120"/>
                    <a:ext cx="5520" cy="4512"/>
                    <a:chOff x="18336" y="3120"/>
                    <a:chExt cx="5520" cy="4512"/>
                  </a:xfrm>
                </p:grpSpPr>
                <p:sp>
                  <p:nvSpPr>
                    <p:cNvPr id="69705" name="AutoShap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80" y="3120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6" name="AutoShap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44" y="3984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7" name="AutoShap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008" y="4992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8" name="AutoShap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672" y="5232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09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36" y="5472"/>
                      <a:ext cx="1296" cy="2160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0" name="AutoShap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0" y="3408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1" name="AutoShap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304" y="4272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2" name="AutoShap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68" y="5136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3" name="AutoShap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32" y="5568"/>
                      <a:ext cx="1296" cy="12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14" name="AutoShap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96" y="5760"/>
                      <a:ext cx="1296" cy="187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9715" name="Group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256" y="3456"/>
                      <a:ext cx="3600" cy="4176"/>
                      <a:chOff x="20256" y="3456"/>
                      <a:chExt cx="3600" cy="4176"/>
                    </a:xfrm>
                  </p:grpSpPr>
                  <p:sp>
                    <p:nvSpPr>
                      <p:cNvPr id="69716" name="AutoShap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600" y="3744"/>
                        <a:ext cx="1296" cy="1296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17" name="AutoShap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560" y="3456"/>
                        <a:ext cx="1296" cy="2832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18" name="AutoShap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264" y="4464"/>
                        <a:ext cx="1296" cy="1296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19" name="AutoShap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224" y="4224"/>
                        <a:ext cx="1296" cy="2400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20" name="AutoShap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928" y="4992"/>
                        <a:ext cx="1296" cy="1296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21" name="AutoShap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888" y="5136"/>
                        <a:ext cx="1296" cy="1824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22" name="AutoShap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592" y="5808"/>
                        <a:ext cx="1296" cy="1296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23" name="AutoShap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552" y="6000"/>
                        <a:ext cx="1296" cy="1296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24" name="AutoShap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256" y="6048"/>
                        <a:ext cx="1296" cy="1584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725" name="AutoShap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216" y="6528"/>
                        <a:ext cx="1296" cy="1104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9648" name="Group 82"/>
                <p:cNvGrpSpPr>
                  <a:grpSpLocks/>
                </p:cNvGrpSpPr>
                <p:nvPr/>
              </p:nvGrpSpPr>
              <p:grpSpPr bwMode="auto">
                <a:xfrm>
                  <a:off x="17424" y="3264"/>
                  <a:ext cx="6072" cy="3482"/>
                  <a:chOff x="17424" y="3264"/>
                  <a:chExt cx="6072" cy="3482"/>
                </a:xfrm>
              </p:grpSpPr>
              <p:sp>
                <p:nvSpPr>
                  <p:cNvPr id="69649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00" y="3360"/>
                    <a:ext cx="384" cy="672"/>
                  </a:xfrm>
                  <a:prstGeom prst="line">
                    <a:avLst/>
                  </a:prstGeom>
                  <a:noFill/>
                  <a:ln w="5080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50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672" y="4416"/>
                    <a:ext cx="240" cy="432"/>
                  </a:xfrm>
                  <a:prstGeom prst="line">
                    <a:avLst/>
                  </a:prstGeom>
                  <a:noFill/>
                  <a:ln w="5080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51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960" y="3648"/>
                    <a:ext cx="384" cy="672"/>
                  </a:xfrm>
                  <a:prstGeom prst="line">
                    <a:avLst/>
                  </a:prstGeom>
                  <a:noFill/>
                  <a:ln w="5080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5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8864" y="4848"/>
                    <a:ext cx="720" cy="288"/>
                  </a:xfrm>
                  <a:prstGeom prst="line">
                    <a:avLst/>
                  </a:prstGeom>
                  <a:noFill/>
                  <a:ln w="5080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5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8192" y="4032"/>
                    <a:ext cx="672" cy="288"/>
                  </a:xfrm>
                  <a:prstGeom prst="line">
                    <a:avLst/>
                  </a:prstGeom>
                  <a:noFill/>
                  <a:ln w="5080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5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8480" y="3360"/>
                    <a:ext cx="816" cy="24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55" name="AutoShape 89"/>
                  <p:cNvSpPr>
                    <a:spLocks noChangeArrowheads="1"/>
                  </p:cNvSpPr>
                  <p:nvPr/>
                </p:nvSpPr>
                <p:spPr bwMode="auto">
                  <a:xfrm rot="-5405085">
                    <a:off x="18623" y="4561"/>
                    <a:ext cx="122" cy="600"/>
                  </a:xfrm>
                  <a:prstGeom prst="flowChartDelay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56" name="AutoShape 90"/>
                  <p:cNvSpPr>
                    <a:spLocks noChangeArrowheads="1"/>
                  </p:cNvSpPr>
                  <p:nvPr/>
                </p:nvSpPr>
                <p:spPr bwMode="auto">
                  <a:xfrm rot="-5410448">
                    <a:off x="18911" y="4081"/>
                    <a:ext cx="122" cy="600"/>
                  </a:xfrm>
                  <a:prstGeom prst="flowChartDelay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57" name="AutoShape 91"/>
                  <p:cNvSpPr>
                    <a:spLocks noChangeArrowheads="1"/>
                  </p:cNvSpPr>
                  <p:nvPr/>
                </p:nvSpPr>
                <p:spPr bwMode="auto">
                  <a:xfrm rot="-5400134">
                    <a:off x="17951" y="3697"/>
                    <a:ext cx="122" cy="600"/>
                  </a:xfrm>
                  <a:prstGeom prst="flowChartDelay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58" name="AutoShape 92"/>
                  <p:cNvSpPr>
                    <a:spLocks noChangeArrowheads="1"/>
                  </p:cNvSpPr>
                  <p:nvPr/>
                </p:nvSpPr>
                <p:spPr bwMode="auto">
                  <a:xfrm rot="-5455497">
                    <a:off x="18335" y="3025"/>
                    <a:ext cx="122" cy="600"/>
                  </a:xfrm>
                  <a:prstGeom prst="flowChartDelay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59" name="AutoShape 93"/>
                  <p:cNvSpPr>
                    <a:spLocks noChangeArrowheads="1"/>
                  </p:cNvSpPr>
                  <p:nvPr/>
                </p:nvSpPr>
                <p:spPr bwMode="auto">
                  <a:xfrm rot="-5402944">
                    <a:off x="19919" y="3841"/>
                    <a:ext cx="122" cy="600"/>
                  </a:xfrm>
                  <a:prstGeom prst="flowChartDelay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60" name="AutoShape 94"/>
                  <p:cNvSpPr>
                    <a:spLocks noChangeArrowheads="1"/>
                  </p:cNvSpPr>
                  <p:nvPr/>
                </p:nvSpPr>
                <p:spPr bwMode="auto">
                  <a:xfrm rot="-5405175">
                    <a:off x="17663" y="4177"/>
                    <a:ext cx="122" cy="600"/>
                  </a:xfrm>
                  <a:prstGeom prst="flowChartDelay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661" name="AutoShape 95"/>
                  <p:cNvSpPr>
                    <a:spLocks noChangeArrowheads="1"/>
                  </p:cNvSpPr>
                  <p:nvPr/>
                </p:nvSpPr>
                <p:spPr bwMode="auto">
                  <a:xfrm rot="-5410378">
                    <a:off x="20879" y="4129"/>
                    <a:ext cx="122" cy="600"/>
                  </a:xfrm>
                  <a:prstGeom prst="flowChartDelay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662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18720" y="3504"/>
                    <a:ext cx="4776" cy="3242"/>
                    <a:chOff x="18720" y="3504"/>
                    <a:chExt cx="4776" cy="3242"/>
                  </a:xfrm>
                </p:grpSpPr>
                <p:sp>
                  <p:nvSpPr>
                    <p:cNvPr id="69663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28" y="5136"/>
                      <a:ext cx="912" cy="144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FF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4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352" y="5280"/>
                      <a:ext cx="336" cy="384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FF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5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496" y="5664"/>
                      <a:ext cx="768" cy="28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FF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6" name="Line 100"/>
                    <p:cNvSpPr>
                      <a:spLocks noChangeShapeType="1"/>
                    </p:cNvSpPr>
                    <p:nvPr/>
                  </p:nvSpPr>
                  <p:spPr bwMode="auto">
                    <a:xfrm rot="2804142" flipH="1">
                      <a:off x="20882" y="4876"/>
                      <a:ext cx="480" cy="672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FF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7" name="AutoShape 101"/>
                    <p:cNvSpPr>
                      <a:spLocks noChangeArrowheads="1"/>
                    </p:cNvSpPr>
                    <p:nvPr/>
                  </p:nvSpPr>
                  <p:spPr bwMode="auto">
                    <a:xfrm rot="-5455497">
                      <a:off x="20543" y="4993"/>
                      <a:ext cx="122" cy="600"/>
                    </a:xfrm>
                    <a:prstGeom prst="flowChartDelay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8" name="AutoShape 102"/>
                    <p:cNvSpPr>
                      <a:spLocks noChangeArrowheads="1"/>
                    </p:cNvSpPr>
                    <p:nvPr/>
                  </p:nvSpPr>
                  <p:spPr bwMode="auto">
                    <a:xfrm rot="-5394727">
                      <a:off x="19583" y="4849"/>
                      <a:ext cx="122" cy="600"/>
                    </a:xfrm>
                    <a:prstGeom prst="flowChartDelay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69" name="AutoShape 103"/>
                    <p:cNvSpPr>
                      <a:spLocks noChangeArrowheads="1"/>
                    </p:cNvSpPr>
                    <p:nvPr/>
                  </p:nvSpPr>
                  <p:spPr bwMode="auto">
                    <a:xfrm rot="-5369020">
                      <a:off x="20219" y="5412"/>
                      <a:ext cx="96" cy="600"/>
                    </a:xfrm>
                    <a:prstGeom prst="flowChartDelay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0" name="AutoShape 104"/>
                    <p:cNvSpPr>
                      <a:spLocks noChangeArrowheads="1"/>
                    </p:cNvSpPr>
                    <p:nvPr/>
                  </p:nvSpPr>
                  <p:spPr bwMode="auto">
                    <a:xfrm rot="-5394472">
                      <a:off x="18959" y="5329"/>
                      <a:ext cx="122" cy="600"/>
                    </a:xfrm>
                    <a:prstGeom prst="flowChartDelay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71" name="AutoShape 105"/>
                    <p:cNvSpPr>
                      <a:spLocks noChangeArrowheads="1"/>
                    </p:cNvSpPr>
                    <p:nvPr/>
                  </p:nvSpPr>
                  <p:spPr bwMode="auto">
                    <a:xfrm rot="-5390060">
                      <a:off x="19295" y="5041"/>
                      <a:ext cx="122" cy="600"/>
                    </a:xfrm>
                    <a:prstGeom prst="flowChartDelay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69672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928" y="3504"/>
                      <a:ext cx="2568" cy="3242"/>
                      <a:chOff x="20928" y="3504"/>
                      <a:chExt cx="2568" cy="3242"/>
                    </a:xfrm>
                  </p:grpSpPr>
                  <p:sp>
                    <p:nvSpPr>
                      <p:cNvPr id="69673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360" y="5952"/>
                        <a:ext cx="816" cy="192"/>
                      </a:xfrm>
                      <a:prstGeom prst="line">
                        <a:avLst/>
                      </a:prstGeom>
                      <a:noFill/>
                      <a:ln w="5080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74" name="Line 10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1840" y="6144"/>
                        <a:ext cx="384" cy="528"/>
                      </a:xfrm>
                      <a:prstGeom prst="line">
                        <a:avLst/>
                      </a:prstGeom>
                      <a:noFill/>
                      <a:ln w="5080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75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696" y="5136"/>
                        <a:ext cx="816" cy="144"/>
                      </a:xfrm>
                      <a:prstGeom prst="line">
                        <a:avLst/>
                      </a:prstGeom>
                      <a:noFill/>
                      <a:ln w="5080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76" name="Line 11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2224" y="5328"/>
                        <a:ext cx="336" cy="816"/>
                      </a:xfrm>
                      <a:prstGeom prst="line">
                        <a:avLst/>
                      </a:prstGeom>
                      <a:noFill/>
                      <a:ln w="5080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77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1264" y="5184"/>
                        <a:ext cx="288" cy="768"/>
                      </a:xfrm>
                      <a:prstGeom prst="line">
                        <a:avLst/>
                      </a:prstGeom>
                      <a:noFill/>
                      <a:ln w="50800">
                        <a:solidFill>
                          <a:srgbClr val="0000FF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78" name="AutoShape 112"/>
                      <p:cNvSpPr>
                        <a:spLocks noChangeArrowheads="1"/>
                      </p:cNvSpPr>
                      <p:nvPr/>
                    </p:nvSpPr>
                    <p:spPr bwMode="auto">
                      <a:xfrm rot="-5442526">
                        <a:off x="21167" y="5665"/>
                        <a:ext cx="122" cy="600"/>
                      </a:xfrm>
                      <a:prstGeom prst="flowChartDelay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79" name="AutoShape 113"/>
                      <p:cNvSpPr>
                        <a:spLocks noChangeArrowheads="1"/>
                      </p:cNvSpPr>
                      <p:nvPr/>
                    </p:nvSpPr>
                    <p:spPr bwMode="auto">
                      <a:xfrm rot="-5455497">
                        <a:off x="21503" y="4849"/>
                        <a:ext cx="122" cy="600"/>
                      </a:xfrm>
                      <a:prstGeom prst="flowChartDelay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80" name="AutoShape 114"/>
                      <p:cNvSpPr>
                        <a:spLocks noChangeArrowheads="1"/>
                      </p:cNvSpPr>
                      <p:nvPr/>
                    </p:nvSpPr>
                    <p:spPr bwMode="auto">
                      <a:xfrm rot="-5396314">
                        <a:off x="21791" y="6385"/>
                        <a:ext cx="122" cy="600"/>
                      </a:xfrm>
                      <a:prstGeom prst="flowChartDelay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81" name="AutoShape 115"/>
                      <p:cNvSpPr>
                        <a:spLocks noChangeArrowheads="1"/>
                      </p:cNvSpPr>
                      <p:nvPr/>
                    </p:nvSpPr>
                    <p:spPr bwMode="auto">
                      <a:xfrm rot="-5455497">
                        <a:off x="22127" y="5857"/>
                        <a:ext cx="122" cy="600"/>
                      </a:xfrm>
                      <a:prstGeom prst="flowChartDelay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682" name="AutoShape 116"/>
                      <p:cNvSpPr>
                        <a:spLocks noChangeArrowheads="1"/>
                      </p:cNvSpPr>
                      <p:nvPr/>
                    </p:nvSpPr>
                    <p:spPr bwMode="auto">
                      <a:xfrm rot="-5455497">
                        <a:off x="22511" y="4993"/>
                        <a:ext cx="122" cy="600"/>
                      </a:xfrm>
                      <a:prstGeom prst="flowChartDelay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69683" name="Group 1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976" y="3504"/>
                        <a:ext cx="2520" cy="1728"/>
                        <a:chOff x="20976" y="3504"/>
                        <a:chExt cx="2520" cy="1728"/>
                      </a:xfrm>
                    </p:grpSpPr>
                    <p:sp>
                      <p:nvSpPr>
                        <p:cNvPr id="69684" name="Line 1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1888" y="3936"/>
                          <a:ext cx="336" cy="672"/>
                        </a:xfrm>
                        <a:prstGeom prst="line">
                          <a:avLst/>
                        </a:prstGeom>
                        <a:noFill/>
                        <a:ln w="50800">
                          <a:solidFill>
                            <a:srgbClr val="0000FF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85" name="Line 1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1552" y="4656"/>
                          <a:ext cx="288" cy="480"/>
                        </a:xfrm>
                        <a:prstGeom prst="line">
                          <a:avLst/>
                        </a:prstGeom>
                        <a:noFill/>
                        <a:ln w="50800">
                          <a:solidFill>
                            <a:srgbClr val="0000FF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86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2804142" flipH="1">
                          <a:off x="22508" y="3351"/>
                          <a:ext cx="384" cy="768"/>
                        </a:xfrm>
                        <a:prstGeom prst="line">
                          <a:avLst/>
                        </a:prstGeom>
                        <a:noFill/>
                        <a:ln w="50800">
                          <a:solidFill>
                            <a:srgbClr val="0000FF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87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2800" y="3600"/>
                          <a:ext cx="384" cy="768"/>
                        </a:xfrm>
                        <a:prstGeom prst="line">
                          <a:avLst/>
                        </a:prstGeom>
                        <a:noFill/>
                        <a:ln w="50800">
                          <a:solidFill>
                            <a:srgbClr val="0000FF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88" name="Line 1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2560" y="4416"/>
                          <a:ext cx="240" cy="816"/>
                        </a:xfrm>
                        <a:prstGeom prst="line">
                          <a:avLst/>
                        </a:prstGeom>
                        <a:noFill/>
                        <a:ln w="50800">
                          <a:solidFill>
                            <a:srgbClr val="0000FF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89" name="AutoShape 1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55497">
                          <a:off x="21791" y="4321"/>
                          <a:ext cx="122" cy="600"/>
                        </a:xfrm>
                        <a:prstGeom prst="flowChartDelay">
                          <a:avLst/>
                        </a:prstGeom>
                        <a:solidFill>
                          <a:srgbClr val="0000FF"/>
                        </a:solidFill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90" name="AutoShape 1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397206">
                          <a:off x="23135" y="3313"/>
                          <a:ext cx="122" cy="600"/>
                        </a:xfrm>
                        <a:prstGeom prst="flowChartDelay">
                          <a:avLst/>
                        </a:prstGeom>
                        <a:solidFill>
                          <a:srgbClr val="0000FF"/>
                        </a:solidFill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91" name="AutoShape 1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396653">
                          <a:off x="21215" y="3265"/>
                          <a:ext cx="122" cy="600"/>
                        </a:xfrm>
                        <a:prstGeom prst="flowChartDelay">
                          <a:avLst/>
                        </a:prstGeom>
                        <a:solidFill>
                          <a:srgbClr val="0000FF"/>
                        </a:solidFill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92" name="AutoShape 1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55497">
                          <a:off x="22127" y="3601"/>
                          <a:ext cx="122" cy="600"/>
                        </a:xfrm>
                        <a:prstGeom prst="flowChartDelay">
                          <a:avLst/>
                        </a:prstGeom>
                        <a:solidFill>
                          <a:srgbClr val="0000FF"/>
                        </a:solidFill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93" name="AutoShape 1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55497">
                          <a:off x="22799" y="4081"/>
                          <a:ext cx="122" cy="600"/>
                        </a:xfrm>
                        <a:prstGeom prst="flowChartDelay">
                          <a:avLst/>
                        </a:prstGeom>
                        <a:solidFill>
                          <a:srgbClr val="0000FF"/>
                        </a:solidFill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69644" name="Text Box 7"/>
            <p:cNvSpPr txBox="1">
              <a:spLocks noChangeArrowheads="1"/>
            </p:cNvSpPr>
            <p:nvPr/>
          </p:nvSpPr>
          <p:spPr bwMode="auto">
            <a:xfrm>
              <a:off x="241702" y="4158597"/>
              <a:ext cx="22597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b="1" i="1">
                  <a:latin typeface="Verdana" charset="0"/>
                </a:rPr>
                <a:t>Saturated</a:t>
              </a:r>
            </a:p>
            <a:p>
              <a:pPr algn="ctr"/>
              <a:r>
                <a:rPr lang="en-US" sz="1800" b="1" i="1">
                  <a:latin typeface="Verdana" charset="0"/>
                </a:rPr>
                <a:t>subsurface flow</a:t>
              </a:r>
              <a:endParaRPr lang="en-US" sz="1400" b="1" i="1"/>
            </a:p>
          </p:txBody>
        </p:sp>
      </p:grpSp>
      <p:sp>
        <p:nvSpPr>
          <p:cNvPr id="2" name="Rectangle 1"/>
          <p:cNvSpPr/>
          <p:nvPr/>
        </p:nvSpPr>
        <p:spPr>
          <a:xfrm>
            <a:off x="5760720" y="5520263"/>
            <a:ext cx="3337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 smtClean="0">
                <a:solidFill>
                  <a:srgbClr val="0000FF"/>
                </a:solidFill>
                <a:latin typeface="Verdana" charset="0"/>
                <a:cs typeface="Arial" charset="0"/>
              </a:rPr>
              <a:t>Close Coordination with National Water Center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8" name="Rectangle 4"/>
          <p:cNvSpPr>
            <a:spLocks noChangeArrowheads="1"/>
          </p:cNvSpPr>
          <p:nvPr/>
        </p:nvSpPr>
        <p:spPr bwMode="auto">
          <a:xfrm>
            <a:off x="184150" y="106363"/>
            <a:ext cx="870902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64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06475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/>
            <a:r>
              <a:rPr lang="en-US" altLang="en-US" sz="2400" b="1" i="1" dirty="0" smtClean="0">
                <a:latin typeface="Verdana" panose="020B0604030504040204" pitchFamily="34" charset="0"/>
              </a:rPr>
              <a:t>Model Improvement:  Hydrology, River-Routing</a:t>
            </a:r>
            <a:endParaRPr lang="en-US" altLang="en-US" sz="2400" b="1" i="1" dirty="0">
              <a:latin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96B1-C4EA-422F-A65C-569C048DCFDE}" type="slidenum">
              <a:rPr lang="en-US" smtClean="0"/>
              <a:t>9</a:t>
            </a:fld>
            <a:endParaRPr lang="en-US" dirty="0"/>
          </a:p>
        </p:txBody>
      </p:sp>
      <p:sp>
        <p:nvSpPr>
          <p:cNvPr id="145" name="Rectangle 16"/>
          <p:cNvSpPr>
            <a:spLocks noChangeArrowheads="1"/>
          </p:cNvSpPr>
          <p:nvPr/>
        </p:nvSpPr>
        <p:spPr bwMode="auto">
          <a:xfrm>
            <a:off x="5333341" y="6196947"/>
            <a:ext cx="38106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i="1" dirty="0" err="1" smtClean="0">
                <a:solidFill>
                  <a:srgbClr val="000000"/>
                </a:solidFill>
                <a:latin typeface="Verdana" charset="0"/>
                <a:cs typeface="Arial" charset="0"/>
              </a:rPr>
              <a:t>Youlong</a:t>
            </a:r>
            <a:r>
              <a:rPr lang="en-US" sz="120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 Xia </a:t>
            </a:r>
            <a:r>
              <a:rPr lang="en-US" sz="1200" i="1" dirty="0">
                <a:solidFill>
                  <a:srgbClr val="000000"/>
                </a:solidFill>
                <a:latin typeface="Verdana" charset="0"/>
                <a:cs typeface="Arial" charset="0"/>
              </a:rPr>
              <a:t>and </a:t>
            </a:r>
            <a:r>
              <a:rPr lang="en-GB" sz="1200" i="1" dirty="0">
                <a:solidFill>
                  <a:srgbClr val="000000"/>
                </a:solidFill>
                <a:latin typeface="Verdana" charset="0"/>
                <a:cs typeface="Arial" charset="0"/>
              </a:rPr>
              <a:t>Roshan </a:t>
            </a:r>
            <a:r>
              <a:rPr lang="en-GB" sz="1200" i="1" dirty="0" err="1">
                <a:solidFill>
                  <a:srgbClr val="000000"/>
                </a:solidFill>
                <a:latin typeface="Verdana" charset="0"/>
                <a:cs typeface="Arial" charset="0"/>
              </a:rPr>
              <a:t>Shresha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, </a:t>
            </a:r>
            <a:r>
              <a:rPr lang="en-US" sz="1200" b="0" i="1" dirty="0" smtClean="0">
                <a:solidFill>
                  <a:srgbClr val="000000"/>
                </a:solidFill>
                <a:latin typeface="Verdana" charset="0"/>
                <a:cs typeface="Arial" charset="0"/>
              </a:rPr>
              <a:t>NCEP/EMC</a:t>
            </a:r>
            <a:endParaRPr lang="en-US" sz="1200" b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30345</TotalTime>
  <Words>965</Words>
  <Application>Microsoft Office PowerPoint</Application>
  <PresentationFormat>On-screen Show (4:3)</PresentationFormat>
  <Paragraphs>173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GHPO,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Bryan Ek</dc:creator>
  <cp:lastModifiedBy>Jesse Meng</cp:lastModifiedBy>
  <cp:revision>804</cp:revision>
  <dcterms:created xsi:type="dcterms:W3CDTF">2014-08-21T17:56:20Z</dcterms:created>
  <dcterms:modified xsi:type="dcterms:W3CDTF">2016-02-24T18:43:54Z</dcterms:modified>
</cp:coreProperties>
</file>