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6" r:id="rId2"/>
    <p:sldId id="543" r:id="rId3"/>
    <p:sldId id="544" r:id="rId4"/>
    <p:sldId id="545" r:id="rId5"/>
    <p:sldId id="510" r:id="rId6"/>
    <p:sldId id="548" r:id="rId7"/>
    <p:sldId id="549" r:id="rId8"/>
    <p:sldId id="554" r:id="rId9"/>
    <p:sldId id="552" r:id="rId10"/>
    <p:sldId id="553" r:id="rId11"/>
    <p:sldId id="555" r:id="rId12"/>
    <p:sldId id="556" r:id="rId13"/>
    <p:sldId id="557" r:id="rId14"/>
    <p:sldId id="558" r:id="rId15"/>
    <p:sldId id="546" r:id="rId16"/>
    <p:sldId id="547" r:id="rId17"/>
    <p:sldId id="550" r:id="rId18"/>
    <p:sldId id="551" r:id="rId19"/>
    <p:sldId id="472" r:id="rId20"/>
    <p:sldId id="474" r:id="rId21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ヒラギノ角ゴ Pro W3" pitchFamily="-8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ヒラギノ角ゴ Pro W3" pitchFamily="-8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ヒラギノ角ゴ Pro W3" pitchFamily="-8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ヒラギノ角ゴ Pro W3" pitchFamily="-8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ヒラギノ角ゴ Pro W3" pitchFamily="-8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ヒラギノ角ゴ Pro W3" pitchFamily="-8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ヒラギノ角ゴ Pro W3" pitchFamily="-8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ヒラギノ角ゴ Pro W3" pitchFamily="-8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ヒラギノ角ゴ Pro W3" pitchFamily="-84" charset="-128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DE5"/>
    <a:srgbClr val="FFFF99"/>
    <a:srgbClr val="FFFFFF"/>
    <a:srgbClr val="99FFCC"/>
    <a:srgbClr val="000000"/>
    <a:srgbClr val="A162D0"/>
    <a:srgbClr val="CC0000"/>
    <a:srgbClr val="FF6600"/>
    <a:srgbClr val="A42A0D"/>
    <a:srgbClr val="F943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57" autoAdjust="0"/>
    <p:restoredTop sz="98095" autoAdjust="0"/>
  </p:normalViewPr>
  <p:slideViewPr>
    <p:cSldViewPr snapToGrid="0">
      <p:cViewPr>
        <p:scale>
          <a:sx n="150" d="100"/>
          <a:sy n="150" d="100"/>
        </p:scale>
        <p:origin x="-968" y="-56"/>
      </p:cViewPr>
      <p:guideLst>
        <p:guide orient="horz" pos="2160"/>
        <p:guide pos="2880"/>
      </p:guideLst>
    </p:cSldViewPr>
  </p:slideViewPr>
  <p:outlineViewPr>
    <p:cViewPr>
      <p:scale>
        <a:sx n="50" d="100"/>
        <a:sy n="50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handoutMaster" Target="handoutMasters/handoutMaster1.xml"/><Relationship Id="rId24" Type="http://schemas.openxmlformats.org/officeDocument/2006/relationships/printerSettings" Target="printerSettings/printerSettings1.bin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F980A4-E77B-DB4F-99EB-79820E43D3D7}" type="datetimeFigureOut">
              <a:rPr lang="en-US" smtClean="0"/>
              <a:t>1/26/16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284012-BCFF-FB4B-836C-C8980DD47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44757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21" charset="0"/>
                <a:ea typeface="ヒラギノ角ゴ Pro W3" pitchFamily="21" charset="-128"/>
                <a:cs typeface="ヒラギノ角ゴ Pro W3" pitchFamily="21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21" charset="0"/>
                <a:ea typeface="ヒラギノ角ゴ Pro W3" pitchFamily="21" charset="-128"/>
                <a:cs typeface="ヒラギノ角ゴ Pro W3" pitchFamily="21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34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21" charset="0"/>
                <a:ea typeface="ヒラギノ角ゴ Pro W3" pitchFamily="21" charset="-128"/>
                <a:cs typeface="ヒラギノ角ゴ Pro W3" pitchFamily="21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3344E6CE-DDC9-42A7-AFAF-E2E2238C0FB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122847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21" charset="0"/>
        <a:ea typeface="ヒラギノ角ゴ Pro W3" pitchFamily="21" charset="-128"/>
        <a:cs typeface="ヒラギノ角ゴ Pro W3" pitchFamily="21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21" charset="0"/>
        <a:ea typeface="ヒラギノ角ゴ Pro W3" pitchFamily="21" charset="-128"/>
        <a:cs typeface="ヒラギノ角ゴ Pro W3" pitchFamily="21" charset="-128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21" charset="0"/>
        <a:ea typeface="ヒラギノ角ゴ Pro W3" pitchFamily="21" charset="-128"/>
        <a:cs typeface="ヒラギノ角ゴ Pro W3" pitchFamily="21" charset="-128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21" charset="0"/>
        <a:ea typeface="ヒラギノ角ゴ Pro W3" pitchFamily="21" charset="-128"/>
        <a:cs typeface="ヒラギノ角ゴ Pro W3" pitchFamily="21" charset="-128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21" charset="0"/>
        <a:ea typeface="ヒラギノ角ゴ Pro W3" pitchFamily="21" charset="-128"/>
        <a:cs typeface="ヒラギノ角ゴ Pro W3" pitchFamily="21" charset="-128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9pPr>
          </a:lstStyle>
          <a:p>
            <a:fld id="{1101136D-2E12-4D49-93FD-06818F7E46B0}" type="slidenum">
              <a:rPr lang="en-US" altLang="en-US" sz="1200" smtClean="0"/>
              <a:pPr/>
              <a:t>1</a:t>
            </a:fld>
            <a:endParaRPr lang="en-US" altLang="en-US" sz="1200" smtClean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  <a:ea typeface="ヒラギノ角ゴ Pro W3" pitchFamily="-8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907760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9pPr>
          </a:lstStyle>
          <a:p>
            <a:fld id="{6951B5B4-45C7-443D-BE98-003F27C6DE8C}" type="slidenum">
              <a:rPr lang="en-US" altLang="en-US" sz="1200" smtClean="0"/>
              <a:pPr/>
              <a:t>5</a:t>
            </a:fld>
            <a:endParaRPr lang="en-US" altLang="en-US" sz="1200" smtClean="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itchFamily="34" charset="0"/>
              <a:ea typeface="ヒラギノ角ゴ Pro W3" pitchFamily="-8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567913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78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itchFamily="34" charset="0"/>
              <a:ea typeface="ヒラギノ角ゴ Pro W3" pitchFamily="-84" charset="-128"/>
            </a:endParaRPr>
          </a:p>
        </p:txBody>
      </p:sp>
      <p:sp>
        <p:nvSpPr>
          <p:cNvPr id="778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9pPr>
          </a:lstStyle>
          <a:p>
            <a:fld id="{C6280252-A69C-4865-ABBA-6DC95E67F947}" type="slidenum">
              <a:rPr lang="en-US" altLang="en-US" sz="1200" smtClean="0"/>
              <a:pPr/>
              <a:t>19</a:t>
            </a:fld>
            <a:endParaRPr lang="en-US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12280862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itchFamily="34" charset="0"/>
              <a:ea typeface="ヒラギノ角ゴ Pro W3" pitchFamily="-84" charset="-128"/>
            </a:endParaRPr>
          </a:p>
        </p:txBody>
      </p:sp>
      <p:sp>
        <p:nvSpPr>
          <p:cNvPr id="788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9pPr>
          </a:lstStyle>
          <a:p>
            <a:fld id="{D6EE85F1-03B9-4C2B-BC90-632848EE5B75}" type="slidenum">
              <a:rPr lang="en-US" altLang="en-US" sz="1200" smtClean="0"/>
              <a:pPr/>
              <a:t>20</a:t>
            </a:fld>
            <a:endParaRPr lang="en-US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9806758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7926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1364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7760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0968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325315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939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0565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6095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889844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969801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333846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21" charset="0"/>
          <a:ea typeface="ヒラギノ角ゴ Pro W3" pitchFamily="21" charset="-128"/>
          <a:cs typeface="ヒラギノ角ゴ Pro W3" pitchFamily="2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21" charset="0"/>
          <a:ea typeface="ヒラギノ角ゴ Pro W3" pitchFamily="21" charset="-128"/>
          <a:cs typeface="ヒラギノ角ゴ Pro W3" pitchFamily="2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21" charset="0"/>
          <a:ea typeface="ヒラギノ角ゴ Pro W3" pitchFamily="21" charset="-128"/>
          <a:cs typeface="ヒラギノ角ゴ Pro W3" pitchFamily="2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21" charset="0"/>
          <a:ea typeface="ヒラギノ角ゴ Pro W3" pitchFamily="21" charset="-128"/>
          <a:cs typeface="ヒラギノ角ゴ Pro W3" pitchFamily="21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21" charset="0"/>
          <a:ea typeface="ヒラギノ角ゴ Pro W3" pitchFamily="21" charset="-128"/>
          <a:cs typeface="ヒラギノ角ゴ Pro W3" pitchFamily="21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21" charset="0"/>
          <a:ea typeface="ヒラギノ角ゴ Pro W3" pitchFamily="21" charset="-128"/>
          <a:cs typeface="ヒラギノ角ゴ Pro W3" pitchFamily="21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21" charset="0"/>
          <a:ea typeface="ヒラギノ角ゴ Pro W3" pitchFamily="21" charset="-128"/>
          <a:cs typeface="ヒラギノ角ゴ Pro W3" pitchFamily="21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21" charset="0"/>
          <a:ea typeface="ヒラギノ角ゴ Pro W3" pitchFamily="21" charset="-128"/>
          <a:cs typeface="ヒラギノ角ゴ Pro W3" pitchFamily="21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4" Type="http://schemas.openxmlformats.org/officeDocument/2006/relationships/image" Target="../media/image4.wmf"/><Relationship Id="rId5" Type="http://schemas.openxmlformats.org/officeDocument/2006/relationships/image" Target="../media/image5.wmf"/><Relationship Id="rId6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w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5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Relationship Id="rId3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hyperlink" Target="http://go.usa.gov/XTd" TargetMode="External"/><Relationship Id="rId3" Type="http://schemas.openxmlformats.org/officeDocument/2006/relationships/hyperlink" Target="dx.doi.org%5C10.1002%5Cqj.776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5" Type="http://schemas.openxmlformats.org/officeDocument/2006/relationships/image" Target="../media/image22.png"/><Relationship Id="rId6" Type="http://schemas.openxmlformats.org/officeDocument/2006/relationships/image" Target="../media/image23.png"/><Relationship Id="rId7" Type="http://schemas.openxmlformats.org/officeDocument/2006/relationships/image" Target="../media/image24.png"/><Relationship Id="rId8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reanalyses.org/atmosphere/web-based-reanalysis-intercomparison-tools-writ" TargetMode="External"/><Relationship Id="rId4" Type="http://schemas.openxmlformats.org/officeDocument/2006/relationships/image" Target="../media/image20.png"/><Relationship Id="rId5" Type="http://schemas.openxmlformats.org/officeDocument/2006/relationships/image" Target="../media/image22.png"/><Relationship Id="rId6" Type="http://schemas.openxmlformats.org/officeDocument/2006/relationships/image" Target="../media/image23.png"/><Relationship Id="rId7" Type="http://schemas.openxmlformats.org/officeDocument/2006/relationships/image" Target="../media/image26.png"/><Relationship Id="rId8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4" Type="http://schemas.openxmlformats.org/officeDocument/2006/relationships/image" Target="../media/image2.wmf"/><Relationship Id="rId5" Type="http://schemas.openxmlformats.org/officeDocument/2006/relationships/image" Target="../media/image3.wmf"/><Relationship Id="rId6" Type="http://schemas.openxmlformats.org/officeDocument/2006/relationships/image" Target="../media/image4.wmf"/><Relationship Id="rId7" Type="http://schemas.openxmlformats.org/officeDocument/2006/relationships/image" Target="../media/image5.wmf"/><Relationship Id="rId1" Type="http://schemas.openxmlformats.org/officeDocument/2006/relationships/slideLayout" Target="../slideLayouts/slideLayout2.xml"/><Relationship Id="rId2" Type="http://schemas.openxmlformats.org/officeDocument/2006/relationships/hyperlink" Target="dx.doi.org%5C10.5194%5Cacp-6-4943-2006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4" Type="http://schemas.openxmlformats.org/officeDocument/2006/relationships/image" Target="../media/image4.wmf"/><Relationship Id="rId5" Type="http://schemas.openxmlformats.org/officeDocument/2006/relationships/image" Target="../media/image5.wm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hyperlink" Target="dx.doi.org%5C10.1127%5C0941-2948%5C2012%5C0284" TargetMode="External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76903" y="-16275"/>
            <a:ext cx="8447549" cy="1720533"/>
          </a:xfrm>
        </p:spPr>
        <p:txBody>
          <a:bodyPr/>
          <a:lstStyle/>
          <a:p>
            <a:pPr eaLnBrk="1" hangingPunct="1"/>
            <a:r>
              <a:rPr lang="en-US" sz="2400" b="1" dirty="0">
                <a:solidFill>
                  <a:srgbClr val="FFFF00"/>
                </a:solidFill>
              </a:rPr>
              <a:t>Improving the Prognostic Ozone Parameterization </a:t>
            </a:r>
            <a:r>
              <a:rPr lang="en-US" sz="2400" b="1" dirty="0" smtClean="0">
                <a:solidFill>
                  <a:srgbClr val="FFFF00"/>
                </a:solidFill>
              </a:rPr>
              <a:t/>
            </a:r>
            <a:br>
              <a:rPr lang="en-US" sz="2400" b="1" dirty="0" smtClean="0">
                <a:solidFill>
                  <a:srgbClr val="FFFF00"/>
                </a:solidFill>
              </a:rPr>
            </a:br>
            <a:r>
              <a:rPr lang="en-US" sz="2400" b="1" dirty="0" smtClean="0">
                <a:solidFill>
                  <a:srgbClr val="FFFF00"/>
                </a:solidFill>
              </a:rPr>
              <a:t>in </a:t>
            </a:r>
            <a:r>
              <a:rPr lang="en-US" sz="2400" b="1" dirty="0">
                <a:solidFill>
                  <a:srgbClr val="FFFF00"/>
                </a:solidFill>
              </a:rPr>
              <a:t>the NCEP GFS and CFS for </a:t>
            </a:r>
            <a:r>
              <a:rPr lang="en-US" sz="2400" b="1" dirty="0" smtClean="0">
                <a:solidFill>
                  <a:srgbClr val="FFFF00"/>
                </a:solidFill>
              </a:rPr>
              <a:t/>
            </a:r>
            <a:br>
              <a:rPr lang="en-US" sz="2400" b="1" dirty="0" smtClean="0">
                <a:solidFill>
                  <a:srgbClr val="FFFF00"/>
                </a:solidFill>
              </a:rPr>
            </a:br>
            <a:r>
              <a:rPr lang="en-US" sz="2400" b="1" dirty="0" smtClean="0">
                <a:solidFill>
                  <a:srgbClr val="FFFF00"/>
                </a:solidFill>
              </a:rPr>
              <a:t>Climate </a:t>
            </a:r>
            <a:r>
              <a:rPr lang="en-US" sz="2400" b="1" dirty="0">
                <a:solidFill>
                  <a:srgbClr val="FFFF00"/>
                </a:solidFill>
              </a:rPr>
              <a:t>Reanalysis and Operational Forecasts</a:t>
            </a:r>
            <a:r>
              <a:rPr lang="en-US" sz="2400" dirty="0"/>
              <a:t/>
            </a:r>
            <a:br>
              <a:rPr lang="en-US" sz="2400" dirty="0"/>
            </a:br>
            <a:endParaRPr lang="en-US" altLang="en-US" sz="2400" dirty="0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75733" y="1480983"/>
            <a:ext cx="8248719" cy="5165350"/>
          </a:xfrm>
        </p:spPr>
        <p:txBody>
          <a:bodyPr/>
          <a:lstStyle/>
          <a:p>
            <a:pPr algn="l" eaLnBrk="1" hangingPunct="1">
              <a:lnSpc>
                <a:spcPct val="150000"/>
              </a:lnSpc>
            </a:pPr>
            <a:r>
              <a:rPr lang="en-US" altLang="en-US" sz="2200" dirty="0" smtClean="0">
                <a:latin typeface="Times New Roman" pitchFamily="18" charset="0"/>
              </a:rPr>
              <a:t>Gilbert P. Compo</a:t>
            </a:r>
            <a:r>
              <a:rPr lang="en-US" altLang="en-US" sz="2200" baseline="30000" dirty="0" smtClean="0">
                <a:latin typeface="Times New Roman" pitchFamily="18" charset="0"/>
              </a:rPr>
              <a:t>1,2</a:t>
            </a:r>
            <a:r>
              <a:rPr lang="en-US" altLang="en-US" sz="2200" dirty="0" smtClean="0">
                <a:latin typeface="Times New Roman" pitchFamily="18" charset="0"/>
              </a:rPr>
              <a:t>, Hai-Tien Lee</a:t>
            </a:r>
            <a:r>
              <a:rPr lang="en-US" altLang="en-US" sz="2200" baseline="30000" dirty="0" smtClean="0">
                <a:latin typeface="Times New Roman" pitchFamily="18" charset="0"/>
              </a:rPr>
              <a:t>3</a:t>
            </a:r>
            <a:r>
              <a:rPr lang="en-US" altLang="en-US" sz="2200" dirty="0" smtClean="0">
                <a:latin typeface="Times New Roman" pitchFamily="18" charset="0"/>
              </a:rPr>
              <a:t>, Sarah Lu</a:t>
            </a:r>
            <a:r>
              <a:rPr lang="en-US" altLang="en-US" sz="2200" baseline="30000" dirty="0" smtClean="0">
                <a:latin typeface="Times New Roman" pitchFamily="18" charset="0"/>
              </a:rPr>
              <a:t>4</a:t>
            </a:r>
            <a:r>
              <a:rPr lang="en-US" altLang="en-US" sz="2200" dirty="0" smtClean="0">
                <a:latin typeface="Times New Roman" pitchFamily="18" charset="0"/>
              </a:rPr>
              <a:t>, </a:t>
            </a:r>
            <a:r>
              <a:rPr lang="en-US" altLang="en-US" sz="2200" dirty="0" err="1" smtClean="0">
                <a:latin typeface="Times New Roman" pitchFamily="18" charset="0"/>
              </a:rPr>
              <a:t>Shrinivas</a:t>
            </a:r>
            <a:r>
              <a:rPr lang="en-US" altLang="en-US" sz="2200" dirty="0" smtClean="0">
                <a:latin typeface="Times New Roman" pitchFamily="18" charset="0"/>
              </a:rPr>
              <a:t> Moorthi</a:t>
            </a:r>
            <a:r>
              <a:rPr lang="en-US" altLang="en-US" sz="2200" baseline="30000" dirty="0" smtClean="0">
                <a:latin typeface="Times New Roman" pitchFamily="18" charset="0"/>
              </a:rPr>
              <a:t>4</a:t>
            </a:r>
            <a:r>
              <a:rPr lang="en-US" altLang="en-US" sz="2200" dirty="0" smtClean="0">
                <a:latin typeface="Times New Roman" pitchFamily="18" charset="0"/>
              </a:rPr>
              <a:t>,</a:t>
            </a:r>
            <a:r>
              <a:rPr lang="en-US" altLang="en-US" sz="2200" dirty="0">
                <a:latin typeface="Times New Roman" pitchFamily="18" charset="0"/>
              </a:rPr>
              <a:t> </a:t>
            </a:r>
            <a:r>
              <a:rPr lang="en-US" altLang="en-US" sz="2200" dirty="0" smtClean="0">
                <a:latin typeface="Times New Roman" pitchFamily="18" charset="0"/>
              </a:rPr>
              <a:t>John P. McCormack</a:t>
            </a:r>
            <a:r>
              <a:rPr lang="en-US" altLang="en-US" sz="2200" baseline="30000" dirty="0" smtClean="0">
                <a:latin typeface="Times New Roman" pitchFamily="18" charset="0"/>
              </a:rPr>
              <a:t>5</a:t>
            </a:r>
            <a:r>
              <a:rPr lang="en-US" altLang="en-US" sz="2200" dirty="0" smtClean="0">
                <a:latin typeface="Times New Roman" pitchFamily="18" charset="0"/>
              </a:rPr>
              <a:t>, Craig Long</a:t>
            </a:r>
            <a:r>
              <a:rPr lang="en-US" altLang="en-US" sz="2200" baseline="30000" dirty="0" smtClean="0">
                <a:latin typeface="Times New Roman" pitchFamily="18" charset="0"/>
              </a:rPr>
              <a:t>3</a:t>
            </a:r>
            <a:r>
              <a:rPr lang="en-US" altLang="en-US" sz="2200" dirty="0" smtClean="0">
                <a:latin typeface="Times New Roman" pitchFamily="18" charset="0"/>
              </a:rPr>
              <a:t>, Prashant D. Sardeshmukh</a:t>
            </a:r>
            <a:r>
              <a:rPr lang="en-US" altLang="en-US" sz="2200" baseline="30000" dirty="0" smtClean="0">
                <a:latin typeface="Times New Roman" pitchFamily="18" charset="0"/>
              </a:rPr>
              <a:t>1,2</a:t>
            </a:r>
            <a:r>
              <a:rPr lang="en-US" altLang="en-US" sz="2200" dirty="0" smtClean="0">
                <a:latin typeface="Times New Roman" pitchFamily="18" charset="0"/>
              </a:rPr>
              <a:t>, Jeffrey S. Whitaker</a:t>
            </a:r>
            <a:r>
              <a:rPr lang="en-US" altLang="en-US" sz="2200" baseline="30000" dirty="0" smtClean="0">
                <a:latin typeface="Times New Roman" pitchFamily="18" charset="0"/>
              </a:rPr>
              <a:t>2</a:t>
            </a:r>
            <a:endParaRPr lang="en-US" altLang="en-US" sz="2200" dirty="0">
              <a:latin typeface="Times New Roman" pitchFamily="18" charset="0"/>
            </a:endParaRPr>
          </a:p>
          <a:p>
            <a:pPr algn="l" eaLnBrk="1" hangingPunct="1">
              <a:lnSpc>
                <a:spcPct val="80000"/>
              </a:lnSpc>
            </a:pPr>
            <a:endParaRPr lang="en-US" altLang="en-US" sz="2200" dirty="0">
              <a:latin typeface="Times New Roman" pitchFamily="18" charset="0"/>
            </a:endParaRPr>
          </a:p>
          <a:p>
            <a:pPr algn="l" eaLnBrk="1" hangingPunct="1">
              <a:lnSpc>
                <a:spcPct val="80000"/>
              </a:lnSpc>
            </a:pPr>
            <a:endParaRPr lang="en-US" altLang="en-US" sz="2200" baseline="30000" dirty="0" smtClean="0">
              <a:latin typeface="Times New Roman" pitchFamily="18" charset="0"/>
            </a:endParaRPr>
          </a:p>
          <a:p>
            <a:pPr algn="l" eaLnBrk="1" hangingPunct="1">
              <a:lnSpc>
                <a:spcPct val="80000"/>
              </a:lnSpc>
            </a:pPr>
            <a:endParaRPr lang="en-US" altLang="en-US" sz="2000" dirty="0">
              <a:latin typeface="Times New Roman" pitchFamily="18" charset="0"/>
            </a:endParaRPr>
          </a:p>
          <a:p>
            <a:pPr algn="l" eaLnBrk="1" hangingPunct="1">
              <a:lnSpc>
                <a:spcPct val="90000"/>
              </a:lnSpc>
            </a:pPr>
            <a:r>
              <a:rPr lang="en-US" altLang="en-US" sz="2000" baseline="30000" dirty="0" smtClean="0"/>
              <a:t>1</a:t>
            </a:r>
            <a:r>
              <a:rPr lang="en-US" altLang="en-US" sz="2000" dirty="0" smtClean="0"/>
              <a:t>University of Colorado/CIRES </a:t>
            </a:r>
          </a:p>
          <a:p>
            <a:pPr algn="l" eaLnBrk="1" hangingPunct="1">
              <a:lnSpc>
                <a:spcPct val="90000"/>
              </a:lnSpc>
            </a:pPr>
            <a:r>
              <a:rPr lang="en-US" altLang="en-US" sz="2000" baseline="30000" dirty="0" smtClean="0"/>
              <a:t>2</a:t>
            </a:r>
            <a:r>
              <a:rPr lang="en-US" altLang="en-US" sz="2000" dirty="0" smtClean="0"/>
              <a:t>NOAA Earth System Research Laboratory/Physical Sciences Division</a:t>
            </a:r>
          </a:p>
          <a:p>
            <a:pPr algn="l" eaLnBrk="1" hangingPunct="1">
              <a:lnSpc>
                <a:spcPct val="90000"/>
              </a:lnSpc>
            </a:pPr>
            <a:r>
              <a:rPr lang="en-US" altLang="en-US" sz="2000" baseline="30000" dirty="0" smtClean="0"/>
              <a:t>3</a:t>
            </a:r>
            <a:r>
              <a:rPr lang="en-US" altLang="en-US" sz="2000" dirty="0" smtClean="0"/>
              <a:t>NOAA, National Centers for Environmental Prediction, Climate Prediction Center</a:t>
            </a:r>
          </a:p>
          <a:p>
            <a:pPr algn="l" eaLnBrk="1" hangingPunct="1">
              <a:lnSpc>
                <a:spcPct val="90000"/>
              </a:lnSpc>
            </a:pPr>
            <a:r>
              <a:rPr lang="en-US" altLang="en-US" sz="2000" baseline="30000" dirty="0" smtClean="0"/>
              <a:t>4</a:t>
            </a:r>
            <a:r>
              <a:rPr lang="en-US" altLang="en-US" sz="2000" dirty="0" smtClean="0"/>
              <a:t>NOAA, </a:t>
            </a:r>
            <a:r>
              <a:rPr lang="en-US" altLang="en-US" sz="2000" dirty="0"/>
              <a:t>National Centers for Environmental Prediction, </a:t>
            </a:r>
            <a:r>
              <a:rPr lang="en-US" altLang="en-US" sz="2000" dirty="0" smtClean="0"/>
              <a:t>Environmental Modeling Center</a:t>
            </a:r>
          </a:p>
          <a:p>
            <a:pPr algn="l" eaLnBrk="1" hangingPunct="1">
              <a:lnSpc>
                <a:spcPct val="90000"/>
              </a:lnSpc>
            </a:pPr>
            <a:r>
              <a:rPr lang="en-US" altLang="en-US" sz="2000" baseline="30000" dirty="0" smtClean="0"/>
              <a:t>5</a:t>
            </a:r>
            <a:r>
              <a:rPr lang="en-US" altLang="en-US" sz="2000" dirty="0" smtClean="0"/>
              <a:t>Naval Research Laboratory</a:t>
            </a:r>
          </a:p>
          <a:p>
            <a:pPr algn="l" eaLnBrk="1" hangingPunct="1">
              <a:lnSpc>
                <a:spcPct val="90000"/>
              </a:lnSpc>
            </a:pPr>
            <a:endParaRPr lang="en-US" altLang="en-US" sz="2000" dirty="0" smtClean="0"/>
          </a:p>
          <a:p>
            <a:pPr algn="l" eaLnBrk="1" hangingPunct="1">
              <a:lnSpc>
                <a:spcPct val="90000"/>
              </a:lnSpc>
            </a:pPr>
            <a:endParaRPr lang="en-US" altLang="en-US" sz="2000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8798560" y="6400799"/>
            <a:ext cx="294640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fld id="{0CB03128-95A4-B74E-8C83-517B815E3466}" type="slidenum">
              <a:rPr lang="en-US" sz="1600" smtClean="0"/>
              <a:t>1</a:t>
            </a:fld>
            <a:endParaRPr lang="en-US" sz="16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0068" y="96516"/>
            <a:ext cx="89238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FF00"/>
                </a:solidFill>
              </a:rPr>
              <a:t>Forecasts of Equatorial Stratospheric O</a:t>
            </a:r>
            <a:r>
              <a:rPr lang="en-US" sz="2000" baseline="-25000" dirty="0" smtClean="0">
                <a:solidFill>
                  <a:srgbClr val="FFFF00"/>
                </a:solidFill>
              </a:rPr>
              <a:t>3</a:t>
            </a:r>
            <a:r>
              <a:rPr lang="en-US" sz="2000" dirty="0" smtClean="0">
                <a:solidFill>
                  <a:srgbClr val="FFFF00"/>
                </a:solidFill>
              </a:rPr>
              <a:t> mixing ratios using NOGAPS-ALPHA model with and without CHEM2D-OPP temperature term (June) </a:t>
            </a:r>
            <a:endParaRPr lang="en-US" sz="2000" dirty="0">
              <a:solidFill>
                <a:srgbClr val="FFFF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798560" y="6400799"/>
            <a:ext cx="294640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fld id="{0CB03128-95A4-B74E-8C83-517B815E3466}" type="slidenum">
              <a:rPr lang="en-US" sz="1600" smtClean="0"/>
              <a:t>10</a:t>
            </a:fld>
            <a:endParaRPr lang="en-US" sz="1600" dirty="0"/>
          </a:p>
        </p:txBody>
      </p:sp>
      <p:grpSp>
        <p:nvGrpSpPr>
          <p:cNvPr id="28" name="Group 27"/>
          <p:cNvGrpSpPr/>
          <p:nvPr/>
        </p:nvGrpSpPr>
        <p:grpSpPr>
          <a:xfrm>
            <a:off x="1324099" y="1017681"/>
            <a:ext cx="7764042" cy="965200"/>
            <a:chOff x="1324099" y="966879"/>
            <a:chExt cx="7764042" cy="965200"/>
          </a:xfrm>
        </p:grpSpPr>
        <p:grpSp>
          <p:nvGrpSpPr>
            <p:cNvPr id="4" name="Group 3"/>
            <p:cNvGrpSpPr/>
            <p:nvPr/>
          </p:nvGrpSpPr>
          <p:grpSpPr>
            <a:xfrm>
              <a:off x="1324099" y="977039"/>
              <a:ext cx="7711440" cy="944880"/>
              <a:chOff x="1026160" y="4561840"/>
              <a:chExt cx="7711440" cy="944880"/>
            </a:xfrm>
          </p:grpSpPr>
          <p:sp>
            <p:nvSpPr>
              <p:cNvPr id="5" name="Rectangle 4"/>
              <p:cNvSpPr/>
              <p:nvPr/>
            </p:nvSpPr>
            <p:spPr bwMode="auto">
              <a:xfrm>
                <a:off x="1026160" y="4561840"/>
                <a:ext cx="7711440" cy="944880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21" charset="0"/>
                  <a:ea typeface="ヒラギノ角ゴ Pro W3" pitchFamily="21" charset="-128"/>
                  <a:cs typeface="ヒラギノ角ゴ Pro W3" pitchFamily="21" charset="-128"/>
                </a:endParaRPr>
              </a:p>
            </p:txBody>
          </p:sp>
          <p:pic>
            <p:nvPicPr>
              <p:cNvPr id="6" name="Picture 5"/>
              <p:cNvPicPr/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91247" y="4653756"/>
                <a:ext cx="7476618" cy="761048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7" name="Rectangle 6"/>
            <p:cNvSpPr/>
            <p:nvPr/>
          </p:nvSpPr>
          <p:spPr bwMode="auto">
            <a:xfrm>
              <a:off x="6874933" y="966879"/>
              <a:ext cx="2213208" cy="965200"/>
            </a:xfrm>
            <a:prstGeom prst="rect">
              <a:avLst/>
            </a:prstGeom>
            <a:solidFill>
              <a:srgbClr val="000099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21" charset="0"/>
                <a:ea typeface="ヒラギノ角ゴ Pro W3" pitchFamily="21" charset="-128"/>
                <a:cs typeface="ヒラギノ角ゴ Pro W3" pitchFamily="21" charset="-128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2631440" y="5964783"/>
            <a:ext cx="3169920" cy="852577"/>
            <a:chOff x="1808480" y="5781903"/>
            <a:chExt cx="3169920" cy="852577"/>
          </a:xfrm>
        </p:grpSpPr>
        <p:sp>
          <p:nvSpPr>
            <p:cNvPr id="10" name="Rectangle 9"/>
            <p:cNvSpPr/>
            <p:nvPr/>
          </p:nvSpPr>
          <p:spPr bwMode="auto">
            <a:xfrm>
              <a:off x="1808480" y="5831704"/>
              <a:ext cx="3169920" cy="802776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21" charset="0"/>
                <a:ea typeface="ヒラギノ角ゴ Pro W3" pitchFamily="21" charset="-128"/>
                <a:cs typeface="ヒラギノ角ゴ Pro W3" pitchFamily="21" charset="-128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056209" y="5781903"/>
              <a:ext cx="2898951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rgbClr val="0000FF"/>
                  </a:solidFill>
                </a:rPr>
                <a:t>prognostic Ozone mixing ratio</a:t>
              </a:r>
            </a:p>
            <a:p>
              <a:r>
                <a:rPr lang="en-US" sz="1600" dirty="0" smtClean="0">
                  <a:solidFill>
                    <a:srgbClr val="0000FF"/>
                  </a:solidFill>
                </a:rPr>
                <a:t>Temperature</a:t>
              </a:r>
            </a:p>
            <a:p>
              <a:r>
                <a:rPr lang="en-US" sz="1600" dirty="0">
                  <a:solidFill>
                    <a:srgbClr val="0000FF"/>
                  </a:solidFill>
                </a:rPr>
                <a:t>c</a:t>
              </a:r>
              <a:r>
                <a:rPr lang="en-US" sz="1600" dirty="0" smtClean="0">
                  <a:solidFill>
                    <a:srgbClr val="0000FF"/>
                  </a:solidFill>
                </a:rPr>
                <a:t>olumn ozone </a:t>
              </a:r>
              <a:endParaRPr lang="en-US" sz="1600" dirty="0">
                <a:solidFill>
                  <a:srgbClr val="0000FF"/>
                </a:solidFill>
              </a:endParaRPr>
            </a:p>
          </p:txBody>
        </p:sp>
        <p:pic>
          <p:nvPicPr>
            <p:cNvPr id="12" name="Picture 11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4081" y="5781903"/>
              <a:ext cx="270293" cy="24572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" name="Picture 12"/>
            <p:cNvPicPr/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34058" y="6095233"/>
              <a:ext cx="192011" cy="22401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" name="Picture 13"/>
            <p:cNvPicPr/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54429" y="6318985"/>
              <a:ext cx="248691" cy="24869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6" name="TextBox 15"/>
          <p:cNvSpPr txBox="1"/>
          <p:nvPr/>
        </p:nvSpPr>
        <p:spPr>
          <a:xfrm>
            <a:off x="1155701" y="5257804"/>
            <a:ext cx="61213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FF99"/>
                </a:solidFill>
              </a:rPr>
              <a:t>Adding temperature term should significantly reduce unrealistic loss in GFS-type implementation </a:t>
            </a:r>
            <a:endParaRPr lang="en-US" sz="2000" dirty="0">
              <a:solidFill>
                <a:srgbClr val="FFFF99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721600" y="2404533"/>
            <a:ext cx="14224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Line</a:t>
            </a:r>
          </a:p>
          <a:p>
            <a:r>
              <a:rPr lang="en-US" sz="2000" dirty="0" smtClean="0"/>
              <a:t>Contours</a:t>
            </a:r>
          </a:p>
          <a:p>
            <a:r>
              <a:rPr lang="en-US" sz="2000" dirty="0"/>
              <a:t>s</a:t>
            </a:r>
            <a:r>
              <a:rPr lang="en-US" sz="2000" dirty="0" smtClean="0"/>
              <a:t>how O</a:t>
            </a:r>
            <a:r>
              <a:rPr lang="en-US" sz="2000" baseline="-25000" dirty="0" smtClean="0"/>
              <a:t>3</a:t>
            </a:r>
          </a:p>
          <a:p>
            <a:r>
              <a:rPr lang="en-US" sz="2000" dirty="0" smtClean="0"/>
              <a:t>Tendency</a:t>
            </a:r>
          </a:p>
          <a:p>
            <a:r>
              <a:rPr lang="en-US" sz="2000" dirty="0" smtClean="0"/>
              <a:t>From initial condition</a:t>
            </a:r>
          </a:p>
          <a:p>
            <a:r>
              <a:rPr lang="en-US" sz="2000" dirty="0" smtClean="0"/>
              <a:t>(dashed=</a:t>
            </a:r>
          </a:p>
          <a:p>
            <a:r>
              <a:rPr lang="en-US" sz="2000" dirty="0" smtClean="0"/>
              <a:t>Loss)</a:t>
            </a:r>
            <a:endParaRPr lang="en-US" sz="2000" dirty="0"/>
          </a:p>
        </p:txBody>
      </p:sp>
      <p:grpSp>
        <p:nvGrpSpPr>
          <p:cNvPr id="8" name="Group 7"/>
          <p:cNvGrpSpPr/>
          <p:nvPr/>
        </p:nvGrpSpPr>
        <p:grpSpPr>
          <a:xfrm>
            <a:off x="711200" y="2015067"/>
            <a:ext cx="7010400" cy="3302000"/>
            <a:chOff x="711200" y="2015067"/>
            <a:chExt cx="7010400" cy="3302000"/>
          </a:xfrm>
        </p:grpSpPr>
        <p:sp>
          <p:nvSpPr>
            <p:cNvPr id="26" name="Rectangle 25"/>
            <p:cNvSpPr/>
            <p:nvPr/>
          </p:nvSpPr>
          <p:spPr bwMode="auto">
            <a:xfrm>
              <a:off x="711200" y="2015067"/>
              <a:ext cx="7010400" cy="3302000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21" charset="0"/>
                <a:ea typeface="ヒラギノ角ゴ Pro W3" pitchFamily="21" charset="-128"/>
                <a:cs typeface="ヒラギノ角ゴ Pro W3" pitchFamily="21" charset="-128"/>
              </a:endParaRPr>
            </a:p>
          </p:txBody>
        </p:sp>
        <p:pic>
          <p:nvPicPr>
            <p:cNvPr id="17" name="Picture 16" descr="o3tim_eq"/>
            <p:cNvPicPr/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895" b="59265"/>
            <a:stretch/>
          </p:blipFill>
          <p:spPr bwMode="auto">
            <a:xfrm>
              <a:off x="838201" y="2269063"/>
              <a:ext cx="3283924" cy="2353734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8" name="Picture 17" descr="o3tim_eq"/>
            <p:cNvPicPr/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1491" b="17278"/>
            <a:stretch/>
          </p:blipFill>
          <p:spPr bwMode="auto">
            <a:xfrm>
              <a:off x="4292586" y="2294462"/>
              <a:ext cx="3279913" cy="2328333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9" name="Picture 18" descr="o3tim_eq"/>
            <p:cNvPicPr/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655" t="85370" b="9572"/>
            <a:stretch/>
          </p:blipFill>
          <p:spPr bwMode="auto">
            <a:xfrm>
              <a:off x="2218269" y="4834465"/>
              <a:ext cx="3735250" cy="372534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20" name="TextBox 19"/>
            <p:cNvSpPr txBox="1"/>
            <p:nvPr/>
          </p:nvSpPr>
          <p:spPr>
            <a:xfrm>
              <a:off x="3698609" y="4969931"/>
              <a:ext cx="68640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err="1" smtClean="0">
                  <a:solidFill>
                    <a:srgbClr val="000000"/>
                  </a:solidFill>
                </a:rPr>
                <a:t>ppmv</a:t>
              </a:r>
              <a:endParaRPr lang="en-US" sz="1600" dirty="0">
                <a:solidFill>
                  <a:srgbClr val="000000"/>
                </a:solidFill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811655" y="4461933"/>
              <a:ext cx="140475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rgbClr val="000000"/>
                  </a:solidFill>
                </a:rPr>
                <a:t>Forecast Day</a:t>
              </a:r>
              <a:endParaRPr lang="en-US" sz="1600" dirty="0">
                <a:solidFill>
                  <a:srgbClr val="000000"/>
                </a:solidFill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5264034" y="4461933"/>
              <a:ext cx="140475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rgbClr val="000000"/>
                  </a:solidFill>
                </a:rPr>
                <a:t>Forecast Day</a:t>
              </a:r>
              <a:endParaRPr lang="en-US" sz="1600" dirty="0">
                <a:solidFill>
                  <a:srgbClr val="000000"/>
                </a:solidFill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1168403" y="2159001"/>
              <a:ext cx="2907822" cy="307777"/>
            </a:xfrm>
            <a:prstGeom prst="rect">
              <a:avLst/>
            </a:prstGeom>
            <a:solidFill>
              <a:schemeClr val="tx1"/>
            </a:solidFill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2000" u="sng" dirty="0" smtClean="0">
                  <a:solidFill>
                    <a:schemeClr val="bg1"/>
                  </a:solidFill>
                </a:rPr>
                <a:t>Without</a:t>
              </a:r>
              <a:r>
                <a:rPr lang="en-US" sz="2000" dirty="0" smtClean="0">
                  <a:solidFill>
                    <a:srgbClr val="FF0000"/>
                  </a:solidFill>
                </a:rPr>
                <a:t> temperature term</a:t>
              </a:r>
              <a:endParaRPr lang="en-US" sz="2000" dirty="0">
                <a:solidFill>
                  <a:srgbClr val="FF0000"/>
                </a:solidFill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885277" y="2159001"/>
              <a:ext cx="2551279" cy="307777"/>
            </a:xfrm>
            <a:prstGeom prst="rect">
              <a:avLst/>
            </a:prstGeom>
            <a:solidFill>
              <a:schemeClr val="tx1"/>
            </a:solidFill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2000" dirty="0" smtClean="0">
                  <a:solidFill>
                    <a:srgbClr val="FF0000"/>
                  </a:solidFill>
                </a:rPr>
                <a:t>With temperature term</a:t>
              </a:r>
              <a:endParaRPr lang="en-US" sz="2000" dirty="0">
                <a:solidFill>
                  <a:srgbClr val="FF0000"/>
                </a:solidFill>
              </a:endParaRPr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6510867" y="5985934"/>
            <a:ext cx="25580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rgbClr val="CCFFFF"/>
                </a:solidFill>
              </a:rPr>
              <a:t>McCormack et al. 2013</a:t>
            </a:r>
            <a:endParaRPr lang="en-US" sz="1800" dirty="0">
              <a:solidFill>
                <a:srgbClr val="CC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76941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3134" y="397933"/>
            <a:ext cx="8839200" cy="5632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Goal: Improve </a:t>
            </a:r>
            <a:r>
              <a:rPr lang="en-US" dirty="0"/>
              <a:t>and reduce the errors in the weather and climate variability of the NOAA GFS model with a particular focus on the stratosphere.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Benefit to the </a:t>
            </a:r>
            <a:r>
              <a:rPr lang="en-US" dirty="0"/>
              <a:t>NOAA Climate Reanalysis </a:t>
            </a:r>
            <a:r>
              <a:rPr lang="en-US" dirty="0" smtClean="0"/>
              <a:t>system and </a:t>
            </a:r>
            <a:r>
              <a:rPr lang="en-US" dirty="0"/>
              <a:t>NCEP operational forecasts </a:t>
            </a:r>
            <a:r>
              <a:rPr lang="en-US" dirty="0" smtClean="0"/>
              <a:t>from</a:t>
            </a:r>
          </a:p>
          <a:p>
            <a:endParaRPr lang="en-US" dirty="0"/>
          </a:p>
          <a:p>
            <a:pPr lvl="0"/>
            <a:r>
              <a:rPr lang="en-US" dirty="0">
                <a:solidFill>
                  <a:srgbClr val="FFFF00"/>
                </a:solidFill>
              </a:rPr>
              <a:t>Improved treatment of stratospheric ozone by fully </a:t>
            </a:r>
            <a:r>
              <a:rPr lang="en-US" dirty="0" smtClean="0">
                <a:solidFill>
                  <a:srgbClr val="FFFF00"/>
                </a:solidFill>
              </a:rPr>
              <a:t>utilizing </a:t>
            </a:r>
            <a:r>
              <a:rPr lang="en-US" dirty="0">
                <a:solidFill>
                  <a:srgbClr val="FFFF00"/>
                </a:solidFill>
              </a:rPr>
              <a:t>all 4 terms of CHEM2D-OPP</a:t>
            </a:r>
            <a:r>
              <a:rPr lang="en-US" dirty="0" smtClean="0">
                <a:solidFill>
                  <a:srgbClr val="FFFF00"/>
                </a:solidFill>
              </a:rPr>
              <a:t>.</a:t>
            </a:r>
          </a:p>
          <a:p>
            <a:pPr lvl="0"/>
            <a:endParaRPr lang="en-US" dirty="0">
              <a:solidFill>
                <a:srgbClr val="FFFF00"/>
              </a:solidFill>
            </a:endParaRPr>
          </a:p>
          <a:p>
            <a:pPr lvl="0"/>
            <a:r>
              <a:rPr lang="en-US" dirty="0">
                <a:solidFill>
                  <a:srgbClr val="FFFF00"/>
                </a:solidFill>
              </a:rPr>
              <a:t>Improved treatment of stratospheric ozone by accounting for the effect of the time-variation of CFCs in the parameterization. </a:t>
            </a:r>
            <a:endParaRPr lang="en-US" dirty="0" smtClean="0">
              <a:solidFill>
                <a:srgbClr val="FFFF00"/>
              </a:solidFill>
            </a:endParaRPr>
          </a:p>
          <a:p>
            <a:pPr lvl="0"/>
            <a:endParaRPr lang="en-US" dirty="0">
              <a:solidFill>
                <a:srgbClr val="FFFF00"/>
              </a:solidFill>
            </a:endParaRPr>
          </a:p>
          <a:p>
            <a:r>
              <a:rPr lang="en-US" dirty="0">
                <a:solidFill>
                  <a:srgbClr val="FFFFFF"/>
                </a:solidFill>
              </a:rPr>
              <a:t>Improved treatment of stratospheric water vapor by including a realistic climatology.</a:t>
            </a:r>
            <a:r>
              <a:rPr lang="en-US" b="1" dirty="0">
                <a:solidFill>
                  <a:srgbClr val="FFFFFF"/>
                </a:solidFill>
              </a:rPr>
              <a:t> 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798560" y="6400799"/>
            <a:ext cx="294640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fld id="{0CB03128-95A4-B74E-8C83-517B815E3466}" type="slidenum">
              <a:rPr lang="en-US" sz="1600" smtClean="0"/>
              <a:t>11</a:t>
            </a:fld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2689197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auto">
          <a:xfrm>
            <a:off x="1350433" y="1286932"/>
            <a:ext cx="6858000" cy="4682067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21" charset="0"/>
              <a:ea typeface="ヒラギノ角ゴ Pro W3" pitchFamily="21" charset="-128"/>
              <a:cs typeface="ヒラギノ角ゴ Pro W3" pitchFamily="21" charset="-128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382514" y="1282940"/>
            <a:ext cx="6445524" cy="4699862"/>
            <a:chOff x="1954014" y="1282940"/>
            <a:chExt cx="6445524" cy="4699862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54014" y="1282940"/>
              <a:ext cx="6445524" cy="4699862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4910666" y="2006599"/>
              <a:ext cx="2912534" cy="646331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r>
                <a:rPr lang="en-US" sz="1800" dirty="0" smtClean="0">
                  <a:solidFill>
                    <a:srgbClr val="CC0000"/>
                  </a:solidFill>
                </a:rPr>
                <a:t>New Parameterization</a:t>
              </a:r>
            </a:p>
            <a:p>
              <a:r>
                <a:rPr lang="en-US" sz="1800" dirty="0" smtClean="0">
                  <a:solidFill>
                    <a:srgbClr val="0000FF"/>
                  </a:solidFill>
                </a:rPr>
                <a:t>NCEP Operational</a:t>
              </a:r>
              <a:r>
                <a:rPr lang="en-US" sz="1800" dirty="0" smtClean="0">
                  <a:solidFill>
                    <a:srgbClr val="FF0000"/>
                  </a:solidFill>
                </a:rPr>
                <a:t> </a:t>
              </a:r>
              <a:endParaRPr lang="en-US" sz="1800" dirty="0">
                <a:solidFill>
                  <a:srgbClr val="FF0000"/>
                </a:solidFill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508817" y="84667"/>
            <a:ext cx="8202035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Compare </a:t>
            </a:r>
            <a:r>
              <a:rPr lang="en-US" dirty="0" smtClean="0">
                <a:solidFill>
                  <a:srgbClr val="FF0000"/>
                </a:solidFill>
              </a:rPr>
              <a:t>new ozone implementation</a:t>
            </a:r>
            <a:r>
              <a:rPr lang="en-US" dirty="0" smtClean="0"/>
              <a:t> to NCEP operational</a:t>
            </a:r>
          </a:p>
          <a:p>
            <a:r>
              <a:rPr lang="en-US" dirty="0" smtClean="0"/>
              <a:t>using 2015 NCEP Global Forecast System with daily 5-day</a:t>
            </a:r>
            <a:br>
              <a:rPr lang="en-US" dirty="0" smtClean="0"/>
            </a:br>
            <a:r>
              <a:rPr lang="en-US" dirty="0" smtClean="0"/>
              <a:t>forecasts</a:t>
            </a:r>
            <a:r>
              <a:rPr lang="en-US" dirty="0"/>
              <a:t> </a:t>
            </a:r>
            <a:r>
              <a:rPr lang="en-US" dirty="0" smtClean="0"/>
              <a:t>from January 2014 initial conditions</a:t>
            </a:r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 bwMode="auto">
          <a:xfrm>
            <a:off x="2256367" y="3608917"/>
            <a:ext cx="528320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2" name="Oval 11"/>
          <p:cNvSpPr/>
          <p:nvPr/>
        </p:nvSpPr>
        <p:spPr bwMode="auto">
          <a:xfrm>
            <a:off x="3556000" y="3117850"/>
            <a:ext cx="3956050" cy="965200"/>
          </a:xfrm>
          <a:prstGeom prst="ellipse">
            <a:avLst/>
          </a:prstGeom>
          <a:noFill/>
          <a:ln w="38100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21" charset="0"/>
              <a:ea typeface="ヒラギノ角ゴ Pro W3" pitchFamily="21" charset="-128"/>
              <a:cs typeface="ヒラギノ角ゴ Pro W3" pitchFamily="21" charset="-128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2292350" y="2184400"/>
            <a:ext cx="1377950" cy="1562100"/>
          </a:xfrm>
          <a:prstGeom prst="rect">
            <a:avLst/>
          </a:prstGeom>
          <a:noFill/>
          <a:ln w="38100" cap="flat" cmpd="sng" algn="ctr">
            <a:solidFill>
              <a:srgbClr val="A162D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21" charset="0"/>
              <a:ea typeface="ヒラギノ角ゴ Pro W3" pitchFamily="21" charset="-128"/>
              <a:cs typeface="ヒラギノ角ゴ Pro W3" pitchFamily="21" charset="-128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52500" y="5925403"/>
            <a:ext cx="788268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New parameterization stops model ozone loss in tropics.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Too much ozone in summer pole (true for all seasons). 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86670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 bwMode="auto">
          <a:xfrm>
            <a:off x="406400" y="948267"/>
            <a:ext cx="8398933" cy="5723466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21" charset="0"/>
              <a:ea typeface="ヒラギノ角ゴ Pro W3" pitchFamily="21" charset="-128"/>
              <a:cs typeface="ヒラギノ角ゴ Pro W3" pitchFamily="21" charset="-128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58799" y="93136"/>
            <a:ext cx="78678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DE5"/>
                </a:solidFill>
              </a:rPr>
              <a:t>Average Evolution of 5 day total Ozone forecasts initialized daily for January 2014</a:t>
            </a:r>
            <a:endParaRPr lang="en-US" dirty="0">
              <a:solidFill>
                <a:srgbClr val="FFFDE5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018055"/>
            <a:ext cx="4114800" cy="27432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018055"/>
            <a:ext cx="4114800" cy="2743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841895"/>
            <a:ext cx="4114800" cy="2743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841895"/>
            <a:ext cx="4114800" cy="27432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375985" y="1232954"/>
            <a:ext cx="93751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solidFill>
                  <a:srgbClr val="000000"/>
                </a:solidFill>
              </a:rPr>
              <a:t>Globe</a:t>
            </a:r>
            <a:endParaRPr lang="en-US" sz="2200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93504" y="3986605"/>
            <a:ext cx="109910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2200">
                <a:solidFill>
                  <a:srgbClr val="000000"/>
                </a:solidFill>
              </a:defRPr>
            </a:lvl1pPr>
          </a:lstStyle>
          <a:p>
            <a:r>
              <a:rPr lang="en-US" dirty="0"/>
              <a:t>Tropics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032086" y="1241419"/>
            <a:ext cx="182316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rgbClr val="000000"/>
                </a:solidFill>
              </a:rPr>
              <a:t>N Hem &gt;60N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176629" y="3986605"/>
            <a:ext cx="179202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rgbClr val="000000"/>
                </a:solidFill>
              </a:rPr>
              <a:t>S Hem &lt;60S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21630" y="5846431"/>
            <a:ext cx="3942370" cy="954107"/>
          </a:xfrm>
          <a:prstGeom prst="rect">
            <a:avLst/>
          </a:prstGeom>
          <a:solidFill>
            <a:srgbClr val="FEFF84"/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</a:rPr>
              <a:t>New Parameterization</a:t>
            </a:r>
          </a:p>
          <a:p>
            <a:r>
              <a:rPr lang="en-US" sz="1400" b="1" dirty="0" smtClean="0">
                <a:solidFill>
                  <a:srgbClr val="0000FF"/>
                </a:solidFill>
              </a:rPr>
              <a:t>NCEP Operational O3 parameterization</a:t>
            </a:r>
            <a:endParaRPr lang="en-US" sz="1400" dirty="0">
              <a:solidFill>
                <a:srgbClr val="FF0000"/>
              </a:solidFill>
            </a:endParaRPr>
          </a:p>
          <a:p>
            <a:r>
              <a:rPr lang="en-US" sz="1400" b="1" dirty="0" smtClean="0">
                <a:solidFill>
                  <a:srgbClr val="118600"/>
                </a:solidFill>
              </a:rPr>
              <a:t>1</a:t>
            </a:r>
            <a:r>
              <a:rPr lang="en-US" sz="1400" b="1" baseline="30000" dirty="0" smtClean="0">
                <a:solidFill>
                  <a:srgbClr val="118600"/>
                </a:solidFill>
              </a:rPr>
              <a:t>st</a:t>
            </a:r>
            <a:r>
              <a:rPr lang="en-US" sz="1400" b="1" dirty="0" smtClean="0">
                <a:solidFill>
                  <a:srgbClr val="118600"/>
                </a:solidFill>
              </a:rPr>
              <a:t> try at New Parameterization</a:t>
            </a:r>
          </a:p>
          <a:p>
            <a:r>
              <a:rPr lang="en-US" sz="1400" b="1" dirty="0" smtClean="0">
                <a:solidFill>
                  <a:srgbClr val="000000"/>
                </a:solidFill>
              </a:rPr>
              <a:t>GFS F00 Analysis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85800" y="5067300"/>
            <a:ext cx="403397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Problem with </a:t>
            </a:r>
          </a:p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reference ozone climatology 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820030" y="3481937"/>
            <a:ext cx="3840870" cy="276999"/>
            <a:chOff x="820030" y="3481937"/>
            <a:chExt cx="3840870" cy="276999"/>
          </a:xfrm>
        </p:grpSpPr>
        <p:sp>
          <p:nvSpPr>
            <p:cNvPr id="14" name="TextBox 13"/>
            <p:cNvSpPr txBox="1"/>
            <p:nvPr/>
          </p:nvSpPr>
          <p:spPr>
            <a:xfrm>
              <a:off x="820030" y="3481937"/>
              <a:ext cx="183270" cy="276999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lIns="0" tIns="0" rIns="182880" bIns="0" rtlCol="0">
              <a:spAutoFit/>
            </a:bodyPr>
            <a:lstStyle/>
            <a:p>
              <a:r>
                <a:rPr lang="en-US" sz="1800" dirty="0" smtClean="0">
                  <a:solidFill>
                    <a:srgbClr val="000000"/>
                  </a:solidFill>
                </a:rPr>
                <a:t>0</a:t>
              </a:r>
              <a:endParaRPr lang="en-US" sz="1800" dirty="0">
                <a:solidFill>
                  <a:srgbClr val="000000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274430" y="3481937"/>
              <a:ext cx="386470" cy="276999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800" dirty="0" smtClean="0">
                  <a:solidFill>
                    <a:srgbClr val="000000"/>
                  </a:solidFill>
                </a:rPr>
                <a:t>120</a:t>
              </a:r>
              <a:endParaRPr lang="en-US" sz="18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4852280" y="3481937"/>
            <a:ext cx="3840870" cy="276999"/>
            <a:chOff x="820030" y="3481937"/>
            <a:chExt cx="3840870" cy="276999"/>
          </a:xfrm>
        </p:grpSpPr>
        <p:sp>
          <p:nvSpPr>
            <p:cNvPr id="17" name="TextBox 16"/>
            <p:cNvSpPr txBox="1"/>
            <p:nvPr/>
          </p:nvSpPr>
          <p:spPr>
            <a:xfrm>
              <a:off x="820030" y="3481937"/>
              <a:ext cx="183270" cy="276999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lIns="0" tIns="0" rIns="182880" bIns="0" rtlCol="0">
              <a:spAutoFit/>
            </a:bodyPr>
            <a:lstStyle/>
            <a:p>
              <a:r>
                <a:rPr lang="en-US" sz="1800" dirty="0" smtClean="0">
                  <a:solidFill>
                    <a:srgbClr val="000000"/>
                  </a:solidFill>
                </a:rPr>
                <a:t>0</a:t>
              </a:r>
              <a:endParaRPr lang="en-US" sz="1800" dirty="0">
                <a:solidFill>
                  <a:srgbClr val="000000"/>
                </a:solidFill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4274430" y="3481937"/>
              <a:ext cx="386470" cy="276999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800" dirty="0" smtClean="0">
                  <a:solidFill>
                    <a:srgbClr val="000000"/>
                  </a:solidFill>
                </a:rPr>
                <a:t>120</a:t>
              </a:r>
              <a:endParaRPr lang="en-US" sz="18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4852280" y="6314037"/>
            <a:ext cx="3840870" cy="276999"/>
            <a:chOff x="820030" y="3481937"/>
            <a:chExt cx="3840870" cy="276999"/>
          </a:xfrm>
        </p:grpSpPr>
        <p:sp>
          <p:nvSpPr>
            <p:cNvPr id="20" name="TextBox 19"/>
            <p:cNvSpPr txBox="1"/>
            <p:nvPr/>
          </p:nvSpPr>
          <p:spPr>
            <a:xfrm>
              <a:off x="820030" y="3481937"/>
              <a:ext cx="183270" cy="276999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lIns="0" tIns="0" rIns="182880" bIns="0" rtlCol="0">
              <a:spAutoFit/>
            </a:bodyPr>
            <a:lstStyle/>
            <a:p>
              <a:r>
                <a:rPr lang="en-US" sz="1800" dirty="0" smtClean="0">
                  <a:solidFill>
                    <a:srgbClr val="000000"/>
                  </a:solidFill>
                </a:rPr>
                <a:t>0</a:t>
              </a:r>
              <a:endParaRPr lang="en-US" sz="1800" dirty="0">
                <a:solidFill>
                  <a:srgbClr val="000000"/>
                </a:solidFill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4274430" y="3481937"/>
              <a:ext cx="386470" cy="276999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800" dirty="0" smtClean="0">
                  <a:solidFill>
                    <a:srgbClr val="000000"/>
                  </a:solidFill>
                </a:rPr>
                <a:t>120</a:t>
              </a:r>
              <a:endParaRPr lang="en-US" sz="1800" dirty="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157289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84200" y="364066"/>
            <a:ext cx="7611533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 smtClean="0"/>
              <a:t>Conclusions</a:t>
            </a:r>
          </a:p>
          <a:p>
            <a:endParaRPr lang="en-US" sz="2000" u="sng" dirty="0" smtClean="0"/>
          </a:p>
          <a:p>
            <a:pPr marL="457200" indent="-457200">
              <a:buAutoNum type="arabicPeriod"/>
            </a:pPr>
            <a:r>
              <a:rPr lang="en-US" sz="2000" dirty="0" smtClean="0"/>
              <a:t>Linearized ozone parameterization is sensitive to specified reference climatology. 1</a:t>
            </a:r>
            <a:r>
              <a:rPr lang="en-US" sz="2000" baseline="30000" dirty="0" smtClean="0"/>
              <a:t>st</a:t>
            </a:r>
            <a:r>
              <a:rPr lang="en-US" sz="2000" dirty="0" smtClean="0"/>
              <a:t> try including all 4 terms was worse than operational because reference ozone was low. </a:t>
            </a:r>
            <a:br>
              <a:rPr lang="en-US" sz="2000" dirty="0" smtClean="0"/>
            </a:br>
            <a:endParaRPr lang="en-US" sz="2000" dirty="0" smtClean="0"/>
          </a:p>
          <a:p>
            <a:pPr marL="457200" indent="-457200">
              <a:buAutoNum type="arabicPeriod"/>
            </a:pPr>
            <a:r>
              <a:rPr lang="en-US" sz="2000" dirty="0" smtClean="0"/>
              <a:t>Inclusion of all 4 terms in from CHEM2D-OPP into NCEP GFS maintains global ozone in 5 day forecasts (and 30 day forecasts for all seasons). This is an improvement.</a:t>
            </a:r>
            <a:br>
              <a:rPr lang="en-US" sz="2000" dirty="0" smtClean="0"/>
            </a:br>
            <a:endParaRPr lang="en-US" sz="2000" dirty="0" smtClean="0"/>
          </a:p>
          <a:p>
            <a:pPr marL="457200" indent="-457200">
              <a:buAutoNum type="arabicPeriod"/>
            </a:pPr>
            <a:r>
              <a:rPr lang="en-US" sz="2000" dirty="0" smtClean="0"/>
              <a:t>Current specified temperature reference is causing excessive ozone in summer pole. Improve reference climatology (combination of analyses and SPARC climatology for high altitudes). </a:t>
            </a:r>
            <a:br>
              <a:rPr lang="en-US" sz="2000" dirty="0" smtClean="0"/>
            </a:br>
            <a:endParaRPr lang="en-US" sz="2000" dirty="0" smtClean="0"/>
          </a:p>
          <a:p>
            <a:pPr marL="457200" indent="-457200">
              <a:buAutoNum type="arabicPeriod"/>
            </a:pPr>
            <a:r>
              <a:rPr lang="en-US" sz="2000" dirty="0" smtClean="0"/>
              <a:t>Development continues and will include pre-CFC parameterization.</a:t>
            </a:r>
          </a:p>
        </p:txBody>
      </p:sp>
    </p:spTree>
    <p:extLst>
      <p:ext uri="{BB962C8B-B14F-4D97-AF65-F5344CB8AC3E}">
        <p14:creationId xmlns:p14="http://schemas.microsoft.com/office/powerpoint/2010/main" val="19711610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5467" y="1049867"/>
            <a:ext cx="9008533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charset="2"/>
              <a:buChar char="Ø"/>
            </a:pPr>
            <a:r>
              <a:rPr lang="en-US" sz="2000" dirty="0" smtClean="0">
                <a:solidFill>
                  <a:srgbClr val="FFFF00"/>
                </a:solidFill>
              </a:rPr>
              <a:t>Implement more </a:t>
            </a:r>
            <a:r>
              <a:rPr lang="en-US" sz="2000" dirty="0">
                <a:solidFill>
                  <a:srgbClr val="FFFF00"/>
                </a:solidFill>
              </a:rPr>
              <a:t>advanced O</a:t>
            </a:r>
            <a:r>
              <a:rPr lang="en-US" sz="2000" baseline="-25000" dirty="0">
                <a:solidFill>
                  <a:srgbClr val="FFFF00"/>
                </a:solidFill>
              </a:rPr>
              <a:t>3</a:t>
            </a:r>
            <a:r>
              <a:rPr lang="en-US" sz="2000" dirty="0">
                <a:solidFill>
                  <a:srgbClr val="FFFF00"/>
                </a:solidFill>
              </a:rPr>
              <a:t> parameterization using the full CHEM2D-OPP and an improved treatment of stratospheric water vapor </a:t>
            </a:r>
            <a:r>
              <a:rPr lang="en-US" sz="2000" dirty="0" smtClean="0">
                <a:solidFill>
                  <a:srgbClr val="FFFF00"/>
                </a:solidFill>
              </a:rPr>
              <a:t>for </a:t>
            </a:r>
            <a:r>
              <a:rPr lang="en-US" sz="2000" dirty="0">
                <a:solidFill>
                  <a:srgbClr val="FFFF00"/>
                </a:solidFill>
              </a:rPr>
              <a:t>use in new versions of the GFS, CFS, and next generation NOAA climate reanalysis systems. </a:t>
            </a:r>
            <a:endParaRPr lang="en-US" sz="2000" dirty="0" smtClean="0">
              <a:solidFill>
                <a:srgbClr val="FFFF00"/>
              </a:solidFill>
            </a:endParaRPr>
          </a:p>
          <a:p>
            <a:pPr marL="342900" indent="-342900">
              <a:buFont typeface="Wingdings" charset="2"/>
              <a:buChar char="Ø"/>
            </a:pPr>
            <a:endParaRPr lang="en-US" sz="2000" dirty="0"/>
          </a:p>
          <a:p>
            <a:pPr marL="342900" indent="-342900">
              <a:buFont typeface="Wingdings" charset="2"/>
              <a:buChar char="Ø"/>
            </a:pPr>
            <a:r>
              <a:rPr lang="en-US" sz="2000" dirty="0" smtClean="0">
                <a:solidFill>
                  <a:srgbClr val="FFFF00"/>
                </a:solidFill>
              </a:rPr>
              <a:t>The </a:t>
            </a:r>
            <a:r>
              <a:rPr lang="en-US" sz="2000" dirty="0">
                <a:solidFill>
                  <a:srgbClr val="FFFF00"/>
                </a:solidFill>
              </a:rPr>
              <a:t>O</a:t>
            </a:r>
            <a:r>
              <a:rPr lang="en-US" sz="2000" baseline="-25000" dirty="0">
                <a:solidFill>
                  <a:srgbClr val="FFFF00"/>
                </a:solidFill>
              </a:rPr>
              <a:t>3</a:t>
            </a:r>
            <a:r>
              <a:rPr lang="en-US" sz="2000" dirty="0">
                <a:solidFill>
                  <a:srgbClr val="FFFF00"/>
                </a:solidFill>
              </a:rPr>
              <a:t> parameterization will include the effect of changes in temperature, changes in the vertical distribution of O</a:t>
            </a:r>
            <a:r>
              <a:rPr lang="en-US" sz="2000" baseline="-25000" dirty="0">
                <a:solidFill>
                  <a:srgbClr val="FFFF00"/>
                </a:solidFill>
              </a:rPr>
              <a:t>3</a:t>
            </a:r>
            <a:r>
              <a:rPr lang="en-US" sz="2000" dirty="0">
                <a:solidFill>
                  <a:srgbClr val="FFFF00"/>
                </a:solidFill>
              </a:rPr>
              <a:t>, and the time-variation of CFCs. </a:t>
            </a:r>
            <a:endParaRPr lang="en-US" sz="2000" dirty="0" smtClean="0">
              <a:solidFill>
                <a:srgbClr val="FFFF00"/>
              </a:solidFill>
            </a:endParaRPr>
          </a:p>
          <a:p>
            <a:pPr marL="342900" indent="-342900">
              <a:buFont typeface="Wingdings" charset="2"/>
              <a:buChar char="Ø"/>
            </a:pPr>
            <a:endParaRPr lang="en-US" sz="2000" dirty="0" smtClean="0"/>
          </a:p>
          <a:p>
            <a:pPr marL="342900" indent="-342900">
              <a:buFont typeface="Wingdings" charset="2"/>
              <a:buChar char="Ø"/>
            </a:pPr>
            <a:r>
              <a:rPr lang="en-US" sz="2000" dirty="0"/>
              <a:t>The upgraded parameterization and new climatology will be tested in climate reanalyses and weather and climate simulations.  </a:t>
            </a:r>
            <a:endParaRPr lang="en-US" sz="2000" dirty="0" smtClean="0"/>
          </a:p>
          <a:p>
            <a:pPr marL="342900" indent="-342900">
              <a:buFont typeface="Wingdings" charset="2"/>
              <a:buChar char="Ø"/>
            </a:pPr>
            <a:endParaRPr lang="en-US" sz="2000" dirty="0"/>
          </a:p>
          <a:p>
            <a:pPr marL="342900" indent="-342900">
              <a:buFont typeface="Wingdings" charset="2"/>
              <a:buChar char="Ø"/>
            </a:pPr>
            <a:r>
              <a:rPr lang="en-US" sz="2000" dirty="0" smtClean="0"/>
              <a:t>Initially, </a:t>
            </a:r>
            <a:r>
              <a:rPr lang="en-US" sz="2000" dirty="0"/>
              <a:t>the parameterization will be tested with two modes, one for times before CFCs and one for times after CFCs began to be released in large quantities. </a:t>
            </a:r>
            <a:endParaRPr lang="en-US" sz="2000" dirty="0" smtClean="0"/>
          </a:p>
          <a:p>
            <a:pPr marL="342900" indent="-342900">
              <a:buFont typeface="Wingdings" charset="2"/>
              <a:buChar char="Ø"/>
            </a:pPr>
            <a:endParaRPr lang="en-US" sz="2000" dirty="0"/>
          </a:p>
          <a:p>
            <a:pPr marL="342900" indent="-342900">
              <a:buFont typeface="Wingdings" charset="2"/>
              <a:buChar char="Ø"/>
            </a:pPr>
            <a:r>
              <a:rPr lang="en-US" sz="2000" dirty="0" smtClean="0">
                <a:solidFill>
                  <a:srgbClr val="FFFF00"/>
                </a:solidFill>
              </a:rPr>
              <a:t>Also </a:t>
            </a:r>
            <a:r>
              <a:rPr lang="en-US" sz="2000" dirty="0">
                <a:solidFill>
                  <a:srgbClr val="FFFF00"/>
                </a:solidFill>
              </a:rPr>
              <a:t>implement a new stratospheric H</a:t>
            </a:r>
            <a:r>
              <a:rPr lang="en-US" sz="2000" baseline="-25000" dirty="0">
                <a:solidFill>
                  <a:srgbClr val="FFFF00"/>
                </a:solidFill>
              </a:rPr>
              <a:t>2</a:t>
            </a:r>
            <a:r>
              <a:rPr lang="en-US" sz="2000" dirty="0">
                <a:solidFill>
                  <a:srgbClr val="FFFF00"/>
                </a:solidFill>
              </a:rPr>
              <a:t>O climatology as a necessary first step toward future implementation of parameterized H</a:t>
            </a:r>
            <a:r>
              <a:rPr lang="en-US" sz="2000" baseline="-25000" dirty="0">
                <a:solidFill>
                  <a:srgbClr val="FFFF00"/>
                </a:solidFill>
              </a:rPr>
              <a:t>2</a:t>
            </a:r>
            <a:r>
              <a:rPr lang="en-US" sz="2000" dirty="0">
                <a:solidFill>
                  <a:srgbClr val="FFFF00"/>
                </a:solidFill>
              </a:rPr>
              <a:t>O photochemistry.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798560" y="6400799"/>
            <a:ext cx="294640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fld id="{0CB03128-95A4-B74E-8C83-517B815E3466}" type="slidenum">
              <a:rPr lang="en-US" sz="1600" smtClean="0"/>
              <a:t>15</a:t>
            </a:fld>
            <a:endParaRPr lang="en-US" sz="1600" dirty="0"/>
          </a:p>
        </p:txBody>
      </p:sp>
      <p:sp>
        <p:nvSpPr>
          <p:cNvPr id="4" name="TextBox 3"/>
          <p:cNvSpPr txBox="1"/>
          <p:nvPr/>
        </p:nvSpPr>
        <p:spPr>
          <a:xfrm>
            <a:off x="1109133" y="270933"/>
            <a:ext cx="19979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/>
              <a:t>Project Plans</a:t>
            </a:r>
            <a:endParaRPr lang="en-US" u="sng" dirty="0"/>
          </a:p>
        </p:txBody>
      </p:sp>
    </p:spTree>
    <p:extLst>
      <p:ext uri="{BB962C8B-B14F-4D97-AF65-F5344CB8AC3E}">
        <p14:creationId xmlns:p14="http://schemas.microsoft.com/office/powerpoint/2010/main" val="42001708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798560" y="6400799"/>
            <a:ext cx="294640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fld id="{0CB03128-95A4-B74E-8C83-517B815E3466}" type="slidenum">
              <a:rPr lang="en-US" sz="1600" smtClean="0"/>
              <a:t>16</a:t>
            </a:fld>
            <a:endParaRPr lang="en-US" sz="1600" dirty="0"/>
          </a:p>
        </p:txBody>
      </p:sp>
      <p:sp>
        <p:nvSpPr>
          <p:cNvPr id="4" name="TextBox 3"/>
          <p:cNvSpPr txBox="1"/>
          <p:nvPr/>
        </p:nvSpPr>
        <p:spPr>
          <a:xfrm>
            <a:off x="2946400" y="2421467"/>
            <a:ext cx="23391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Thank you</a:t>
            </a:r>
            <a:endParaRPr lang="en-US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626534" y="4961467"/>
            <a:ext cx="79840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Funding provided by the NOAA Modeling, Analysis, Predictions, and Projections program is acknowledged.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81178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93" r="29109" b="88702"/>
          <a:stretch/>
        </p:blipFill>
        <p:spPr bwMode="auto">
          <a:xfrm>
            <a:off x="754799" y="1116607"/>
            <a:ext cx="3571256" cy="880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93" t="21793" r="31177" b="69308"/>
          <a:stretch/>
        </p:blipFill>
        <p:spPr bwMode="auto">
          <a:xfrm>
            <a:off x="4764221" y="1190100"/>
            <a:ext cx="3604507" cy="733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81" t="79576" r="23792" b="3654"/>
          <a:stretch/>
        </p:blipFill>
        <p:spPr bwMode="auto">
          <a:xfrm>
            <a:off x="2191293" y="3846408"/>
            <a:ext cx="4172410" cy="122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491" r="12320" b="32061"/>
          <a:stretch/>
        </p:blipFill>
        <p:spPr bwMode="auto">
          <a:xfrm>
            <a:off x="2191293" y="2410709"/>
            <a:ext cx="6523709" cy="1354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93663" y="47100"/>
            <a:ext cx="8897937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21" charset="0"/>
                <a:ea typeface="ヒラギノ角ゴ Pro W3" pitchFamily="21" charset="-128"/>
                <a:cs typeface="ヒラギノ角ゴ Pro W3" pitchFamily="21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21" charset="0"/>
                <a:ea typeface="ヒラギノ角ゴ Pro W3" pitchFamily="21" charset="-128"/>
                <a:cs typeface="ヒラギノ角ゴ Pro W3" pitchFamily="21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21" charset="0"/>
                <a:ea typeface="ヒラギノ角ゴ Pro W3" pitchFamily="21" charset="-128"/>
                <a:cs typeface="ヒラギノ角ゴ Pro W3" pitchFamily="21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21" charset="0"/>
                <a:ea typeface="ヒラギノ角ゴ Pro W3" pitchFamily="21" charset="-128"/>
                <a:cs typeface="ヒラギノ角ゴ Pro W3" pitchFamily="21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21" charset="0"/>
                <a:ea typeface="ヒラギノ角ゴ Pro W3" pitchFamily="21" charset="-128"/>
                <a:cs typeface="ヒラギノ角ゴ Pro W3" pitchFamily="21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21" charset="0"/>
                <a:ea typeface="ヒラギノ角ゴ Pro W3" pitchFamily="21" charset="-128"/>
                <a:cs typeface="ヒラギノ角ゴ Pro W3" pitchFamily="21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21" charset="0"/>
                <a:ea typeface="ヒラギノ角ゴ Pro W3" pitchFamily="21" charset="-128"/>
                <a:cs typeface="ヒラギノ角ゴ Pro W3" pitchFamily="21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21" charset="0"/>
                <a:ea typeface="ヒラギノ角ゴ Pro W3" pitchFamily="21" charset="-128"/>
                <a:cs typeface="ヒラギノ角ゴ Pro W3" pitchFamily="21" charset="-128"/>
              </a:defRPr>
            </a:lvl9pPr>
          </a:lstStyle>
          <a:p>
            <a:r>
              <a:rPr lang="en-US" altLang="en-US" sz="2800" u="sng" kern="0" dirty="0" smtClean="0">
                <a:solidFill>
                  <a:srgbClr val="FFFF00"/>
                </a:solidFill>
                <a:ea typeface="MS PGothic" pitchFamily="34" charset="-128"/>
              </a:rPr>
              <a:t>Ensemble Filter Algorithm </a:t>
            </a:r>
            <a:r>
              <a:rPr lang="en-US" altLang="en-US" sz="2600" u="sng" kern="0" dirty="0" smtClean="0">
                <a:solidFill>
                  <a:srgbClr val="FFFF00"/>
                </a:solidFill>
                <a:ea typeface="MS PGothic" pitchFamily="34" charset="-128"/>
              </a:rPr>
              <a:t>(Whitaker and Hamill, 2002)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929" r="50000" b="49645"/>
          <a:stretch/>
        </p:blipFill>
        <p:spPr bwMode="auto">
          <a:xfrm>
            <a:off x="2191293" y="2101487"/>
            <a:ext cx="3720183" cy="618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332219" y="4992874"/>
                <a:ext cx="8296102" cy="186512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eaLnBrk="1" hangingPunct="1">
                  <a:lnSpc>
                    <a:spcPct val="120000"/>
                  </a:lnSpc>
                </a:pPr>
                <a:r>
                  <a:rPr lang="en-US" altLang="en-US" b="1" dirty="0" smtClean="0">
                    <a:solidFill>
                      <a:schemeClr val="folHlink"/>
                    </a:solidFill>
                    <a:latin typeface="Times" pitchFamily="-84" charset="0"/>
                  </a:rPr>
                  <a:t>x</a:t>
                </a:r>
                <a:r>
                  <a:rPr lang="en-US" altLang="en-US" b="1" baseline="-25000" dirty="0" smtClean="0">
                    <a:solidFill>
                      <a:schemeClr val="folHlink"/>
                    </a:solidFill>
                    <a:latin typeface="Times" pitchFamily="-84" charset="0"/>
                  </a:rPr>
                  <a:t>j</a:t>
                </a:r>
                <a:r>
                  <a:rPr lang="en-US" altLang="en-US" b="1" dirty="0" smtClean="0">
                    <a:solidFill>
                      <a:schemeClr val="folHlink"/>
                    </a:solidFill>
                    <a:latin typeface="Times" pitchFamily="-84" charset="0"/>
                  </a:rPr>
                  <a:t>=</a:t>
                </a:r>
                <a14:m>
                  <m:oMath xmlns:m="http://schemas.openxmlformats.org/officeDocument/2006/math" xmlns="">
                    <m:acc>
                      <m:accPr>
                        <m:chr m:val="̅"/>
                        <m:ctrlPr>
                          <a:rPr lang="en-US" altLang="en-US" b="1" i="1" dirty="0" smtClean="0">
                            <a:solidFill>
                              <a:schemeClr val="folHlink"/>
                            </a:solidFill>
                            <a:latin typeface="Cambria Math" charset="0"/>
                          </a:rPr>
                        </m:ctrlPr>
                      </m:accPr>
                      <m:e>
                        <m:r>
                          <a:rPr lang="en-US" altLang="en-US" b="1" i="0" dirty="0" smtClean="0">
                            <a:solidFill>
                              <a:schemeClr val="folHlink"/>
                            </a:solidFill>
                            <a:latin typeface="Cambria Math"/>
                          </a:rPr>
                          <m:t>𝐱</m:t>
                        </m:r>
                      </m:e>
                    </m:acc>
                  </m:oMath>
                </a14:m>
                <a:r>
                  <a:rPr lang="en-US" altLang="en-US" b="1" dirty="0" err="1" smtClean="0">
                    <a:solidFill>
                      <a:schemeClr val="folHlink"/>
                    </a:solidFill>
                    <a:latin typeface="Times" pitchFamily="-84" charset="0"/>
                  </a:rPr>
                  <a:t>+x’</a:t>
                </a:r>
                <a:r>
                  <a:rPr lang="en-US" altLang="en-US" b="1" baseline="-25000" dirty="0" err="1" smtClean="0">
                    <a:solidFill>
                      <a:schemeClr val="folHlink"/>
                    </a:solidFill>
                    <a:latin typeface="Times" pitchFamily="-84" charset="0"/>
                  </a:rPr>
                  <a:t>j</a:t>
                </a:r>
                <a:r>
                  <a:rPr lang="en-US" altLang="en-US" dirty="0" smtClean="0">
                    <a:latin typeface="Times" pitchFamily="-84" charset="0"/>
                  </a:rPr>
                  <a:t> </a:t>
                </a:r>
                <a:r>
                  <a:rPr lang="en-US" altLang="en-US" dirty="0">
                    <a:latin typeface="Times" pitchFamily="-84" charset="0"/>
                  </a:rPr>
                  <a:t>is pressure, air temperature, winds, humidity, etc. at all levels and </a:t>
                </a:r>
                <a:r>
                  <a:rPr lang="en-US" altLang="en-US" dirty="0" err="1">
                    <a:latin typeface="Times" pitchFamily="-84" charset="0"/>
                  </a:rPr>
                  <a:t>gridpoints</a:t>
                </a:r>
                <a:r>
                  <a:rPr lang="en-US" altLang="en-US" dirty="0">
                    <a:latin typeface="Times" pitchFamily="-84" charset="0"/>
                  </a:rPr>
                  <a:t>, every six hours. </a:t>
                </a:r>
              </a:p>
              <a:p>
                <a:pPr eaLnBrk="1" hangingPunct="1">
                  <a:lnSpc>
                    <a:spcPct val="120000"/>
                  </a:lnSpc>
                </a:pPr>
                <a:r>
                  <a:rPr lang="en-US" altLang="en-US" dirty="0" err="1">
                    <a:latin typeface="Times" pitchFamily="-84" charset="0"/>
                  </a:rPr>
                  <a:t>y</a:t>
                </a:r>
                <a:r>
                  <a:rPr lang="en-US" altLang="en-US" sz="2800" baseline="30000" dirty="0" err="1">
                    <a:latin typeface="Arial Unicode MS" pitchFamily="34" charset="-128"/>
                  </a:rPr>
                  <a:t>o</a:t>
                </a:r>
                <a:r>
                  <a:rPr lang="en-US" altLang="en-US" dirty="0">
                    <a:latin typeface="Times" pitchFamily="-84" charset="0"/>
                  </a:rPr>
                  <a:t> is only observations of hourly and synoptic </a:t>
                </a:r>
                <a:r>
                  <a:rPr lang="en-US" altLang="en-US" b="1" u="sng" dirty="0">
                    <a:solidFill>
                      <a:srgbClr val="FFFF00"/>
                    </a:solidFill>
                    <a:latin typeface="Times" pitchFamily="-84" charset="0"/>
                  </a:rPr>
                  <a:t>surface pressure</a:t>
                </a:r>
                <a:r>
                  <a:rPr lang="en-US" altLang="en-US" dirty="0">
                    <a:latin typeface="Times" pitchFamily="-84" charset="0"/>
                  </a:rPr>
                  <a:t>, </a:t>
                </a:r>
              </a:p>
              <a:p>
                <a:pPr eaLnBrk="1" hangingPunct="1">
                  <a:lnSpc>
                    <a:spcPct val="120000"/>
                  </a:lnSpc>
                </a:pPr>
                <a:r>
                  <a:rPr lang="en-US" altLang="en-US" b="1" dirty="0" err="1" smtClean="0">
                    <a:latin typeface="Times" pitchFamily="-84" charset="0"/>
                  </a:rPr>
                  <a:t>y</a:t>
                </a:r>
                <a:r>
                  <a:rPr lang="en-US" altLang="en-US" b="1" baseline="30000" dirty="0" err="1" smtClean="0">
                    <a:latin typeface="Times" pitchFamily="-84" charset="0"/>
                  </a:rPr>
                  <a:t>b</a:t>
                </a:r>
                <a:r>
                  <a:rPr lang="en-US" altLang="en-US" b="1" dirty="0">
                    <a:latin typeface="Times" pitchFamily="-84" charset="0"/>
                  </a:rPr>
                  <a:t>=</a:t>
                </a:r>
                <a:r>
                  <a:rPr lang="en-US" altLang="en-US" b="1" dirty="0" err="1" smtClean="0">
                    <a:latin typeface="Times" pitchFamily="-84" charset="0"/>
                  </a:rPr>
                  <a:t>H</a:t>
                </a:r>
                <a:r>
                  <a:rPr lang="en-US" altLang="en-US" b="1" dirty="0" err="1" smtClean="0">
                    <a:solidFill>
                      <a:schemeClr val="folHlink"/>
                    </a:solidFill>
                    <a:latin typeface="Times" pitchFamily="-84" charset="0"/>
                  </a:rPr>
                  <a:t>x</a:t>
                </a:r>
                <a:r>
                  <a:rPr lang="en-US" altLang="en-US" b="1" baseline="30000" dirty="0" err="1" smtClean="0">
                    <a:solidFill>
                      <a:schemeClr val="folHlink"/>
                    </a:solidFill>
                    <a:latin typeface="Times" pitchFamily="-84" charset="0"/>
                  </a:rPr>
                  <a:t>b</a:t>
                </a:r>
                <a:r>
                  <a:rPr lang="en-US" altLang="en-US" b="1" dirty="0" smtClean="0">
                    <a:solidFill>
                      <a:schemeClr val="hlink"/>
                    </a:solidFill>
                    <a:latin typeface="Times" pitchFamily="-84" charset="0"/>
                  </a:rPr>
                  <a:t> </a:t>
                </a:r>
                <a:r>
                  <a:rPr lang="en-US" altLang="en-US" dirty="0">
                    <a:latin typeface="Times" pitchFamily="-84" charset="0"/>
                  </a:rPr>
                  <a:t>is guess surface pressure</a:t>
                </a:r>
                <a:endParaRPr lang="en-US" altLang="en-US" b="1" dirty="0">
                  <a:solidFill>
                    <a:schemeClr val="hlink"/>
                  </a:solidFill>
                  <a:latin typeface="Times" pitchFamily="-84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219" y="4992874"/>
                <a:ext cx="8296102" cy="1865126"/>
              </a:xfrm>
              <a:prstGeom prst="rect">
                <a:avLst/>
              </a:prstGeom>
              <a:blipFill rotWithShape="1">
                <a:blip r:embed="rId3"/>
                <a:stretch>
                  <a:fillRect l="-1102" t="-654" b="-45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1147157" y="618600"/>
            <a:ext cx="24961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Ensemble mean 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115605" y="618600"/>
            <a:ext cx="31133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Ensemble deviations 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90402" y="2179876"/>
            <a:ext cx="186814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Sample </a:t>
            </a:r>
            <a:r>
              <a:rPr lang="en-US" dirty="0" err="1" smtClean="0"/>
              <a:t>Kalman</a:t>
            </a:r>
            <a:r>
              <a:rPr lang="en-US" dirty="0" smtClean="0"/>
              <a:t> Gain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-139088" y="3828320"/>
            <a:ext cx="20976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Sample Modified </a:t>
            </a:r>
            <a:r>
              <a:rPr lang="en-US" dirty="0" err="1" smtClean="0"/>
              <a:t>Kalman</a:t>
            </a:r>
            <a:r>
              <a:rPr lang="en-US" dirty="0" smtClean="0"/>
              <a:t> Gain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8798560" y="6400799"/>
            <a:ext cx="294640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fld id="{0CB03128-95A4-B74E-8C83-517B815E3466}" type="slidenum">
              <a:rPr lang="en-US" sz="1600" smtClean="0"/>
              <a:t>17</a:t>
            </a:fld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6809979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7174" y="4171963"/>
            <a:ext cx="8886825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Sampling and Model error parameterizations:</a:t>
            </a:r>
          </a:p>
          <a:p>
            <a:r>
              <a:rPr lang="en-US" sz="20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	-Covariance localization (4000 km, 4 scale heights) and </a:t>
            </a:r>
          </a:p>
          <a:p>
            <a:r>
              <a:rPr lang="en-US" sz="20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	-Latitude and time dependent multiplicative covariance inflation </a:t>
            </a:r>
          </a:p>
          <a:p>
            <a:r>
              <a:rPr lang="en-US" sz="20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	(alpha = 1.01 to 1.12) </a:t>
            </a:r>
            <a:r>
              <a:rPr lang="en-US" sz="20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22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[</a:t>
            </a:r>
            <a:r>
              <a:rPr lang="en-US" sz="2000" i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Anderson and Anderson, 1999</a:t>
            </a:r>
            <a:r>
              <a:rPr lang="en-US" sz="20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; 	</a:t>
            </a:r>
            <a:r>
              <a:rPr lang="en-US" sz="2000" i="1" dirty="0" err="1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Houtekamer</a:t>
            </a:r>
            <a:r>
              <a:rPr lang="en-US" sz="2000" i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 	and Mitchell, 2001; Hamill et al. 2001; Whitaker et al., 2004</a:t>
            </a:r>
            <a:r>
              <a:rPr lang="en-US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]</a:t>
            </a:r>
          </a:p>
          <a:p>
            <a:endParaRPr lang="en-US" dirty="0" smtClean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133004" y="809320"/>
            <a:ext cx="8888759" cy="1274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en-US" sz="2000" b="1" dirty="0">
                <a:solidFill>
                  <a:srgbClr val="FFFF00"/>
                </a:solidFill>
                <a:latin typeface="Arial Unicode MS" pitchFamily="34" charset="-128"/>
              </a:rPr>
              <a:t> </a:t>
            </a:r>
            <a:endParaRPr lang="en-US" altLang="en-US" sz="2000" baseline="30000" dirty="0">
              <a:latin typeface="Arial Unicode MS" pitchFamily="34" charset="-128"/>
            </a:endParaRPr>
          </a:p>
          <a:p>
            <a:pPr algn="just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en-US" sz="2200" dirty="0">
                <a:latin typeface="Times" pitchFamily="-84" charset="0"/>
              </a:rPr>
              <a:t>Algorithm uses an ensemble of GCM runs to produce the weight </a:t>
            </a:r>
            <a:r>
              <a:rPr lang="en-US" altLang="en-US" sz="2200" b="1" dirty="0">
                <a:latin typeface="Arial Unicode MS" pitchFamily="34" charset="-128"/>
              </a:rPr>
              <a:t>K</a:t>
            </a:r>
            <a:r>
              <a:rPr lang="en-US" altLang="en-US" sz="2200" dirty="0">
                <a:latin typeface="Times" pitchFamily="-84" charset="0"/>
              </a:rPr>
              <a:t> </a:t>
            </a:r>
            <a:r>
              <a:rPr lang="en-US" altLang="en-US" sz="2200" dirty="0" smtClean="0">
                <a:latin typeface="Times" pitchFamily="-84" charset="0"/>
              </a:rPr>
              <a:t>that </a:t>
            </a:r>
            <a:r>
              <a:rPr lang="en-US" altLang="en-US" sz="2200" dirty="0">
                <a:latin typeface="Times" pitchFamily="-84" charset="0"/>
              </a:rPr>
              <a:t>varies with the </a:t>
            </a:r>
            <a:r>
              <a:rPr lang="en-US" altLang="en-US" sz="2200" u="sng" dirty="0">
                <a:solidFill>
                  <a:srgbClr val="FF6600"/>
                </a:solidFill>
                <a:latin typeface="Times" pitchFamily="-84" charset="0"/>
              </a:rPr>
              <a:t>atmospheric flow</a:t>
            </a:r>
            <a:r>
              <a:rPr lang="en-US" altLang="en-US" sz="2200" dirty="0">
                <a:latin typeface="Times" pitchFamily="-84" charset="0"/>
              </a:rPr>
              <a:t> and the </a:t>
            </a:r>
            <a:r>
              <a:rPr lang="en-US" altLang="en-US" sz="2200" u="sng" dirty="0">
                <a:solidFill>
                  <a:srgbClr val="FF6600"/>
                </a:solidFill>
                <a:latin typeface="Times" pitchFamily="-84" charset="0"/>
              </a:rPr>
              <a:t>observation </a:t>
            </a:r>
            <a:r>
              <a:rPr lang="en-US" altLang="en-US" sz="2200" u="sng" dirty="0" smtClean="0">
                <a:solidFill>
                  <a:srgbClr val="FF6600"/>
                </a:solidFill>
                <a:latin typeface="Times" pitchFamily="-84" charset="0"/>
              </a:rPr>
              <a:t>network </a:t>
            </a:r>
            <a:r>
              <a:rPr lang="en-US" altLang="en-US" sz="2200" dirty="0" smtClean="0">
                <a:latin typeface="Times" pitchFamily="-84" charset="0"/>
              </a:rPr>
              <a:t>every 6 hours</a:t>
            </a:r>
            <a:endParaRPr lang="en-US" altLang="en-US" sz="2200" dirty="0">
              <a:latin typeface="Times" pitchFamily="-84" charset="0"/>
            </a:endParaRP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427038" y="912813"/>
            <a:ext cx="84661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 type="none" w="sm" len="lg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imes New Roman" pitchFamily="18" charset="0"/>
            </a:endParaRP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257176" y="2066890"/>
            <a:ext cx="8930838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rgbClr val="FFFF99"/>
                </a:solidFill>
              </a:rPr>
              <a:t>Using 56 member ensemble, </a:t>
            </a:r>
            <a:r>
              <a:rPr lang="en-US" altLang="en-US" sz="2000" dirty="0"/>
              <a:t>HadISST1.1 prescribed SST and sea ice </a:t>
            </a:r>
            <a:r>
              <a:rPr lang="en-US" altLang="en-US" sz="2000" dirty="0" smtClean="0"/>
              <a:t>monthly </a:t>
            </a:r>
            <a:r>
              <a:rPr lang="en-US" altLang="en-US" sz="2000" dirty="0"/>
              <a:t>boundary conditions (</a:t>
            </a:r>
            <a:r>
              <a:rPr lang="en-US" altLang="en-US" sz="2000" i="1" dirty="0" err="1"/>
              <a:t>Rayner</a:t>
            </a:r>
            <a:r>
              <a:rPr lang="en-US" altLang="en-US" sz="2000" i="1" dirty="0"/>
              <a:t> et al. 2003</a:t>
            </a:r>
            <a:r>
              <a:rPr lang="en-US" altLang="en-US" sz="2000" dirty="0"/>
              <a:t>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i="1" u="sng" dirty="0"/>
              <a:t>1871-2011</a:t>
            </a:r>
            <a:r>
              <a:rPr lang="en-US" altLang="en-US" sz="2000" dirty="0"/>
              <a:t>: T62, 28 level NCEP GFS08ex </a:t>
            </a:r>
            <a:r>
              <a:rPr lang="en-US" altLang="en-US" sz="2000" dirty="0" smtClean="0"/>
              <a:t>atmosphere/land model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/>
              <a:t>	</a:t>
            </a:r>
            <a:r>
              <a:rPr lang="en-US" altLang="en-US" sz="2000" dirty="0" smtClean="0"/>
              <a:t>9 hour forecasts for 6 hour centered analysis window </a:t>
            </a:r>
            <a:endParaRPr lang="en-US" altLang="en-US" sz="2000" dirty="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/>
              <a:t>	- </a:t>
            </a:r>
            <a:r>
              <a:rPr lang="en-US" altLang="en-US" sz="2000" dirty="0" smtClean="0"/>
              <a:t>time-varying CO</a:t>
            </a:r>
            <a:r>
              <a:rPr lang="en-US" altLang="en-US" sz="2000" baseline="-25000" dirty="0" smtClean="0"/>
              <a:t>2</a:t>
            </a:r>
            <a:r>
              <a:rPr lang="en-US" altLang="en-US" sz="2000" dirty="0"/>
              <a:t>, solar and volcanic </a:t>
            </a:r>
            <a:r>
              <a:rPr lang="en-US" altLang="en-US" sz="2000" dirty="0" err="1"/>
              <a:t>radiative</a:t>
            </a:r>
            <a:r>
              <a:rPr lang="en-US" altLang="en-US" sz="2000" dirty="0"/>
              <a:t> </a:t>
            </a:r>
            <a:r>
              <a:rPr lang="en-US" altLang="en-US" sz="2000" dirty="0" smtClean="0"/>
              <a:t>forcing</a:t>
            </a:r>
          </a:p>
          <a:p>
            <a:pPr>
              <a:spcBef>
                <a:spcPct val="0"/>
              </a:spcBef>
              <a:buNone/>
            </a:pPr>
            <a:r>
              <a:rPr lang="en-US" altLang="en-US" sz="2000" dirty="0"/>
              <a:t>	- </a:t>
            </a:r>
            <a:r>
              <a:rPr lang="en-US" altLang="en-US" sz="2000" dirty="0">
                <a:solidFill>
                  <a:srgbClr val="FFFF99"/>
                </a:solidFill>
              </a:rPr>
              <a:t>prognostic stratospheric ozone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000" dirty="0"/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0" y="6508575"/>
            <a:ext cx="9144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US" altLang="en-US" sz="1800" dirty="0">
                <a:solidFill>
                  <a:schemeClr val="tx2"/>
                </a:solidFill>
                <a:hlinkClick r:id="rId2"/>
              </a:rPr>
              <a:t>http://</a:t>
            </a:r>
            <a:r>
              <a:rPr lang="en-US" altLang="en-US" sz="1800" dirty="0" smtClean="0">
                <a:solidFill>
                  <a:schemeClr val="tx2"/>
                </a:solidFill>
                <a:hlinkClick r:id="rId2"/>
              </a:rPr>
              <a:t>go.usa.gov/XTd</a:t>
            </a:r>
            <a:r>
              <a:rPr lang="en-US" altLang="en-US" sz="1800" dirty="0" smtClean="0">
                <a:solidFill>
                  <a:schemeClr val="tx2"/>
                </a:solidFill>
              </a:rPr>
              <a:t> </a:t>
            </a:r>
            <a:r>
              <a:rPr lang="en-US" altLang="en-US" sz="1800" dirty="0" smtClean="0">
                <a:solidFill>
                  <a:srgbClr val="FF6600"/>
                </a:solidFill>
                <a:hlinkClick r:id="rId3" action="ppaction://hlinkfile"/>
              </a:rPr>
              <a:t>Compo </a:t>
            </a:r>
            <a:r>
              <a:rPr lang="en-US" altLang="en-US" sz="1800" dirty="0">
                <a:solidFill>
                  <a:srgbClr val="FF6600"/>
                </a:solidFill>
                <a:hlinkClick r:id="rId3" action="ppaction://hlinkfile"/>
              </a:rPr>
              <a:t>et al. 2011</a:t>
            </a:r>
            <a:r>
              <a:rPr lang="en-US" altLang="en-US" sz="1800" dirty="0">
                <a:solidFill>
                  <a:srgbClr val="FF6600"/>
                </a:solidFill>
              </a:rPr>
              <a:t>, doi:10.1002/qj.776</a:t>
            </a: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257175" y="80738"/>
            <a:ext cx="8520113" cy="1228950"/>
          </a:xfrm>
          <a:prstGeom prst="rect">
            <a:avLst/>
          </a:prstGeom>
          <a:noFill/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21" charset="0"/>
                <a:ea typeface="ヒラギノ角ゴ Pro W3" pitchFamily="21" charset="-128"/>
                <a:cs typeface="ヒラギノ角ゴ Pro W3" pitchFamily="21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21" charset="0"/>
                <a:ea typeface="ヒラギノ角ゴ Pro W3" pitchFamily="21" charset="-128"/>
                <a:cs typeface="ヒラギノ角ゴ Pro W3" pitchFamily="21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21" charset="0"/>
                <a:ea typeface="ヒラギノ角ゴ Pro W3" pitchFamily="21" charset="-128"/>
                <a:cs typeface="ヒラギノ角ゴ Pro W3" pitchFamily="21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21" charset="0"/>
                <a:ea typeface="ヒラギノ角ゴ Pro W3" pitchFamily="21" charset="-128"/>
                <a:cs typeface="ヒラギノ角ゴ Pro W3" pitchFamily="21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21" charset="0"/>
                <a:ea typeface="ヒラギノ角ゴ Pro W3" pitchFamily="21" charset="-128"/>
                <a:cs typeface="ヒラギノ角ゴ Pro W3" pitchFamily="21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21" charset="0"/>
                <a:ea typeface="ヒラギノ角ゴ Pro W3" pitchFamily="21" charset="-128"/>
                <a:cs typeface="ヒラギノ角ゴ Pro W3" pitchFamily="21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21" charset="0"/>
                <a:ea typeface="ヒラギノ角ゴ Pro W3" pitchFamily="21" charset="-128"/>
                <a:cs typeface="ヒラギノ角ゴ Pro W3" pitchFamily="21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21" charset="0"/>
                <a:ea typeface="ヒラギノ角ゴ Pro W3" pitchFamily="21" charset="-128"/>
                <a:cs typeface="ヒラギノ角ゴ Pro W3" pitchFamily="21" charset="-128"/>
              </a:defRPr>
            </a:lvl9pPr>
          </a:lstStyle>
          <a:p>
            <a:pPr eaLnBrk="1" hangingPunct="1"/>
            <a:r>
              <a:rPr lang="en-US" altLang="en-US" sz="2400" u="sng" kern="0" dirty="0" smtClean="0"/>
              <a:t>20</a:t>
            </a:r>
            <a:r>
              <a:rPr lang="en-US" altLang="en-US" sz="2400" u="sng" kern="0" baseline="30000" dirty="0" smtClean="0"/>
              <a:t>th</a:t>
            </a:r>
            <a:r>
              <a:rPr lang="en-US" altLang="en-US" sz="2400" u="sng" kern="0" dirty="0" smtClean="0"/>
              <a:t> Century Reanalysis implementation of </a:t>
            </a:r>
          </a:p>
          <a:p>
            <a:pPr eaLnBrk="1" hangingPunct="1"/>
            <a:r>
              <a:rPr lang="en-US" altLang="en-US" sz="2400" u="sng" kern="0" dirty="0" smtClean="0"/>
              <a:t> Ensemble Filter Algorithm</a:t>
            </a:r>
            <a:r>
              <a:rPr lang="en-US" altLang="en-US" sz="2400" kern="0" dirty="0" smtClean="0"/>
              <a:t> </a:t>
            </a:r>
            <a:r>
              <a:rPr lang="en-US" altLang="en-US" sz="2600" kern="0" dirty="0" smtClean="0"/>
              <a:t/>
            </a:r>
            <a:br>
              <a:rPr lang="en-US" altLang="en-US" sz="2600" kern="0" dirty="0" smtClean="0"/>
            </a:br>
            <a:r>
              <a:rPr lang="en-US" altLang="en-US" sz="1800" i="1" kern="0" dirty="0" smtClean="0"/>
              <a:t>(Whitaker et al. 2004, Compo et al. 2006, Compo et al.  2011)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798560" y="6400799"/>
            <a:ext cx="294640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fld id="{0CB03128-95A4-B74E-8C83-517B815E3466}" type="slidenum">
              <a:rPr lang="en-US" sz="1600" smtClean="0"/>
              <a:t>18</a:t>
            </a:fld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9633975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4"/>
          <p:cNvSpPr>
            <a:spLocks noChangeArrowheads="1"/>
          </p:cNvSpPr>
          <p:nvPr/>
        </p:nvSpPr>
        <p:spPr bwMode="auto">
          <a:xfrm>
            <a:off x="2201863" y="965200"/>
            <a:ext cx="5019675" cy="50800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54275" name="TextBox 1"/>
          <p:cNvSpPr txBox="1">
            <a:spLocks noChangeArrowheads="1"/>
          </p:cNvSpPr>
          <p:nvPr/>
        </p:nvSpPr>
        <p:spPr bwMode="auto">
          <a:xfrm>
            <a:off x="460375" y="0"/>
            <a:ext cx="6954838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FF00"/>
                </a:solidFill>
              </a:rPr>
              <a:t>Zonal mean of annual differences between 20CR,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FF00"/>
                </a:solidFill>
              </a:rPr>
              <a:t> ERA-Interim and NNR  (1981-2010)</a:t>
            </a:r>
          </a:p>
        </p:txBody>
      </p:sp>
      <p:sp>
        <p:nvSpPr>
          <p:cNvPr id="54276" name="TextBox 2"/>
          <p:cNvSpPr txBox="1">
            <a:spLocks noChangeArrowheads="1"/>
          </p:cNvSpPr>
          <p:nvPr/>
        </p:nvSpPr>
        <p:spPr bwMode="auto">
          <a:xfrm>
            <a:off x="3108325" y="706438"/>
            <a:ext cx="12049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1">
                <a:solidFill>
                  <a:srgbClr val="FF0000"/>
                </a:solidFill>
              </a:rPr>
              <a:t>ERA Interim</a:t>
            </a:r>
          </a:p>
        </p:txBody>
      </p:sp>
      <p:sp>
        <p:nvSpPr>
          <p:cNvPr id="54277" name="TextBox 4"/>
          <p:cNvSpPr txBox="1">
            <a:spLocks noChangeArrowheads="1"/>
          </p:cNvSpPr>
          <p:nvPr/>
        </p:nvSpPr>
        <p:spPr bwMode="auto">
          <a:xfrm>
            <a:off x="5715000" y="706438"/>
            <a:ext cx="5746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1">
                <a:solidFill>
                  <a:srgbClr val="FF0000"/>
                </a:solidFill>
              </a:rPr>
              <a:t>NNR</a:t>
            </a:r>
          </a:p>
        </p:txBody>
      </p:sp>
      <p:sp>
        <p:nvSpPr>
          <p:cNvPr id="54278" name="TextBox 5"/>
          <p:cNvSpPr txBox="1">
            <a:spLocks noChangeArrowheads="1"/>
          </p:cNvSpPr>
          <p:nvPr/>
        </p:nvSpPr>
        <p:spPr bwMode="auto">
          <a:xfrm>
            <a:off x="228600" y="1879600"/>
            <a:ext cx="13906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FFC000"/>
                </a:solidFill>
              </a:rPr>
              <a:t>Zonal wind</a:t>
            </a:r>
          </a:p>
        </p:txBody>
      </p:sp>
      <p:sp>
        <p:nvSpPr>
          <p:cNvPr id="54279" name="TextBox 6"/>
          <p:cNvSpPr txBox="1">
            <a:spLocks noChangeArrowheads="1"/>
          </p:cNvSpPr>
          <p:nvPr/>
        </p:nvSpPr>
        <p:spPr bwMode="auto">
          <a:xfrm>
            <a:off x="228600" y="4406900"/>
            <a:ext cx="19494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FFC000"/>
                </a:solidFill>
              </a:rPr>
              <a:t>Air Temperature</a:t>
            </a:r>
          </a:p>
        </p:txBody>
      </p:sp>
      <p:grpSp>
        <p:nvGrpSpPr>
          <p:cNvPr id="54280" name="Group 5"/>
          <p:cNvGrpSpPr>
            <a:grpSpLocks/>
          </p:cNvGrpSpPr>
          <p:nvPr/>
        </p:nvGrpSpPr>
        <p:grpSpPr bwMode="auto">
          <a:xfrm>
            <a:off x="1473200" y="1531938"/>
            <a:ext cx="698500" cy="1785937"/>
            <a:chOff x="1473200" y="1531945"/>
            <a:chExt cx="698500" cy="1785930"/>
          </a:xfrm>
        </p:grpSpPr>
        <p:sp>
          <p:nvSpPr>
            <p:cNvPr id="54309" name="TextBox 3"/>
            <p:cNvSpPr txBox="1">
              <a:spLocks noChangeArrowheads="1"/>
            </p:cNvSpPr>
            <p:nvPr/>
          </p:nvSpPr>
          <p:spPr bwMode="auto">
            <a:xfrm>
              <a:off x="1601600" y="1531945"/>
              <a:ext cx="570100" cy="3692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ヒラギノ角ゴ Pro W3" pitchFamily="-8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ヒラギノ角ゴ Pro W3" pitchFamily="-8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pitchFamily="-8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ヒラギノ角ゴ Pro W3" pitchFamily="-8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ヒラギノ角ゴ Pro W3" pitchFamily="-8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ヒラギノ角ゴ Pro W3" pitchFamily="-8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ヒラギノ角ゴ Pro W3" pitchFamily="-8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ヒラギノ角ゴ Pro W3" pitchFamily="-8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ヒラギノ角ゴ Pro W3" pitchFamily="-8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200</a:t>
              </a:r>
            </a:p>
          </p:txBody>
        </p:sp>
        <p:sp>
          <p:nvSpPr>
            <p:cNvPr id="54310" name="TextBox 8"/>
            <p:cNvSpPr txBox="1">
              <a:spLocks noChangeArrowheads="1"/>
            </p:cNvSpPr>
            <p:nvPr/>
          </p:nvSpPr>
          <p:spPr bwMode="auto">
            <a:xfrm>
              <a:off x="1473200" y="2948582"/>
              <a:ext cx="698500" cy="3692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ヒラギノ角ゴ Pro W3" pitchFamily="-8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ヒラギノ角ゴ Pro W3" pitchFamily="-8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pitchFamily="-8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ヒラギノ角ゴ Pro W3" pitchFamily="-8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ヒラギノ角ゴ Pro W3" pitchFamily="-8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ヒラギノ角ゴ Pro W3" pitchFamily="-8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ヒラギノ角ゴ Pro W3" pitchFamily="-8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ヒラギノ角ゴ Pro W3" pitchFamily="-8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ヒラギノ角ゴ Pro W3" pitchFamily="-8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1000</a:t>
              </a:r>
            </a:p>
          </p:txBody>
        </p:sp>
      </p:grpSp>
      <p:sp>
        <p:nvSpPr>
          <p:cNvPr id="54281" name="TextBox 9"/>
          <p:cNvSpPr txBox="1">
            <a:spLocks noChangeArrowheads="1"/>
          </p:cNvSpPr>
          <p:nvPr/>
        </p:nvSpPr>
        <p:spPr bwMode="auto">
          <a:xfrm>
            <a:off x="7289800" y="2609850"/>
            <a:ext cx="1949450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B0F0"/>
                </a:solidFill>
              </a:rPr>
              <a:t>Biases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B0F0"/>
                </a:solidFill>
              </a:rPr>
              <a:t>Over Poles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B0F0"/>
                </a:solidFill>
              </a:rPr>
              <a:t>and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B0F0"/>
                </a:solidFill>
              </a:rPr>
              <a:t>Stratosphere</a:t>
            </a:r>
          </a:p>
        </p:txBody>
      </p:sp>
      <p:sp>
        <p:nvSpPr>
          <p:cNvPr id="54282" name="TextBox 13"/>
          <p:cNvSpPr txBox="1">
            <a:spLocks noChangeArrowheads="1"/>
          </p:cNvSpPr>
          <p:nvPr/>
        </p:nvSpPr>
        <p:spPr bwMode="auto">
          <a:xfrm>
            <a:off x="71438" y="6010275"/>
            <a:ext cx="907573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FF6600"/>
                </a:solidFill>
              </a:rPr>
              <a:t>20CR tropospheric biases are low and tend to be closer to ERA-Interim.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FF6600"/>
                </a:solidFill>
              </a:rPr>
              <a:t>They are sometimes of opposite sign.</a:t>
            </a:r>
          </a:p>
        </p:txBody>
      </p:sp>
      <p:grpSp>
        <p:nvGrpSpPr>
          <p:cNvPr id="54283" name="Group 1"/>
          <p:cNvGrpSpPr>
            <a:grpSpLocks/>
          </p:cNvGrpSpPr>
          <p:nvPr/>
        </p:nvGrpSpPr>
        <p:grpSpPr bwMode="auto">
          <a:xfrm>
            <a:off x="549275" y="7035800"/>
            <a:ext cx="4383088" cy="307975"/>
            <a:chOff x="2530475" y="3317875"/>
            <a:chExt cx="4383088" cy="307975"/>
          </a:xfrm>
        </p:grpSpPr>
        <p:grpSp>
          <p:nvGrpSpPr>
            <p:cNvPr id="54301" name="Group 15"/>
            <p:cNvGrpSpPr>
              <a:grpSpLocks/>
            </p:cNvGrpSpPr>
            <p:nvPr/>
          </p:nvGrpSpPr>
          <p:grpSpPr bwMode="auto">
            <a:xfrm>
              <a:off x="2530475" y="3317875"/>
              <a:ext cx="1822450" cy="307975"/>
              <a:chOff x="2529840" y="3334801"/>
              <a:chExt cx="1822577" cy="307777"/>
            </a:xfrm>
          </p:grpSpPr>
          <p:sp>
            <p:nvSpPr>
              <p:cNvPr id="54306" name="TextBox 14"/>
              <p:cNvSpPr txBox="1">
                <a:spLocks noChangeArrowheads="1"/>
              </p:cNvSpPr>
              <p:nvPr/>
            </p:nvSpPr>
            <p:spPr bwMode="auto">
              <a:xfrm>
                <a:off x="2529840" y="3334801"/>
                <a:ext cx="503664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  <a:ea typeface="ヒラギノ角ゴ Pro W3" pitchFamily="-8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  <a:ea typeface="ヒラギノ角ゴ Pro W3" pitchFamily="-8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  <a:ea typeface="ヒラギノ角ゴ Pro W3" pitchFamily="-8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  <a:ea typeface="ヒラギノ角ゴ Pro W3" pitchFamily="-8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ea typeface="ヒラギノ角ゴ Pro W3" pitchFamily="-8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ea typeface="ヒラギノ角ゴ Pro W3" pitchFamily="-8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ea typeface="ヒラギノ角ゴ Pro W3" pitchFamily="-8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ea typeface="ヒラギノ角ゴ Pro W3" pitchFamily="-8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ea typeface="ヒラギノ角ゴ Pro W3" pitchFamily="-8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400">
                    <a:solidFill>
                      <a:schemeClr val="bg1"/>
                    </a:solidFill>
                  </a:rPr>
                  <a:t>50S</a:t>
                </a:r>
              </a:p>
            </p:txBody>
          </p:sp>
          <p:sp>
            <p:nvSpPr>
              <p:cNvPr id="54307" name="TextBox 16"/>
              <p:cNvSpPr txBox="1">
                <a:spLocks noChangeArrowheads="1"/>
              </p:cNvSpPr>
              <p:nvPr/>
            </p:nvSpPr>
            <p:spPr bwMode="auto">
              <a:xfrm>
                <a:off x="3211856" y="3334801"/>
                <a:ext cx="444352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  <a:ea typeface="ヒラギノ角ゴ Pro W3" pitchFamily="-8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  <a:ea typeface="ヒラギノ角ゴ Pro W3" pitchFamily="-8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  <a:ea typeface="ヒラギノ角ゴ Pro W3" pitchFamily="-8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  <a:ea typeface="ヒラギノ角ゴ Pro W3" pitchFamily="-8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ea typeface="ヒラギノ角ゴ Pro W3" pitchFamily="-8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ea typeface="ヒラギノ角ゴ Pro W3" pitchFamily="-8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ea typeface="ヒラギノ角ゴ Pro W3" pitchFamily="-8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ea typeface="ヒラギノ角ゴ Pro W3" pitchFamily="-8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ea typeface="ヒラギノ角ゴ Pro W3" pitchFamily="-8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400">
                    <a:solidFill>
                      <a:schemeClr val="bg1"/>
                    </a:solidFill>
                  </a:rPr>
                  <a:t>EQ</a:t>
                </a:r>
              </a:p>
            </p:txBody>
          </p:sp>
          <p:sp>
            <p:nvSpPr>
              <p:cNvPr id="54308" name="TextBox 17"/>
              <p:cNvSpPr txBox="1">
                <a:spLocks noChangeArrowheads="1"/>
              </p:cNvSpPr>
              <p:nvPr/>
            </p:nvSpPr>
            <p:spPr bwMode="auto">
              <a:xfrm>
                <a:off x="3839135" y="3334801"/>
                <a:ext cx="513282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  <a:ea typeface="ヒラギノ角ゴ Pro W3" pitchFamily="-8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  <a:ea typeface="ヒラギノ角ゴ Pro W3" pitchFamily="-8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  <a:ea typeface="ヒラギノ角ゴ Pro W3" pitchFamily="-8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  <a:ea typeface="ヒラギノ角ゴ Pro W3" pitchFamily="-8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ea typeface="ヒラギノ角ゴ Pro W3" pitchFamily="-8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ea typeface="ヒラギノ角ゴ Pro W3" pitchFamily="-8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ea typeface="ヒラギノ角ゴ Pro W3" pitchFamily="-8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ea typeface="ヒラギノ角ゴ Pro W3" pitchFamily="-8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ea typeface="ヒラギノ角ゴ Pro W3" pitchFamily="-8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400">
                    <a:solidFill>
                      <a:schemeClr val="bg1"/>
                    </a:solidFill>
                  </a:rPr>
                  <a:t>50N</a:t>
                </a:r>
              </a:p>
            </p:txBody>
          </p:sp>
        </p:grpSp>
        <p:grpSp>
          <p:nvGrpSpPr>
            <p:cNvPr id="54302" name="Group 22"/>
            <p:cNvGrpSpPr>
              <a:grpSpLocks/>
            </p:cNvGrpSpPr>
            <p:nvPr/>
          </p:nvGrpSpPr>
          <p:grpSpPr bwMode="auto">
            <a:xfrm>
              <a:off x="5091113" y="3317875"/>
              <a:ext cx="1822450" cy="307975"/>
              <a:chOff x="2529840" y="3334801"/>
              <a:chExt cx="1822577" cy="307777"/>
            </a:xfrm>
          </p:grpSpPr>
          <p:sp>
            <p:nvSpPr>
              <p:cNvPr id="54303" name="TextBox 23"/>
              <p:cNvSpPr txBox="1">
                <a:spLocks noChangeArrowheads="1"/>
              </p:cNvSpPr>
              <p:nvPr/>
            </p:nvSpPr>
            <p:spPr bwMode="auto">
              <a:xfrm>
                <a:off x="2529840" y="3334801"/>
                <a:ext cx="503664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  <a:ea typeface="ヒラギノ角ゴ Pro W3" pitchFamily="-8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  <a:ea typeface="ヒラギノ角ゴ Pro W3" pitchFamily="-8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  <a:ea typeface="ヒラギノ角ゴ Pro W3" pitchFamily="-8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  <a:ea typeface="ヒラギノ角ゴ Pro W3" pitchFamily="-8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ea typeface="ヒラギノ角ゴ Pro W3" pitchFamily="-8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ea typeface="ヒラギノ角ゴ Pro W3" pitchFamily="-8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ea typeface="ヒラギノ角ゴ Pro W3" pitchFamily="-8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ea typeface="ヒラギノ角ゴ Pro W3" pitchFamily="-8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ea typeface="ヒラギノ角ゴ Pro W3" pitchFamily="-8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400">
                    <a:solidFill>
                      <a:schemeClr val="bg1"/>
                    </a:solidFill>
                  </a:rPr>
                  <a:t>50S</a:t>
                </a:r>
              </a:p>
            </p:txBody>
          </p:sp>
          <p:sp>
            <p:nvSpPr>
              <p:cNvPr id="54304" name="TextBox 24"/>
              <p:cNvSpPr txBox="1">
                <a:spLocks noChangeArrowheads="1"/>
              </p:cNvSpPr>
              <p:nvPr/>
            </p:nvSpPr>
            <p:spPr bwMode="auto">
              <a:xfrm>
                <a:off x="3211856" y="3334801"/>
                <a:ext cx="444352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  <a:ea typeface="ヒラギノ角ゴ Pro W3" pitchFamily="-8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  <a:ea typeface="ヒラギノ角ゴ Pro W3" pitchFamily="-8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  <a:ea typeface="ヒラギノ角ゴ Pro W3" pitchFamily="-8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  <a:ea typeface="ヒラギノ角ゴ Pro W3" pitchFamily="-8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ea typeface="ヒラギノ角ゴ Pro W3" pitchFamily="-8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ea typeface="ヒラギノ角ゴ Pro W3" pitchFamily="-8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ea typeface="ヒラギノ角ゴ Pro W3" pitchFamily="-8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ea typeface="ヒラギノ角ゴ Pro W3" pitchFamily="-8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ea typeface="ヒラギノ角ゴ Pro W3" pitchFamily="-8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400">
                    <a:solidFill>
                      <a:schemeClr val="bg1"/>
                    </a:solidFill>
                  </a:rPr>
                  <a:t>EQ</a:t>
                </a:r>
              </a:p>
            </p:txBody>
          </p:sp>
          <p:sp>
            <p:nvSpPr>
              <p:cNvPr id="54305" name="TextBox 25"/>
              <p:cNvSpPr txBox="1">
                <a:spLocks noChangeArrowheads="1"/>
              </p:cNvSpPr>
              <p:nvPr/>
            </p:nvSpPr>
            <p:spPr bwMode="auto">
              <a:xfrm>
                <a:off x="3839135" y="3334801"/>
                <a:ext cx="513282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  <a:ea typeface="ヒラギノ角ゴ Pro W3" pitchFamily="-8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  <a:ea typeface="ヒラギノ角ゴ Pro W3" pitchFamily="-8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  <a:ea typeface="ヒラギノ角ゴ Pro W3" pitchFamily="-8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  <a:ea typeface="ヒラギノ角ゴ Pro W3" pitchFamily="-8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ea typeface="ヒラギノ角ゴ Pro W3" pitchFamily="-8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ea typeface="ヒラギノ角ゴ Pro W3" pitchFamily="-8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ea typeface="ヒラギノ角ゴ Pro W3" pitchFamily="-8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ea typeface="ヒラギノ角ゴ Pro W3" pitchFamily="-8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ea typeface="ヒラギノ角ゴ Pro W3" pitchFamily="-8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400">
                    <a:solidFill>
                      <a:schemeClr val="bg1"/>
                    </a:solidFill>
                  </a:rPr>
                  <a:t>50N</a:t>
                </a:r>
              </a:p>
            </p:txBody>
          </p:sp>
        </p:grpSp>
      </p:grpSp>
      <p:sp>
        <p:nvSpPr>
          <p:cNvPr id="54284" name="TextBox 21"/>
          <p:cNvSpPr txBox="1">
            <a:spLocks noChangeArrowheads="1"/>
          </p:cNvSpPr>
          <p:nvPr/>
        </p:nvSpPr>
        <p:spPr bwMode="auto">
          <a:xfrm>
            <a:off x="7407275" y="4718050"/>
            <a:ext cx="13001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/>
              <a:t>CI:0.5 K</a:t>
            </a:r>
          </a:p>
        </p:txBody>
      </p:sp>
      <p:sp>
        <p:nvSpPr>
          <p:cNvPr id="54285" name="TextBox 27"/>
          <p:cNvSpPr txBox="1">
            <a:spLocks noChangeArrowheads="1"/>
          </p:cNvSpPr>
          <p:nvPr/>
        </p:nvSpPr>
        <p:spPr bwMode="auto">
          <a:xfrm>
            <a:off x="7407275" y="2032000"/>
            <a:ext cx="15875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/>
              <a:t>CI:0.5 m/s</a:t>
            </a:r>
          </a:p>
        </p:txBody>
      </p:sp>
      <p:sp>
        <p:nvSpPr>
          <p:cNvPr id="54286" name="TextBox 26"/>
          <p:cNvSpPr txBox="1">
            <a:spLocks noChangeArrowheads="1"/>
          </p:cNvSpPr>
          <p:nvPr/>
        </p:nvSpPr>
        <p:spPr bwMode="auto">
          <a:xfrm>
            <a:off x="7307263" y="5283200"/>
            <a:ext cx="1836737" cy="692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300" i="1"/>
              <a:t>Courtesy of new NOAA-CIRES WRIT tool (C. Smith) </a:t>
            </a:r>
          </a:p>
        </p:txBody>
      </p:sp>
      <p:pic>
        <p:nvPicPr>
          <p:cNvPr id="54287" name="Picture 2" descr="20CR-ERA_I_U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04" t="19705" r="16409" b="25365"/>
          <a:stretch>
            <a:fillRect/>
          </a:stretch>
        </p:blipFill>
        <p:spPr bwMode="auto">
          <a:xfrm>
            <a:off x="2235200" y="995363"/>
            <a:ext cx="2459038" cy="242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88" name="Picture 3" descr="20CR-R1_U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03" t="20131" r="15256" b="25391"/>
          <a:stretch>
            <a:fillRect/>
          </a:stretch>
        </p:blipFill>
        <p:spPr bwMode="auto">
          <a:xfrm>
            <a:off x="4805363" y="1008063"/>
            <a:ext cx="2297112" cy="2411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89" name="Picture 4" descr="20CR-ERA_I_T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63" t="19513" r="16740" b="25162"/>
          <a:stretch>
            <a:fillRect/>
          </a:stretch>
        </p:blipFill>
        <p:spPr bwMode="auto">
          <a:xfrm>
            <a:off x="2235200" y="3535363"/>
            <a:ext cx="2459038" cy="2449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90" name="TextBox 5"/>
          <p:cNvSpPr txBox="1">
            <a:spLocks noChangeArrowheads="1"/>
          </p:cNvSpPr>
          <p:nvPr/>
        </p:nvSpPr>
        <p:spPr bwMode="auto">
          <a:xfrm>
            <a:off x="6215063" y="6472238"/>
            <a:ext cx="292893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i="1"/>
              <a:t>Adapted from Compo et al. (2011) </a:t>
            </a:r>
            <a:endParaRPr lang="en-US" altLang="en-US" sz="1400"/>
          </a:p>
        </p:txBody>
      </p:sp>
      <p:pic>
        <p:nvPicPr>
          <p:cNvPr id="54291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1738" y="79375"/>
            <a:ext cx="1484312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92" name="Picture 1" descr="20CR-R1_T.gi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07" t="19193" r="15553" b="25023"/>
          <a:stretch>
            <a:fillRect/>
          </a:stretch>
        </p:blipFill>
        <p:spPr bwMode="auto">
          <a:xfrm>
            <a:off x="4795838" y="3509963"/>
            <a:ext cx="2306637" cy="2468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4293" name="Group 36"/>
          <p:cNvGrpSpPr>
            <a:grpSpLocks/>
          </p:cNvGrpSpPr>
          <p:nvPr/>
        </p:nvGrpSpPr>
        <p:grpSpPr bwMode="auto">
          <a:xfrm>
            <a:off x="1473200" y="4105275"/>
            <a:ext cx="698500" cy="1785938"/>
            <a:chOff x="1473200" y="1531945"/>
            <a:chExt cx="698500" cy="1785930"/>
          </a:xfrm>
        </p:grpSpPr>
        <p:sp>
          <p:nvSpPr>
            <p:cNvPr id="54299" name="TextBox 3"/>
            <p:cNvSpPr txBox="1">
              <a:spLocks noChangeArrowheads="1"/>
            </p:cNvSpPr>
            <p:nvPr/>
          </p:nvSpPr>
          <p:spPr bwMode="auto">
            <a:xfrm>
              <a:off x="1601600" y="1531945"/>
              <a:ext cx="570100" cy="3692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ヒラギノ角ゴ Pro W3" pitchFamily="-8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ヒラギノ角ゴ Pro W3" pitchFamily="-8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pitchFamily="-8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ヒラギノ角ゴ Pro W3" pitchFamily="-8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ヒラギノ角ゴ Pro W3" pitchFamily="-8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ヒラギノ角ゴ Pro W3" pitchFamily="-8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ヒラギノ角ゴ Pro W3" pitchFamily="-8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ヒラギノ角ゴ Pro W3" pitchFamily="-8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ヒラギノ角ゴ Pro W3" pitchFamily="-8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200</a:t>
              </a:r>
            </a:p>
          </p:txBody>
        </p:sp>
        <p:sp>
          <p:nvSpPr>
            <p:cNvPr id="54300" name="TextBox 8"/>
            <p:cNvSpPr txBox="1">
              <a:spLocks noChangeArrowheads="1"/>
            </p:cNvSpPr>
            <p:nvPr/>
          </p:nvSpPr>
          <p:spPr bwMode="auto">
            <a:xfrm>
              <a:off x="1473200" y="2948582"/>
              <a:ext cx="698500" cy="3692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ヒラギノ角ゴ Pro W3" pitchFamily="-8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ヒラギノ角ゴ Pro W3" pitchFamily="-8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pitchFamily="-8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ヒラギノ角ゴ Pro W3" pitchFamily="-8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ヒラギノ角ゴ Pro W3" pitchFamily="-8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ヒラギノ角ゴ Pro W3" pitchFamily="-8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ヒラギノ角ゴ Pro W3" pitchFamily="-8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ヒラギノ角ゴ Pro W3" pitchFamily="-8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ヒラギノ角ゴ Pro W3" pitchFamily="-8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1000</a:t>
              </a:r>
            </a:p>
          </p:txBody>
        </p:sp>
      </p:grpSp>
      <p:grpSp>
        <p:nvGrpSpPr>
          <p:cNvPr id="54294" name="Group 39"/>
          <p:cNvGrpSpPr>
            <a:grpSpLocks/>
          </p:cNvGrpSpPr>
          <p:nvPr/>
        </p:nvGrpSpPr>
        <p:grpSpPr bwMode="auto">
          <a:xfrm>
            <a:off x="0" y="2293938"/>
            <a:ext cx="2270125" cy="2876550"/>
            <a:chOff x="0" y="2294465"/>
            <a:chExt cx="2270839" cy="2875786"/>
          </a:xfrm>
        </p:grpSpPr>
        <p:pic>
          <p:nvPicPr>
            <p:cNvPr id="54295" name="Picture 40" descr="20CR-MERRA_T.gif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682" t="78436" r="11987" b="15059"/>
            <a:stretch>
              <a:fillRect/>
            </a:stretch>
          </p:blipFill>
          <p:spPr bwMode="auto">
            <a:xfrm>
              <a:off x="0" y="4902201"/>
              <a:ext cx="2175933" cy="268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4296" name="Picture 41" descr="20CR-MERRA_T.gif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682" t="78436" r="11987" b="15059"/>
            <a:stretch>
              <a:fillRect/>
            </a:stretch>
          </p:blipFill>
          <p:spPr bwMode="auto">
            <a:xfrm>
              <a:off x="0" y="2362201"/>
              <a:ext cx="2175933" cy="268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4297" name="TextBox 42"/>
            <p:cNvSpPr txBox="1">
              <a:spLocks noChangeArrowheads="1"/>
            </p:cNvSpPr>
            <p:nvPr/>
          </p:nvSpPr>
          <p:spPr bwMode="auto">
            <a:xfrm>
              <a:off x="1879599" y="2294465"/>
              <a:ext cx="391240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ヒラギノ角ゴ Pro W3" pitchFamily="-8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ヒラギノ角ゴ Pro W3" pitchFamily="-8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pitchFamily="-8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ヒラギノ角ゴ Pro W3" pitchFamily="-8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ヒラギノ角ゴ Pro W3" pitchFamily="-8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ヒラギノ角ゴ Pro W3" pitchFamily="-8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ヒラギノ角ゴ Pro W3" pitchFamily="-8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ヒラギノ角ゴ Pro W3" pitchFamily="-8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ヒラギノ角ゴ Pro W3" pitchFamily="-8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>
                  <a:solidFill>
                    <a:srgbClr val="000000"/>
                  </a:solidFill>
                </a:rPr>
                <a:t>m/s</a:t>
              </a:r>
              <a:endParaRPr lang="en-US" altLang="en-US" sz="1000" baseline="30000">
                <a:solidFill>
                  <a:srgbClr val="000000"/>
                </a:solidFill>
              </a:endParaRPr>
            </a:p>
          </p:txBody>
        </p:sp>
        <p:sp>
          <p:nvSpPr>
            <p:cNvPr id="54298" name="TextBox 43"/>
            <p:cNvSpPr txBox="1">
              <a:spLocks noChangeArrowheads="1"/>
            </p:cNvSpPr>
            <p:nvPr/>
          </p:nvSpPr>
          <p:spPr bwMode="auto">
            <a:xfrm>
              <a:off x="1913467" y="4851398"/>
              <a:ext cx="274434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ヒラギノ角ゴ Pro W3" pitchFamily="-8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ヒラギノ角ゴ Pro W3" pitchFamily="-8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pitchFamily="-8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ヒラギノ角ゴ Pro W3" pitchFamily="-8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ヒラギノ角ゴ Pro W3" pitchFamily="-8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ヒラギノ角ゴ Pro W3" pitchFamily="-8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ヒラギノ角ゴ Pro W3" pitchFamily="-8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ヒラギノ角ゴ Pro W3" pitchFamily="-8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ヒラギノ角ゴ Pro W3" pitchFamily="-8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>
                  <a:solidFill>
                    <a:srgbClr val="000000"/>
                  </a:solidFill>
                </a:rPr>
                <a:t>K</a:t>
              </a:r>
              <a:endParaRPr lang="en-US" altLang="en-US" sz="1000" baseline="30000">
                <a:solidFill>
                  <a:srgbClr val="000000"/>
                </a:solidFill>
              </a:endParaRPr>
            </a:p>
          </p:txBody>
        </p:sp>
      </p:grpSp>
      <p:sp>
        <p:nvSpPr>
          <p:cNvPr id="39" name="TextBox 38"/>
          <p:cNvSpPr txBox="1"/>
          <p:nvPr/>
        </p:nvSpPr>
        <p:spPr>
          <a:xfrm>
            <a:off x="8798560" y="6400799"/>
            <a:ext cx="294640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fld id="{0CB03128-95A4-B74E-8C83-517B815E3466}" type="slidenum">
              <a:rPr lang="en-US" sz="1600" smtClean="0"/>
              <a:t>19</a:t>
            </a:fld>
            <a:endParaRPr lang="en-US" sz="16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3025" y="40690"/>
            <a:ext cx="7772400" cy="1143000"/>
          </a:xfrm>
        </p:spPr>
        <p:txBody>
          <a:bodyPr/>
          <a:lstStyle/>
          <a:p>
            <a:r>
              <a:rPr lang="en-US" u="sng" dirty="0" smtClean="0">
                <a:solidFill>
                  <a:srgbClr val="FFFF00"/>
                </a:solidFill>
              </a:rPr>
              <a:t>Stratospheric Ozone</a:t>
            </a:r>
            <a:endParaRPr lang="en-US" u="sng" dirty="0">
              <a:solidFill>
                <a:srgbClr val="FFFF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2064" y="1097936"/>
            <a:ext cx="8439355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000" dirty="0" smtClean="0"/>
              <a:t>A key </a:t>
            </a:r>
            <a:r>
              <a:rPr lang="en-US" sz="2000" dirty="0" err="1" smtClean="0"/>
              <a:t>radiatively</a:t>
            </a:r>
            <a:r>
              <a:rPr lang="en-US" sz="2000" dirty="0" smtClean="0"/>
              <a:t> active constituent in both solar and infrared radiation</a:t>
            </a:r>
          </a:p>
          <a:p>
            <a:pPr marL="342900" indent="-342900">
              <a:buFont typeface="Arial"/>
              <a:buChar char="•"/>
            </a:pPr>
            <a:endParaRPr lang="en-US" sz="2000" dirty="0"/>
          </a:p>
          <a:p>
            <a:pPr marL="342900" indent="-342900">
              <a:buFont typeface="Arial"/>
              <a:buChar char="•"/>
            </a:pPr>
            <a:r>
              <a:rPr lang="en-US" sz="2000" dirty="0" smtClean="0"/>
              <a:t>Affects temperature of stratosphere, troposphere, and surface</a:t>
            </a:r>
          </a:p>
          <a:p>
            <a:pPr marL="342900" indent="-342900">
              <a:buFont typeface="Arial"/>
              <a:buChar char="•"/>
            </a:pPr>
            <a:endParaRPr lang="en-US" sz="2000" dirty="0"/>
          </a:p>
          <a:p>
            <a:pPr marL="342900" indent="-342900">
              <a:buFont typeface="Arial"/>
              <a:buChar char="•"/>
            </a:pPr>
            <a:r>
              <a:rPr lang="en-US" sz="2000" dirty="0" smtClean="0"/>
              <a:t>Reduces harmful ultraviolet light reaching surface</a:t>
            </a:r>
          </a:p>
          <a:p>
            <a:pPr marL="342900" indent="-342900">
              <a:buFont typeface="Arial"/>
              <a:buChar char="•"/>
            </a:pPr>
            <a:endParaRPr lang="en-US" sz="2000" dirty="0"/>
          </a:p>
          <a:p>
            <a:pPr marL="342900" indent="-342900">
              <a:buFont typeface="Arial"/>
              <a:buChar char="•"/>
            </a:pPr>
            <a:r>
              <a:rPr lang="en-US" sz="2000" dirty="0" smtClean="0"/>
              <a:t>Ozone variations play role in climate variability of Northern and Southern Hemisphere</a:t>
            </a:r>
          </a:p>
          <a:p>
            <a:pPr marL="342900" indent="-342900">
              <a:buFont typeface="Arial"/>
              <a:buChar char="•"/>
            </a:pPr>
            <a:endParaRPr lang="en-US" sz="2000" dirty="0"/>
          </a:p>
          <a:p>
            <a:pPr marL="342900" indent="-342900">
              <a:buFont typeface="Arial"/>
              <a:buChar char="•"/>
            </a:pPr>
            <a:r>
              <a:rPr lang="en-US" sz="2000" dirty="0" smtClean="0"/>
              <a:t>Reanalysis systems, and the weather models on which they rely, must accurately represent the ozone field and its effect on climate variations.</a:t>
            </a:r>
          </a:p>
          <a:p>
            <a:pPr marL="342900" indent="-342900">
              <a:buFont typeface="Arial"/>
              <a:buChar char="•"/>
            </a:pPr>
            <a:endParaRPr lang="en-US" sz="2000" dirty="0" smtClean="0"/>
          </a:p>
          <a:p>
            <a:pPr marL="342900" indent="-342900">
              <a:buFont typeface="Arial"/>
              <a:buChar char="•"/>
            </a:pPr>
            <a:r>
              <a:rPr lang="en-US" sz="2000" dirty="0" smtClean="0"/>
              <a:t>Complete </a:t>
            </a:r>
            <a:r>
              <a:rPr lang="en-US" sz="2000" dirty="0"/>
              <a:t>ozone photochemistry is too </a:t>
            </a:r>
            <a:r>
              <a:rPr lang="en-US" sz="2000" dirty="0" smtClean="0"/>
              <a:t>computationally intensive to include in current weather and climate models</a:t>
            </a:r>
          </a:p>
          <a:p>
            <a:pPr marL="342900" indent="-342900">
              <a:buFont typeface="Arial"/>
              <a:buChar char="•"/>
            </a:pPr>
            <a:endParaRPr lang="en-US" sz="2000" dirty="0"/>
          </a:p>
          <a:p>
            <a:pPr marL="342900" indent="-342900">
              <a:buFont typeface="Arial"/>
              <a:buChar char="•"/>
            </a:pPr>
            <a:r>
              <a:rPr lang="en-US" sz="2000" dirty="0" smtClean="0"/>
              <a:t>So, parameterize processes! </a:t>
            </a:r>
            <a:endParaRPr lang="en-US" sz="2000" dirty="0"/>
          </a:p>
          <a:p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8798560" y="6400799"/>
            <a:ext cx="294640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fld id="{0CB03128-95A4-B74E-8C83-517B815E3466}" type="slidenum">
              <a:rPr lang="en-US" sz="1600" smtClean="0"/>
              <a:t>2</a:t>
            </a:fld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8108509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4"/>
          <p:cNvSpPr>
            <a:spLocks noChangeArrowheads="1"/>
          </p:cNvSpPr>
          <p:nvPr/>
        </p:nvSpPr>
        <p:spPr bwMode="auto">
          <a:xfrm>
            <a:off x="2201863" y="965200"/>
            <a:ext cx="5019675" cy="50800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55299" name="TextBox 1"/>
          <p:cNvSpPr txBox="1">
            <a:spLocks noChangeArrowheads="1"/>
          </p:cNvSpPr>
          <p:nvPr/>
        </p:nvSpPr>
        <p:spPr bwMode="auto">
          <a:xfrm>
            <a:off x="460375" y="0"/>
            <a:ext cx="6954838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FF00"/>
                </a:solidFill>
              </a:rPr>
              <a:t>Zonal mean of annual differences between 20CR,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FF00"/>
                </a:solidFill>
              </a:rPr>
              <a:t> ERA-Interim and MERRA (1981-2010)</a:t>
            </a:r>
          </a:p>
        </p:txBody>
      </p:sp>
      <p:sp>
        <p:nvSpPr>
          <p:cNvPr id="55300" name="TextBox 2"/>
          <p:cNvSpPr txBox="1">
            <a:spLocks noChangeArrowheads="1"/>
          </p:cNvSpPr>
          <p:nvPr/>
        </p:nvSpPr>
        <p:spPr bwMode="auto">
          <a:xfrm>
            <a:off x="3108325" y="706438"/>
            <a:ext cx="12049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1">
                <a:solidFill>
                  <a:srgbClr val="FF0000"/>
                </a:solidFill>
              </a:rPr>
              <a:t>ERA Interim</a:t>
            </a:r>
          </a:p>
        </p:txBody>
      </p:sp>
      <p:sp>
        <p:nvSpPr>
          <p:cNvPr id="55301" name="TextBox 4"/>
          <p:cNvSpPr txBox="1">
            <a:spLocks noChangeArrowheads="1"/>
          </p:cNvSpPr>
          <p:nvPr/>
        </p:nvSpPr>
        <p:spPr bwMode="auto">
          <a:xfrm>
            <a:off x="5580063" y="706438"/>
            <a:ext cx="8350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1">
                <a:solidFill>
                  <a:srgbClr val="FF0000"/>
                </a:solidFill>
              </a:rPr>
              <a:t>MERRA</a:t>
            </a:r>
          </a:p>
        </p:txBody>
      </p:sp>
      <p:sp>
        <p:nvSpPr>
          <p:cNvPr id="55302" name="TextBox 5"/>
          <p:cNvSpPr txBox="1">
            <a:spLocks noChangeArrowheads="1"/>
          </p:cNvSpPr>
          <p:nvPr/>
        </p:nvSpPr>
        <p:spPr bwMode="auto">
          <a:xfrm>
            <a:off x="228600" y="1879600"/>
            <a:ext cx="13906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FFC000"/>
                </a:solidFill>
              </a:rPr>
              <a:t>Zonal wind</a:t>
            </a:r>
          </a:p>
        </p:txBody>
      </p:sp>
      <p:sp>
        <p:nvSpPr>
          <p:cNvPr id="55303" name="TextBox 6"/>
          <p:cNvSpPr txBox="1">
            <a:spLocks noChangeArrowheads="1"/>
          </p:cNvSpPr>
          <p:nvPr/>
        </p:nvSpPr>
        <p:spPr bwMode="auto">
          <a:xfrm>
            <a:off x="228600" y="4406900"/>
            <a:ext cx="19494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FFC000"/>
                </a:solidFill>
              </a:rPr>
              <a:t>Air Temperature</a:t>
            </a:r>
          </a:p>
        </p:txBody>
      </p:sp>
      <p:sp>
        <p:nvSpPr>
          <p:cNvPr id="55304" name="TextBox 9"/>
          <p:cNvSpPr txBox="1">
            <a:spLocks noChangeArrowheads="1"/>
          </p:cNvSpPr>
          <p:nvPr/>
        </p:nvSpPr>
        <p:spPr bwMode="auto">
          <a:xfrm>
            <a:off x="7289800" y="2609850"/>
            <a:ext cx="1949450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B0F0"/>
                </a:solidFill>
              </a:rPr>
              <a:t>Biases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B0F0"/>
                </a:solidFill>
              </a:rPr>
              <a:t>Over Poles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B0F0"/>
                </a:solidFill>
              </a:rPr>
              <a:t>and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B0F0"/>
                </a:solidFill>
              </a:rPr>
              <a:t>Stratosphere</a:t>
            </a:r>
          </a:p>
        </p:txBody>
      </p:sp>
      <p:sp>
        <p:nvSpPr>
          <p:cNvPr id="55305" name="TextBox 13"/>
          <p:cNvSpPr txBox="1">
            <a:spLocks noChangeArrowheads="1"/>
          </p:cNvSpPr>
          <p:nvPr/>
        </p:nvSpPr>
        <p:spPr bwMode="auto">
          <a:xfrm>
            <a:off x="71438" y="6010275"/>
            <a:ext cx="914876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rgbClr val="FF6600"/>
                </a:solidFill>
              </a:rPr>
              <a:t>20CR </a:t>
            </a:r>
            <a:r>
              <a:rPr lang="en-US" altLang="en-US" sz="2000" dirty="0" smtClean="0">
                <a:solidFill>
                  <a:srgbClr val="FF6600"/>
                </a:solidFill>
              </a:rPr>
              <a:t>stratospheric </a:t>
            </a:r>
            <a:r>
              <a:rPr lang="en-US" altLang="en-US" sz="2000" dirty="0">
                <a:solidFill>
                  <a:srgbClr val="FF6600"/>
                </a:solidFill>
              </a:rPr>
              <a:t>biases are </a:t>
            </a:r>
            <a:r>
              <a:rPr lang="en-US" altLang="en-US" sz="2000" dirty="0" smtClean="0">
                <a:solidFill>
                  <a:srgbClr val="FF6600"/>
                </a:solidFill>
              </a:rPr>
              <a:t>large </a:t>
            </a:r>
            <a:r>
              <a:rPr lang="en-US" altLang="en-US" sz="2000" dirty="0">
                <a:solidFill>
                  <a:srgbClr val="FF6600"/>
                </a:solidFill>
              </a:rPr>
              <a:t>and tend to be slightly closer to </a:t>
            </a:r>
            <a:r>
              <a:rPr lang="en-US" altLang="en-US" sz="2000" dirty="0" smtClean="0">
                <a:solidFill>
                  <a:srgbClr val="FF6600"/>
                </a:solidFill>
              </a:rPr>
              <a:t>MERRA.</a:t>
            </a:r>
            <a:endParaRPr lang="en-US" altLang="en-US" sz="2000" dirty="0">
              <a:solidFill>
                <a:srgbClr val="FF660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rgbClr val="FF6600"/>
                </a:solidFill>
              </a:rPr>
              <a:t>Sign of biases is similar.</a:t>
            </a:r>
          </a:p>
        </p:txBody>
      </p:sp>
      <p:sp>
        <p:nvSpPr>
          <p:cNvPr id="55306" name="TextBox 21"/>
          <p:cNvSpPr txBox="1">
            <a:spLocks noChangeArrowheads="1"/>
          </p:cNvSpPr>
          <p:nvPr/>
        </p:nvSpPr>
        <p:spPr bwMode="auto">
          <a:xfrm>
            <a:off x="7407275" y="4718050"/>
            <a:ext cx="13001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/>
              <a:t>CI:0.5 K</a:t>
            </a:r>
          </a:p>
        </p:txBody>
      </p:sp>
      <p:sp>
        <p:nvSpPr>
          <p:cNvPr id="55307" name="TextBox 27"/>
          <p:cNvSpPr txBox="1">
            <a:spLocks noChangeArrowheads="1"/>
          </p:cNvSpPr>
          <p:nvPr/>
        </p:nvSpPr>
        <p:spPr bwMode="auto">
          <a:xfrm>
            <a:off x="7407275" y="2032000"/>
            <a:ext cx="15875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/>
              <a:t>CI:0.5 m/s</a:t>
            </a:r>
          </a:p>
        </p:txBody>
      </p:sp>
      <p:sp>
        <p:nvSpPr>
          <p:cNvPr id="25613" name="TextBox 26"/>
          <p:cNvSpPr txBox="1">
            <a:spLocks noChangeArrowheads="1"/>
          </p:cNvSpPr>
          <p:nvPr/>
        </p:nvSpPr>
        <p:spPr bwMode="auto">
          <a:xfrm>
            <a:off x="7281863" y="5283200"/>
            <a:ext cx="1836737" cy="692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>
              <a:defRPr/>
            </a:pPr>
            <a:r>
              <a:rPr lang="en-US" sz="1300" i="1" dirty="0" smtClean="0">
                <a:solidFill>
                  <a:schemeClr val="accent4"/>
                </a:solidFill>
              </a:rPr>
              <a:t>Courtesy of new </a:t>
            </a:r>
            <a:r>
              <a:rPr lang="en-US" sz="1300" i="1" dirty="0" smtClean="0">
                <a:solidFill>
                  <a:schemeClr val="accent4"/>
                </a:solidFill>
                <a:hlinkClick r:id="rId3"/>
              </a:rPr>
              <a:t>NOAA-CIRES WRIT </a:t>
            </a:r>
            <a:r>
              <a:rPr lang="en-US" sz="1300" i="1" dirty="0" smtClean="0">
                <a:solidFill>
                  <a:schemeClr val="accent4"/>
                </a:solidFill>
              </a:rPr>
              <a:t>tool (C. Smith) </a:t>
            </a:r>
          </a:p>
        </p:txBody>
      </p:sp>
      <p:pic>
        <p:nvPicPr>
          <p:cNvPr id="55309" name="Picture 2" descr="20CR-ERA_I_U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04" t="19705" r="16409" b="25365"/>
          <a:stretch>
            <a:fillRect/>
          </a:stretch>
        </p:blipFill>
        <p:spPr bwMode="auto">
          <a:xfrm>
            <a:off x="2235200" y="995363"/>
            <a:ext cx="2459038" cy="242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10" name="Picture 4" descr="20CR-ERA_I_T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63" t="19513" r="16740" b="25162"/>
          <a:stretch>
            <a:fillRect/>
          </a:stretch>
        </p:blipFill>
        <p:spPr bwMode="auto">
          <a:xfrm>
            <a:off x="2235200" y="3535363"/>
            <a:ext cx="2459038" cy="2449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311" name="TextBox 5"/>
          <p:cNvSpPr txBox="1">
            <a:spLocks noChangeArrowheads="1"/>
          </p:cNvSpPr>
          <p:nvPr/>
        </p:nvSpPr>
        <p:spPr bwMode="auto">
          <a:xfrm>
            <a:off x="6003388" y="6472238"/>
            <a:ext cx="292893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i="1" dirty="0"/>
              <a:t>Adapted from Compo et al. (2011) </a:t>
            </a:r>
            <a:endParaRPr lang="en-US" altLang="en-US" sz="1400" dirty="0"/>
          </a:p>
        </p:txBody>
      </p:sp>
      <p:pic>
        <p:nvPicPr>
          <p:cNvPr id="55312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1738" y="79375"/>
            <a:ext cx="1484312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13" name="Picture 2" descr="20CR-MERRA_U.gi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43" t="20277" r="15208" b="25198"/>
          <a:stretch>
            <a:fillRect/>
          </a:stretch>
        </p:blipFill>
        <p:spPr bwMode="auto">
          <a:xfrm>
            <a:off x="4833938" y="1008063"/>
            <a:ext cx="2270125" cy="241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5314" name="Group 40"/>
          <p:cNvGrpSpPr>
            <a:grpSpLocks/>
          </p:cNvGrpSpPr>
          <p:nvPr/>
        </p:nvGrpSpPr>
        <p:grpSpPr bwMode="auto">
          <a:xfrm>
            <a:off x="1473200" y="1531938"/>
            <a:ext cx="698500" cy="1785937"/>
            <a:chOff x="1473200" y="1531945"/>
            <a:chExt cx="698500" cy="1785930"/>
          </a:xfrm>
        </p:grpSpPr>
        <p:sp>
          <p:nvSpPr>
            <p:cNvPr id="55326" name="TextBox 3"/>
            <p:cNvSpPr txBox="1">
              <a:spLocks noChangeArrowheads="1"/>
            </p:cNvSpPr>
            <p:nvPr/>
          </p:nvSpPr>
          <p:spPr bwMode="auto">
            <a:xfrm>
              <a:off x="1601600" y="1531945"/>
              <a:ext cx="570100" cy="3692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ヒラギノ角ゴ Pro W3" pitchFamily="-8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ヒラギノ角ゴ Pro W3" pitchFamily="-8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pitchFamily="-8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ヒラギノ角ゴ Pro W3" pitchFamily="-8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ヒラギノ角ゴ Pro W3" pitchFamily="-8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ヒラギノ角ゴ Pro W3" pitchFamily="-8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ヒラギノ角ゴ Pro W3" pitchFamily="-8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ヒラギノ角ゴ Pro W3" pitchFamily="-8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ヒラギノ角ゴ Pro W3" pitchFamily="-8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200</a:t>
              </a:r>
            </a:p>
          </p:txBody>
        </p:sp>
        <p:sp>
          <p:nvSpPr>
            <p:cNvPr id="55327" name="TextBox 8"/>
            <p:cNvSpPr txBox="1">
              <a:spLocks noChangeArrowheads="1"/>
            </p:cNvSpPr>
            <p:nvPr/>
          </p:nvSpPr>
          <p:spPr bwMode="auto">
            <a:xfrm>
              <a:off x="1473200" y="2948582"/>
              <a:ext cx="698500" cy="3692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ヒラギノ角ゴ Pro W3" pitchFamily="-8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ヒラギノ角ゴ Pro W3" pitchFamily="-8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pitchFamily="-8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ヒラギノ角ゴ Pro W3" pitchFamily="-8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ヒラギノ角ゴ Pro W3" pitchFamily="-8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ヒラギノ角ゴ Pro W3" pitchFamily="-8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ヒラギノ角ゴ Pro W3" pitchFamily="-8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ヒラギノ角ゴ Pro W3" pitchFamily="-8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ヒラギノ角ゴ Pro W3" pitchFamily="-8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1000</a:t>
              </a:r>
            </a:p>
          </p:txBody>
        </p:sp>
      </p:grpSp>
      <p:grpSp>
        <p:nvGrpSpPr>
          <p:cNvPr id="55315" name="Group 43"/>
          <p:cNvGrpSpPr>
            <a:grpSpLocks/>
          </p:cNvGrpSpPr>
          <p:nvPr/>
        </p:nvGrpSpPr>
        <p:grpSpPr bwMode="auto">
          <a:xfrm>
            <a:off x="1473200" y="4105275"/>
            <a:ext cx="698500" cy="1785938"/>
            <a:chOff x="1473200" y="1531945"/>
            <a:chExt cx="698500" cy="1785930"/>
          </a:xfrm>
        </p:grpSpPr>
        <p:sp>
          <p:nvSpPr>
            <p:cNvPr id="55324" name="TextBox 3"/>
            <p:cNvSpPr txBox="1">
              <a:spLocks noChangeArrowheads="1"/>
            </p:cNvSpPr>
            <p:nvPr/>
          </p:nvSpPr>
          <p:spPr bwMode="auto">
            <a:xfrm>
              <a:off x="1601600" y="1531945"/>
              <a:ext cx="570100" cy="3692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ヒラギノ角ゴ Pro W3" pitchFamily="-8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ヒラギノ角ゴ Pro W3" pitchFamily="-8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pitchFamily="-8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ヒラギノ角ゴ Pro W3" pitchFamily="-8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ヒラギノ角ゴ Pro W3" pitchFamily="-8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ヒラギノ角ゴ Pro W3" pitchFamily="-8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ヒラギノ角ゴ Pro W3" pitchFamily="-8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ヒラギノ角ゴ Pro W3" pitchFamily="-8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ヒラギノ角ゴ Pro W3" pitchFamily="-8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200</a:t>
              </a:r>
            </a:p>
          </p:txBody>
        </p:sp>
        <p:sp>
          <p:nvSpPr>
            <p:cNvPr id="55325" name="TextBox 8"/>
            <p:cNvSpPr txBox="1">
              <a:spLocks noChangeArrowheads="1"/>
            </p:cNvSpPr>
            <p:nvPr/>
          </p:nvSpPr>
          <p:spPr bwMode="auto">
            <a:xfrm>
              <a:off x="1473200" y="2948582"/>
              <a:ext cx="698500" cy="3692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ヒラギノ角ゴ Pro W3" pitchFamily="-8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ヒラギノ角ゴ Pro W3" pitchFamily="-8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pitchFamily="-8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ヒラギノ角ゴ Pro W3" pitchFamily="-8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ヒラギノ角ゴ Pro W3" pitchFamily="-8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ヒラギノ角ゴ Pro W3" pitchFamily="-8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ヒラギノ角ゴ Pro W3" pitchFamily="-8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ヒラギノ角ゴ Pro W3" pitchFamily="-8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ヒラギノ角ゴ Pro W3" pitchFamily="-8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1000</a:t>
              </a:r>
            </a:p>
          </p:txBody>
        </p:sp>
      </p:grpSp>
      <p:pic>
        <p:nvPicPr>
          <p:cNvPr id="55316" name="Picture 9" descr="20CR-MERRA_T.gif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02" t="20087" r="15453" b="25008"/>
          <a:stretch>
            <a:fillRect/>
          </a:stretch>
        </p:blipFill>
        <p:spPr bwMode="auto">
          <a:xfrm>
            <a:off x="4818063" y="3556000"/>
            <a:ext cx="2286000" cy="2430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5317" name="Group 11"/>
          <p:cNvGrpSpPr>
            <a:grpSpLocks/>
          </p:cNvGrpSpPr>
          <p:nvPr/>
        </p:nvGrpSpPr>
        <p:grpSpPr bwMode="auto">
          <a:xfrm>
            <a:off x="0" y="2293938"/>
            <a:ext cx="2270125" cy="2876550"/>
            <a:chOff x="0" y="2294465"/>
            <a:chExt cx="2270839" cy="2875786"/>
          </a:xfrm>
        </p:grpSpPr>
        <p:pic>
          <p:nvPicPr>
            <p:cNvPr id="55320" name="Picture 47" descr="20CR-MERRA_T.gif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682" t="78436" r="11987" b="15059"/>
            <a:stretch>
              <a:fillRect/>
            </a:stretch>
          </p:blipFill>
          <p:spPr bwMode="auto">
            <a:xfrm>
              <a:off x="0" y="4902201"/>
              <a:ext cx="2175933" cy="268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5321" name="Picture 48" descr="20CR-MERRA_T.gif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682" t="78436" r="11987" b="15059"/>
            <a:stretch>
              <a:fillRect/>
            </a:stretch>
          </p:blipFill>
          <p:spPr bwMode="auto">
            <a:xfrm>
              <a:off x="0" y="2362201"/>
              <a:ext cx="2175933" cy="268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5322" name="TextBox 10"/>
            <p:cNvSpPr txBox="1">
              <a:spLocks noChangeArrowheads="1"/>
            </p:cNvSpPr>
            <p:nvPr/>
          </p:nvSpPr>
          <p:spPr bwMode="auto">
            <a:xfrm>
              <a:off x="1879599" y="2294465"/>
              <a:ext cx="391240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ヒラギノ角ゴ Pro W3" pitchFamily="-8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ヒラギノ角ゴ Pro W3" pitchFamily="-8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pitchFamily="-8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ヒラギノ角ゴ Pro W3" pitchFamily="-8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ヒラギノ角ゴ Pro W3" pitchFamily="-8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ヒラギノ角ゴ Pro W3" pitchFamily="-8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ヒラギノ角ゴ Pro W3" pitchFamily="-8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ヒラギノ角ゴ Pro W3" pitchFamily="-8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ヒラギノ角ゴ Pro W3" pitchFamily="-8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>
                  <a:solidFill>
                    <a:srgbClr val="000000"/>
                  </a:solidFill>
                </a:rPr>
                <a:t>m/s</a:t>
              </a:r>
              <a:endParaRPr lang="en-US" altLang="en-US" sz="1000" baseline="30000">
                <a:solidFill>
                  <a:srgbClr val="000000"/>
                </a:solidFill>
              </a:endParaRPr>
            </a:p>
          </p:txBody>
        </p:sp>
        <p:sp>
          <p:nvSpPr>
            <p:cNvPr id="55323" name="TextBox 50"/>
            <p:cNvSpPr txBox="1">
              <a:spLocks noChangeArrowheads="1"/>
            </p:cNvSpPr>
            <p:nvPr/>
          </p:nvSpPr>
          <p:spPr bwMode="auto">
            <a:xfrm>
              <a:off x="1913467" y="4851398"/>
              <a:ext cx="274434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ヒラギノ角ゴ Pro W3" pitchFamily="-8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ヒラギノ角ゴ Pro W3" pitchFamily="-8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pitchFamily="-8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ヒラギノ角ゴ Pro W3" pitchFamily="-8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ヒラギノ角ゴ Pro W3" pitchFamily="-8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ヒラギノ角ゴ Pro W3" pitchFamily="-8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ヒラギノ角ゴ Pro W3" pitchFamily="-8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ヒラギノ角ゴ Pro W3" pitchFamily="-8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ヒラギノ角ゴ Pro W3" pitchFamily="-8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>
                  <a:solidFill>
                    <a:srgbClr val="000000"/>
                  </a:solidFill>
                </a:rPr>
                <a:t>K</a:t>
              </a:r>
              <a:endParaRPr lang="en-US" altLang="en-US" sz="1000" baseline="30000">
                <a:solidFill>
                  <a:srgbClr val="000000"/>
                </a:solidFill>
              </a:endParaRPr>
            </a:p>
          </p:txBody>
        </p:sp>
      </p:grpSp>
      <p:sp>
        <p:nvSpPr>
          <p:cNvPr id="13" name="Oval 12"/>
          <p:cNvSpPr>
            <a:spLocks noChangeArrowheads="1"/>
          </p:cNvSpPr>
          <p:nvPr/>
        </p:nvSpPr>
        <p:spPr bwMode="auto">
          <a:xfrm>
            <a:off x="2446867" y="3606801"/>
            <a:ext cx="2277534" cy="1083732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32" name="TextBox 31"/>
          <p:cNvSpPr txBox="1"/>
          <p:nvPr/>
        </p:nvSpPr>
        <p:spPr>
          <a:xfrm>
            <a:off x="8798560" y="6400799"/>
            <a:ext cx="294640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fld id="{0CB03128-95A4-B74E-8C83-517B815E3466}" type="slidenum">
              <a:rPr lang="en-US" sz="1600" smtClean="0"/>
              <a:t>20</a:t>
            </a:fld>
            <a:endParaRPr lang="en-US" sz="1600" dirty="0"/>
          </a:p>
        </p:txBody>
      </p:sp>
      <p:sp>
        <p:nvSpPr>
          <p:cNvPr id="34" name="Oval 33"/>
          <p:cNvSpPr>
            <a:spLocks noChangeArrowheads="1"/>
          </p:cNvSpPr>
          <p:nvPr/>
        </p:nvSpPr>
        <p:spPr bwMode="auto">
          <a:xfrm>
            <a:off x="4809065" y="3606801"/>
            <a:ext cx="2277534" cy="1083732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3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-19973"/>
            <a:ext cx="7772400" cy="1143000"/>
          </a:xfrm>
        </p:spPr>
        <p:txBody>
          <a:bodyPr/>
          <a:lstStyle/>
          <a:p>
            <a:r>
              <a:rPr lang="en-US" sz="2200" dirty="0" smtClean="0"/>
              <a:t>Naval Research Laboratory </a:t>
            </a:r>
            <a:br>
              <a:rPr lang="en-US" sz="2200" dirty="0" smtClean="0"/>
            </a:br>
            <a:r>
              <a:rPr lang="en-US" sz="2200" dirty="0" smtClean="0"/>
              <a:t>CHEM2D </a:t>
            </a:r>
            <a:r>
              <a:rPr lang="en-US" sz="2200" dirty="0"/>
              <a:t>Ozone Photochemistry Parameterization  (CHEM2D-OPP, </a:t>
            </a:r>
            <a:r>
              <a:rPr lang="en-US" sz="2200" i="1" dirty="0">
                <a:hlinkClick r:id="rId2" action="ppaction://hlinkfile"/>
              </a:rPr>
              <a:t>McCormack et al. </a:t>
            </a:r>
            <a:r>
              <a:rPr lang="en-US" sz="2200" dirty="0">
                <a:hlinkClick r:id="rId2" action="ppaction://hlinkfile"/>
              </a:rPr>
              <a:t>(2006</a:t>
            </a:r>
            <a:r>
              <a:rPr lang="en-US" sz="2200" dirty="0" smtClean="0">
                <a:hlinkClick r:id="rId2" action="ppaction://hlinkfile"/>
              </a:rPr>
              <a:t>)</a:t>
            </a:r>
            <a:r>
              <a:rPr lang="en-US" sz="2200" dirty="0" smtClean="0"/>
              <a:t>) </a:t>
            </a:r>
            <a:endParaRPr lang="en-US" sz="2200" dirty="0"/>
          </a:p>
        </p:txBody>
      </p:sp>
      <p:sp>
        <p:nvSpPr>
          <p:cNvPr id="5" name="TextBox 4"/>
          <p:cNvSpPr txBox="1"/>
          <p:nvPr/>
        </p:nvSpPr>
        <p:spPr>
          <a:xfrm>
            <a:off x="332386" y="1156649"/>
            <a:ext cx="8316451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 smtClean="0"/>
              <a:t>CHEM2D-OPP is based on gas-phase chemistry circa 2000.</a:t>
            </a:r>
          </a:p>
          <a:p>
            <a:r>
              <a:rPr lang="en-US" sz="2100" dirty="0" smtClean="0"/>
              <a:t>Same approach as used in ECMWF IFS (</a:t>
            </a:r>
            <a:r>
              <a:rPr lang="en-US" sz="2100" i="1" dirty="0" err="1" smtClean="0"/>
              <a:t>Cariolle</a:t>
            </a:r>
            <a:r>
              <a:rPr lang="en-US" sz="2100" i="1" dirty="0"/>
              <a:t> </a:t>
            </a:r>
            <a:r>
              <a:rPr lang="en-US" sz="2100" i="1" dirty="0" smtClean="0"/>
              <a:t>and </a:t>
            </a:r>
            <a:r>
              <a:rPr lang="en-US" sz="2100" i="1" dirty="0" err="1" smtClean="0"/>
              <a:t>Deque</a:t>
            </a:r>
            <a:r>
              <a:rPr lang="en-US" sz="2100" i="1" dirty="0" smtClean="0"/>
              <a:t> 1986</a:t>
            </a:r>
            <a:r>
              <a:rPr lang="en-US" sz="2100" dirty="0" smtClean="0"/>
              <a:t>). </a:t>
            </a:r>
          </a:p>
          <a:p>
            <a:r>
              <a:rPr lang="en-US" sz="2100" dirty="0" smtClean="0">
                <a:solidFill>
                  <a:srgbClr val="FF6600"/>
                </a:solidFill>
              </a:rPr>
              <a:t>Includes ozone depletion from CFCs.  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3000478" y="2890520"/>
            <a:ext cx="3048000" cy="721360"/>
            <a:chOff x="3413760" y="2931160"/>
            <a:chExt cx="3048000" cy="721360"/>
          </a:xfrm>
        </p:grpSpPr>
        <p:sp>
          <p:nvSpPr>
            <p:cNvPr id="16" name="Rectangle 15"/>
            <p:cNvSpPr/>
            <p:nvPr/>
          </p:nvSpPr>
          <p:spPr bwMode="auto">
            <a:xfrm>
              <a:off x="3413760" y="2931160"/>
              <a:ext cx="3048000" cy="721360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21" charset="0"/>
                <a:ea typeface="ヒラギノ角ゴ Pro W3" pitchFamily="21" charset="-128"/>
                <a:cs typeface="ヒラギノ角ゴ Pro W3" pitchFamily="21" charset="-128"/>
              </a:endParaRPr>
            </a:p>
          </p:txBody>
        </p:sp>
        <p:pic>
          <p:nvPicPr>
            <p:cNvPr id="8" name="Picture 7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94387" y="2941321"/>
              <a:ext cx="2486746" cy="70103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9" name="Group 18"/>
          <p:cNvGrpSpPr/>
          <p:nvPr/>
        </p:nvGrpSpPr>
        <p:grpSpPr>
          <a:xfrm>
            <a:off x="668758" y="4541520"/>
            <a:ext cx="7711440" cy="944880"/>
            <a:chOff x="1026160" y="4561840"/>
            <a:chExt cx="7711440" cy="944880"/>
          </a:xfrm>
        </p:grpSpPr>
        <p:sp>
          <p:nvSpPr>
            <p:cNvPr id="17" name="Rectangle 16"/>
            <p:cNvSpPr/>
            <p:nvPr/>
          </p:nvSpPr>
          <p:spPr bwMode="auto">
            <a:xfrm>
              <a:off x="1026160" y="4561840"/>
              <a:ext cx="7711440" cy="944880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21" charset="0"/>
                <a:ea typeface="ヒラギノ角ゴ Pro W3" pitchFamily="21" charset="-128"/>
                <a:cs typeface="ヒラギノ角ゴ Pro W3" pitchFamily="21" charset="-128"/>
              </a:endParaRPr>
            </a:p>
          </p:txBody>
        </p:sp>
        <p:pic>
          <p:nvPicPr>
            <p:cNvPr id="9" name="Picture 8"/>
            <p:cNvPicPr/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1247" y="4653756"/>
              <a:ext cx="7476618" cy="76104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0" name="TextBox 9"/>
          <p:cNvSpPr txBox="1"/>
          <p:nvPr/>
        </p:nvSpPr>
        <p:spPr>
          <a:xfrm>
            <a:off x="332386" y="2077720"/>
            <a:ext cx="73761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Net ozone photochemical </a:t>
            </a:r>
            <a:r>
              <a:rPr lang="en-US" dirty="0" smtClean="0"/>
              <a:t>tendency:</a:t>
            </a:r>
            <a:endParaRPr lang="en-US" dirty="0" smtClean="0"/>
          </a:p>
          <a:p>
            <a:r>
              <a:rPr lang="en-US" dirty="0" smtClean="0"/>
              <a:t>	functional form of Production </a:t>
            </a:r>
            <a:r>
              <a:rPr lang="en-US" i="1" dirty="0" smtClean="0">
                <a:solidFill>
                  <a:srgbClr val="FFFF00"/>
                </a:solidFill>
              </a:rPr>
              <a:t>P</a:t>
            </a:r>
            <a:r>
              <a:rPr lang="en-US" dirty="0" smtClean="0"/>
              <a:t> minus Loss </a:t>
            </a:r>
            <a:r>
              <a:rPr lang="en-US" i="1" dirty="0" smtClean="0">
                <a:solidFill>
                  <a:srgbClr val="FFFF00"/>
                </a:solidFill>
              </a:rPr>
              <a:t>L</a:t>
            </a:r>
            <a:endParaRPr lang="en-US" i="1" dirty="0">
              <a:solidFill>
                <a:srgbClr val="FFFF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32386" y="3647440"/>
            <a:ext cx="68005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Approximate as Taylor series linearized about </a:t>
            </a:r>
          </a:p>
          <a:p>
            <a:r>
              <a:rPr lang="en-US" dirty="0"/>
              <a:t>r</a:t>
            </a:r>
            <a:r>
              <a:rPr lang="en-US" dirty="0" smtClean="0"/>
              <a:t>eference state (</a:t>
            </a:r>
            <a:r>
              <a:rPr lang="en-US" sz="1800" dirty="0" smtClean="0"/>
              <a:t>denoted by </a:t>
            </a:r>
            <a:r>
              <a:rPr lang="en-US" sz="1800" dirty="0" err="1" smtClean="0"/>
              <a:t>overbar</a:t>
            </a:r>
            <a:r>
              <a:rPr lang="en-US" dirty="0" smtClean="0"/>
              <a:t>).</a:t>
            </a:r>
            <a:endParaRPr lang="en-US" dirty="0"/>
          </a:p>
        </p:txBody>
      </p:sp>
      <p:grpSp>
        <p:nvGrpSpPr>
          <p:cNvPr id="21" name="Group 20"/>
          <p:cNvGrpSpPr/>
          <p:nvPr/>
        </p:nvGrpSpPr>
        <p:grpSpPr>
          <a:xfrm>
            <a:off x="873760" y="5486400"/>
            <a:ext cx="6715760" cy="1251128"/>
            <a:chOff x="873760" y="5486400"/>
            <a:chExt cx="6715760" cy="1251128"/>
          </a:xfrm>
        </p:grpSpPr>
        <p:sp>
          <p:nvSpPr>
            <p:cNvPr id="18" name="Rectangle 17"/>
            <p:cNvSpPr/>
            <p:nvPr/>
          </p:nvSpPr>
          <p:spPr bwMode="auto">
            <a:xfrm>
              <a:off x="873760" y="5598160"/>
              <a:ext cx="6715760" cy="1137920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21" charset="0"/>
                <a:ea typeface="ヒラギノ角ゴ Pro W3" pitchFamily="21" charset="-128"/>
                <a:cs typeface="ヒラギノ角ゴ Pro W3" pitchFamily="21" charset="-128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463040" y="5537200"/>
              <a:ext cx="4417646" cy="12003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00FF"/>
                  </a:solidFill>
                </a:rPr>
                <a:t>prognostic Ozone mixing ratio</a:t>
              </a:r>
            </a:p>
            <a:p>
              <a:r>
                <a:rPr lang="en-US" dirty="0" smtClean="0">
                  <a:solidFill>
                    <a:srgbClr val="0000FF"/>
                  </a:solidFill>
                </a:rPr>
                <a:t>Temperature</a:t>
              </a:r>
            </a:p>
            <a:p>
              <a:r>
                <a:rPr lang="en-US" dirty="0">
                  <a:solidFill>
                    <a:srgbClr val="0000FF"/>
                  </a:solidFill>
                </a:rPr>
                <a:t>c</a:t>
              </a:r>
              <a:r>
                <a:rPr lang="en-US" dirty="0" smtClean="0">
                  <a:solidFill>
                    <a:srgbClr val="0000FF"/>
                  </a:solidFill>
                </a:rPr>
                <a:t>olumn ozone above </a:t>
              </a:r>
              <a:endParaRPr lang="en-US" dirty="0">
                <a:solidFill>
                  <a:srgbClr val="0000FF"/>
                </a:solidFill>
              </a:endParaRPr>
            </a:p>
          </p:txBody>
        </p:sp>
        <p:pic>
          <p:nvPicPr>
            <p:cNvPr id="13" name="Picture 12"/>
            <p:cNvPicPr/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5040" y="5486400"/>
              <a:ext cx="464820" cy="42256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" name="Picture 13"/>
            <p:cNvPicPr/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9660" y="5920739"/>
              <a:ext cx="330200" cy="38523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" name="Picture 14"/>
            <p:cNvPicPr/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2188" y="6294121"/>
              <a:ext cx="427672" cy="42767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2" name="TextBox 21"/>
          <p:cNvSpPr txBox="1"/>
          <p:nvPr/>
        </p:nvSpPr>
        <p:spPr>
          <a:xfrm>
            <a:off x="8798560" y="6400799"/>
            <a:ext cx="294640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fld id="{0CB03128-95A4-B74E-8C83-517B815E3466}" type="slidenum">
              <a:rPr lang="en-US" sz="1600" smtClean="0"/>
              <a:t>3</a:t>
            </a:fld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4261496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7040" y="2430464"/>
            <a:ext cx="8534400" cy="33085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00" dirty="0"/>
              <a:t>R</a:t>
            </a:r>
            <a:r>
              <a:rPr lang="en-US" sz="1900" dirty="0" smtClean="0"/>
              <a:t>eference </a:t>
            </a:r>
            <a:r>
              <a:rPr lang="en-US" sz="1900" dirty="0"/>
              <a:t>tendency (P-L)</a:t>
            </a:r>
            <a:r>
              <a:rPr lang="en-US" sz="1900" baseline="-25000" dirty="0"/>
              <a:t>0</a:t>
            </a:r>
            <a:r>
              <a:rPr lang="en-US" sz="1900" dirty="0"/>
              <a:t> and all partial derivatives </a:t>
            </a:r>
            <a:r>
              <a:rPr lang="en-US" sz="1900" dirty="0" smtClean="0"/>
              <a:t>are </a:t>
            </a:r>
            <a:r>
              <a:rPr lang="en-US" sz="1900" dirty="0"/>
              <a:t>computed from odd oxygen (Ox ≡ O</a:t>
            </a:r>
            <a:r>
              <a:rPr lang="en-US" sz="1900" baseline="-25000" dirty="0"/>
              <a:t>3</a:t>
            </a:r>
            <a:r>
              <a:rPr lang="en-US" sz="1900" dirty="0"/>
              <a:t>+O) reaction rates in the CHEM2D photochemical transport model. </a:t>
            </a:r>
            <a:endParaRPr lang="en-US" sz="1900" dirty="0" smtClean="0"/>
          </a:p>
          <a:p>
            <a:endParaRPr lang="en-US" sz="1900" dirty="0" smtClean="0"/>
          </a:p>
          <a:p>
            <a:r>
              <a:rPr lang="en-US" sz="1900" dirty="0" smtClean="0"/>
              <a:t>CHEM2D </a:t>
            </a:r>
            <a:r>
              <a:rPr lang="en-US" sz="1900" dirty="0"/>
              <a:t>is a global model extending from the surface to ~120 km that solves 280 chemical reactions for 100 different species within a transformed </a:t>
            </a:r>
            <a:r>
              <a:rPr lang="en-US" sz="1900" dirty="0" err="1"/>
              <a:t>Eulerian</a:t>
            </a:r>
            <a:r>
              <a:rPr lang="en-US" sz="1900" dirty="0"/>
              <a:t> mean framework with fully interactive </a:t>
            </a:r>
            <a:r>
              <a:rPr lang="en-US" sz="1900" dirty="0" err="1"/>
              <a:t>radiative</a:t>
            </a:r>
            <a:r>
              <a:rPr lang="en-US" sz="1900" dirty="0"/>
              <a:t> heating and dynamics. </a:t>
            </a:r>
            <a:endParaRPr lang="en-US" sz="1900" dirty="0" smtClean="0"/>
          </a:p>
          <a:p>
            <a:endParaRPr lang="en-US" sz="1900" dirty="0" smtClean="0"/>
          </a:p>
          <a:p>
            <a:r>
              <a:rPr lang="en-US" sz="1900" dirty="0" smtClean="0"/>
              <a:t>The partial CHEM2D-OPP is </a:t>
            </a:r>
            <a:r>
              <a:rPr lang="en-US" sz="1900" dirty="0"/>
              <a:t>u</a:t>
            </a:r>
            <a:r>
              <a:rPr lang="en-US" sz="1900" dirty="0" smtClean="0"/>
              <a:t>sed </a:t>
            </a:r>
            <a:r>
              <a:rPr lang="en-US" sz="1900" dirty="0"/>
              <a:t>in the 20</a:t>
            </a:r>
            <a:r>
              <a:rPr lang="en-US" sz="1900" baseline="30000" dirty="0"/>
              <a:t>th</a:t>
            </a:r>
            <a:r>
              <a:rPr lang="en-US" sz="1900" dirty="0"/>
              <a:t> Century Reanalysis (20CR) and operational NCEP </a:t>
            </a:r>
            <a:r>
              <a:rPr lang="en-US" sz="1900" dirty="0" smtClean="0"/>
              <a:t>Global Forecast System (GFS) system</a:t>
            </a:r>
            <a:r>
              <a:rPr lang="en-US" sz="1900" dirty="0"/>
              <a:t>, and atmosphere of Climate Forecast System (CFS) Reanalysis (CFSR) and operational CFSv2</a:t>
            </a:r>
            <a:r>
              <a:rPr lang="en-US" sz="1900" dirty="0" smtClean="0"/>
              <a:t>.</a:t>
            </a:r>
            <a:endParaRPr lang="en-US" sz="1900" dirty="0"/>
          </a:p>
        </p:txBody>
      </p:sp>
      <p:sp>
        <p:nvSpPr>
          <p:cNvPr id="3" name="TextBox 2"/>
          <p:cNvSpPr txBox="1"/>
          <p:nvPr/>
        </p:nvSpPr>
        <p:spPr>
          <a:xfrm>
            <a:off x="458839" y="248617"/>
            <a:ext cx="85327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Partial </a:t>
            </a:r>
            <a:r>
              <a:rPr lang="en-US" dirty="0" smtClean="0"/>
              <a:t>use </a:t>
            </a:r>
            <a:r>
              <a:rPr lang="en-US" dirty="0"/>
              <a:t>of CHEM2D-OPP </a:t>
            </a:r>
            <a:r>
              <a:rPr lang="en-US" dirty="0" smtClean="0"/>
              <a:t>in </a:t>
            </a:r>
            <a:r>
              <a:rPr lang="en-US" dirty="0"/>
              <a:t>the current NCEP Global Forecast System (GFS) atmosphere/land model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790678" y="1341120"/>
            <a:ext cx="7711440" cy="944880"/>
            <a:chOff x="1026160" y="4561840"/>
            <a:chExt cx="7711440" cy="944880"/>
          </a:xfrm>
        </p:grpSpPr>
        <p:sp>
          <p:nvSpPr>
            <p:cNvPr id="6" name="Rectangle 5"/>
            <p:cNvSpPr/>
            <p:nvPr/>
          </p:nvSpPr>
          <p:spPr bwMode="auto">
            <a:xfrm>
              <a:off x="1026160" y="4561840"/>
              <a:ext cx="7711440" cy="944880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21" charset="0"/>
                <a:ea typeface="ヒラギノ角ゴ Pro W3" pitchFamily="21" charset="-128"/>
                <a:cs typeface="ヒラギノ角ゴ Pro W3" pitchFamily="21" charset="-128"/>
              </a:endParaRPr>
            </a:p>
          </p:txBody>
        </p:sp>
        <p:pic>
          <p:nvPicPr>
            <p:cNvPr id="7" name="Picture 6"/>
            <p:cNvPicPr/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1247" y="4653756"/>
              <a:ext cx="7476618" cy="761048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8" name="Group 7"/>
          <p:cNvGrpSpPr/>
          <p:nvPr/>
        </p:nvGrpSpPr>
        <p:grpSpPr>
          <a:xfrm>
            <a:off x="1574800" y="5740402"/>
            <a:ext cx="5486400" cy="1057164"/>
            <a:chOff x="873760" y="5486400"/>
            <a:chExt cx="6715760" cy="1294046"/>
          </a:xfrm>
        </p:grpSpPr>
        <p:sp>
          <p:nvSpPr>
            <p:cNvPr id="9" name="Rectangle 8"/>
            <p:cNvSpPr/>
            <p:nvPr/>
          </p:nvSpPr>
          <p:spPr bwMode="auto">
            <a:xfrm>
              <a:off x="873760" y="5598160"/>
              <a:ext cx="6715760" cy="1137920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21" charset="0"/>
                <a:ea typeface="ヒラギノ角ゴ Pro W3" pitchFamily="21" charset="-128"/>
                <a:cs typeface="ヒラギノ角ゴ Pro W3" pitchFamily="21" charset="-128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463040" y="5537200"/>
              <a:ext cx="4379152" cy="124324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rgbClr val="0000FF"/>
                  </a:solidFill>
                </a:rPr>
                <a:t>prognostic Ozone mixing ratio</a:t>
              </a:r>
            </a:p>
            <a:p>
              <a:r>
                <a:rPr lang="en-US" sz="2000" dirty="0" smtClean="0">
                  <a:solidFill>
                    <a:srgbClr val="0000FF"/>
                  </a:solidFill>
                </a:rPr>
                <a:t>Temperature</a:t>
              </a:r>
            </a:p>
            <a:p>
              <a:r>
                <a:rPr lang="en-US" sz="2000" dirty="0">
                  <a:solidFill>
                    <a:srgbClr val="0000FF"/>
                  </a:solidFill>
                </a:rPr>
                <a:t>c</a:t>
              </a:r>
              <a:r>
                <a:rPr lang="en-US" sz="2000" dirty="0" smtClean="0">
                  <a:solidFill>
                    <a:srgbClr val="0000FF"/>
                  </a:solidFill>
                </a:rPr>
                <a:t>olumn ozone above </a:t>
              </a:r>
              <a:endParaRPr lang="en-US" sz="2000" dirty="0">
                <a:solidFill>
                  <a:srgbClr val="0000FF"/>
                </a:solidFill>
              </a:endParaRPr>
            </a:p>
          </p:txBody>
        </p:sp>
        <p:pic>
          <p:nvPicPr>
            <p:cNvPr id="11" name="Picture 10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5040" y="5486400"/>
              <a:ext cx="464820" cy="42256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" name="Picture 11"/>
            <p:cNvPicPr/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9660" y="5920739"/>
              <a:ext cx="330200" cy="38523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" name="Picture 12"/>
            <p:cNvPicPr/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2188" y="6294121"/>
              <a:ext cx="427672" cy="42767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4" name="Rectangle 13"/>
          <p:cNvSpPr/>
          <p:nvPr/>
        </p:nvSpPr>
        <p:spPr bwMode="auto">
          <a:xfrm>
            <a:off x="4693920" y="1330960"/>
            <a:ext cx="3860800" cy="9652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21" charset="0"/>
              <a:ea typeface="ヒラギノ角ゴ Pro W3" pitchFamily="21" charset="-128"/>
              <a:cs typeface="ヒラギノ角ゴ Pro W3" pitchFamily="21" charset="-128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798560" y="6400799"/>
            <a:ext cx="294640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fld id="{0CB03128-95A4-B74E-8C83-517B815E3466}" type="slidenum">
              <a:rPr lang="en-US" sz="1600" smtClean="0"/>
              <a:t>4</a:t>
            </a:fld>
            <a:endParaRPr lang="en-US" sz="1600" dirty="0"/>
          </a:p>
        </p:txBody>
      </p:sp>
      <p:sp>
        <p:nvSpPr>
          <p:cNvPr id="4" name="Rectangle 3"/>
          <p:cNvSpPr/>
          <p:nvPr/>
        </p:nvSpPr>
        <p:spPr bwMode="auto">
          <a:xfrm>
            <a:off x="304800" y="4597400"/>
            <a:ext cx="8661400" cy="1193800"/>
          </a:xfrm>
          <a:prstGeom prst="rect">
            <a:avLst/>
          </a:prstGeom>
          <a:noFill/>
          <a:ln w="57150" cap="rnd" cmpd="sng" algn="ctr">
            <a:solidFill>
              <a:srgbClr val="FFFF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21" charset="0"/>
              <a:ea typeface="ヒラギノ角ゴ Pro W3" pitchFamily="21" charset="-128"/>
              <a:cs typeface="ヒラギノ角ゴ Pro W3" pitchFamily="2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606041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874" name="Rectangle 2"/>
          <p:cNvSpPr>
            <a:spLocks noGrp="1" noChangeArrowheads="1"/>
          </p:cNvSpPr>
          <p:nvPr>
            <p:ph type="title"/>
          </p:nvPr>
        </p:nvSpPr>
        <p:spPr>
          <a:xfrm>
            <a:off x="465138" y="91763"/>
            <a:ext cx="8166100" cy="1404937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anchor="t"/>
          <a:lstStyle/>
          <a:p>
            <a:pPr>
              <a:lnSpc>
                <a:spcPct val="95000"/>
              </a:lnSpc>
              <a:defRPr/>
            </a:pPr>
            <a:r>
              <a:rPr lang="en-US" sz="2800" dirty="0" smtClean="0">
                <a:solidFill>
                  <a:srgbClr val="CCFFCC"/>
                </a:solidFill>
              </a:rPr>
              <a:t>The </a:t>
            </a:r>
            <a:r>
              <a:rPr lang="en-US" sz="2800" dirty="0">
                <a:solidFill>
                  <a:srgbClr val="CCFFCC"/>
                </a:solidFill>
              </a:rPr>
              <a:t>20th Century Reanalysis Project </a:t>
            </a:r>
            <a:r>
              <a:rPr lang="en-US" sz="2800" dirty="0" smtClean="0">
                <a:solidFill>
                  <a:srgbClr val="CCFFCC"/>
                </a:solidFill>
              </a:rPr>
              <a:t>version 2 </a:t>
            </a:r>
            <a:r>
              <a:rPr lang="en-US" sz="2600" dirty="0" smtClean="0">
                <a:solidFill>
                  <a:srgbClr val="CCFFCC"/>
                </a:solidFill>
              </a:rPr>
              <a:t>(1871-2011)</a:t>
            </a:r>
            <a:endParaRPr lang="en-US" sz="2600" dirty="0">
              <a:solidFill>
                <a:srgbClr val="CCFFCC"/>
              </a:solidFill>
            </a:endParaRPr>
          </a:p>
        </p:txBody>
      </p:sp>
      <p:sp>
        <p:nvSpPr>
          <p:cNvPr id="335875" name="Text Box 3"/>
          <p:cNvSpPr txBox="1">
            <a:spLocks noChangeArrowheads="1"/>
          </p:cNvSpPr>
          <p:nvPr/>
        </p:nvSpPr>
        <p:spPr bwMode="auto">
          <a:xfrm>
            <a:off x="152400" y="4243387"/>
            <a:ext cx="8712200" cy="1069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bg1"/>
                </a:solidFill>
                <a:miter lim="800000"/>
                <a:headEnd/>
                <a:tailEnd type="none" w="sm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9pPr>
          </a:lstStyle>
          <a:p>
            <a:pPr eaLnBrk="1" hangingPunct="1">
              <a:defRPr/>
            </a:pPr>
            <a:r>
              <a:rPr lang="en-US" altLang="en-US" sz="1600" u="sng" dirty="0" smtClean="0">
                <a:solidFill>
                  <a:srgbClr val="FFFB30"/>
                </a:solidFill>
                <a:latin typeface="Helvetica" pitchFamily="-84" charset="0"/>
                <a:ea typeface="MS PGothic" pitchFamily="34" charset="-128"/>
              </a:rPr>
              <a:t>The reanalyses provide</a:t>
            </a:r>
            <a:r>
              <a:rPr lang="en-US" altLang="en-US" sz="1600" dirty="0" smtClean="0">
                <a:solidFill>
                  <a:srgbClr val="FFFB30"/>
                </a:solidFill>
                <a:latin typeface="Helvetica" pitchFamily="-84" charset="0"/>
                <a:ea typeface="MS PGothic" pitchFamily="34" charset="-128"/>
              </a:rPr>
              <a:t>:</a:t>
            </a:r>
          </a:p>
          <a:p>
            <a:pPr eaLnBrk="1" hangingPunct="1">
              <a:defRPr/>
            </a:pPr>
            <a:r>
              <a:rPr lang="en-US" altLang="en-US" sz="1600" dirty="0" smtClean="0">
                <a:solidFill>
                  <a:srgbClr val="FFFB30"/>
                </a:solidFill>
                <a:latin typeface="Helvetica" pitchFamily="-84" charset="0"/>
                <a:ea typeface="MS PGothic" pitchFamily="34" charset="-128"/>
              </a:rPr>
              <a:t>-First-ever estimates of near-surface to tropopause 6-hourly fields extending back to the beginning of the 20</a:t>
            </a:r>
            <a:r>
              <a:rPr lang="en-US" altLang="en-US" sz="1600" baseline="30000" dirty="0" smtClean="0">
                <a:solidFill>
                  <a:srgbClr val="FFFB30"/>
                </a:solidFill>
                <a:latin typeface="Helvetica" pitchFamily="-84" charset="0"/>
                <a:ea typeface="MS PGothic" pitchFamily="34" charset="-128"/>
              </a:rPr>
              <a:t>th</a:t>
            </a:r>
            <a:r>
              <a:rPr lang="en-US" altLang="en-US" sz="1600" dirty="0" smtClean="0">
                <a:solidFill>
                  <a:srgbClr val="FFFB30"/>
                </a:solidFill>
                <a:latin typeface="Helvetica" pitchFamily="-84" charset="0"/>
                <a:ea typeface="MS PGothic" pitchFamily="34" charset="-128"/>
              </a:rPr>
              <a:t> century; </a:t>
            </a:r>
          </a:p>
          <a:p>
            <a:pPr eaLnBrk="1" hangingPunct="1">
              <a:defRPr/>
            </a:pPr>
            <a:r>
              <a:rPr lang="en-US" altLang="en-US" sz="1600" dirty="0" smtClean="0">
                <a:solidFill>
                  <a:srgbClr val="FFFB30"/>
                </a:solidFill>
                <a:latin typeface="Helvetica" pitchFamily="-84" charset="0"/>
                <a:ea typeface="MS PGothic" pitchFamily="34" charset="-128"/>
              </a:rPr>
              <a:t>-Estimates of uncertainties in the basic reanalyses and derived quantities (e.g., storm tracks).</a:t>
            </a:r>
            <a:endParaRPr lang="en-US" altLang="en-US" sz="2000" b="1" dirty="0" smtClean="0">
              <a:solidFill>
                <a:srgbClr val="FFFB30"/>
              </a:solidFill>
              <a:latin typeface="Times New Roman" pitchFamily="18" charset="0"/>
              <a:ea typeface="MS PGothic" pitchFamily="34" charset="-128"/>
            </a:endParaRPr>
          </a:p>
        </p:txBody>
      </p:sp>
      <p:sp>
        <p:nvSpPr>
          <p:cNvPr id="335876" name="Text Box 4"/>
          <p:cNvSpPr txBox="1">
            <a:spLocks noChangeArrowheads="1"/>
          </p:cNvSpPr>
          <p:nvPr/>
        </p:nvSpPr>
        <p:spPr bwMode="auto">
          <a:xfrm>
            <a:off x="139700" y="974725"/>
            <a:ext cx="8864600" cy="887413"/>
          </a:xfrm>
          <a:prstGeom prst="rect">
            <a:avLst/>
          </a:prstGeom>
          <a:noFill/>
          <a:ln w="19050">
            <a:solidFill>
              <a:srgbClr val="FF9900"/>
            </a:solidFill>
            <a:miter lim="800000"/>
            <a:headEnd/>
            <a:tailEnd type="none" w="sm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1700" b="1" u="sng" dirty="0">
                <a:latin typeface="Helvetica" charset="0"/>
                <a:ea typeface="ヒラギノ角ゴ Pro W3" charset="0"/>
              </a:rPr>
              <a:t>Summary</a:t>
            </a:r>
            <a:r>
              <a:rPr lang="en-US" sz="1700" dirty="0">
                <a:latin typeface="Helvetica" charset="0"/>
                <a:ea typeface="ヒラギノ角ゴ Pro W3" charset="0"/>
              </a:rPr>
              <a:t>:  An international project led by NOAA and CIRES to produce </a:t>
            </a:r>
            <a:r>
              <a:rPr lang="en-US" sz="1700" i="1" dirty="0">
                <a:latin typeface="Helvetica" charset="0"/>
                <a:ea typeface="ヒラギノ角ゴ Pro W3" charset="0"/>
              </a:rPr>
              <a:t>4-dimensional</a:t>
            </a:r>
            <a:r>
              <a:rPr lang="en-US" sz="1700" dirty="0">
                <a:latin typeface="Helvetica" charset="0"/>
                <a:ea typeface="ヒラギノ角ゴ Pro W3" charset="0"/>
              </a:rPr>
              <a:t> reanalysis datasets for climate applications extending back to the 19th century using an Ensemble </a:t>
            </a:r>
            <a:r>
              <a:rPr lang="en-US" sz="1700" dirty="0" err="1">
                <a:latin typeface="Helvetica" charset="0"/>
                <a:ea typeface="ヒラギノ角ゴ Pro W3" charset="0"/>
              </a:rPr>
              <a:t>Kalman</a:t>
            </a:r>
            <a:r>
              <a:rPr lang="en-US" sz="1700" dirty="0">
                <a:latin typeface="Helvetica" charset="0"/>
                <a:ea typeface="ヒラギノ角ゴ Pro W3" charset="0"/>
              </a:rPr>
              <a:t> </a:t>
            </a:r>
            <a:r>
              <a:rPr lang="en-US" sz="1700" dirty="0" smtClean="0">
                <a:latin typeface="Helvetica" charset="0"/>
                <a:ea typeface="ヒラギノ角ゴ Pro W3" charset="0"/>
              </a:rPr>
              <a:t>Filter, NCEP GFS, </a:t>
            </a:r>
            <a:r>
              <a:rPr lang="en-US" sz="1700" dirty="0">
                <a:latin typeface="Helvetica" charset="0"/>
                <a:ea typeface="ヒラギノ角ゴ Pro W3" charset="0"/>
              </a:rPr>
              <a:t>and </a:t>
            </a:r>
            <a:r>
              <a:rPr lang="en-US" sz="1700" i="1" dirty="0">
                <a:solidFill>
                  <a:srgbClr val="FFFB30"/>
                </a:solidFill>
                <a:latin typeface="Helvetica" charset="0"/>
                <a:ea typeface="ヒラギノ角ゴ Pro W3" charset="0"/>
              </a:rPr>
              <a:t>only surface pressure observations.</a:t>
            </a:r>
            <a:endParaRPr lang="en-US" sz="1700" dirty="0">
              <a:latin typeface="Helvetica" charset="0"/>
              <a:ea typeface="ヒラギノ角ゴ Pro W3" charset="0"/>
            </a:endParaRPr>
          </a:p>
        </p:txBody>
      </p:sp>
      <p:sp>
        <p:nvSpPr>
          <p:cNvPr id="335877" name="Text Box 5"/>
          <p:cNvSpPr txBox="1">
            <a:spLocks noChangeArrowheads="1"/>
          </p:cNvSpPr>
          <p:nvPr/>
        </p:nvSpPr>
        <p:spPr bwMode="auto">
          <a:xfrm>
            <a:off x="146052" y="5324475"/>
            <a:ext cx="6055244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bg1"/>
                </a:solidFill>
                <a:miter lim="800000"/>
                <a:headEnd/>
                <a:tailEnd type="none" w="sm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500" u="sng" dirty="0">
                <a:latin typeface="Helvetica" charset="0"/>
                <a:ea typeface="ヒラギノ角ゴ Pro W3" charset="0"/>
                <a:cs typeface="Times New Roman" charset="0"/>
              </a:rPr>
              <a:t>Examples of uses</a:t>
            </a:r>
            <a:r>
              <a:rPr lang="en-US" sz="1500" dirty="0">
                <a:latin typeface="Helvetica" charset="0"/>
                <a:ea typeface="ヒラギノ角ゴ Pro W3" charset="0"/>
                <a:cs typeface="Times New Roman" charset="0"/>
              </a:rPr>
              <a:t>:</a:t>
            </a:r>
            <a:endParaRPr lang="en-US" sz="1500" dirty="0">
              <a:latin typeface="Helvetica" charset="0"/>
              <a:ea typeface="ヒラギノ角ゴ Pro W3" charset="0"/>
            </a:endParaRPr>
          </a:p>
          <a:p>
            <a:pPr>
              <a:buFontTx/>
              <a:buChar char="•"/>
              <a:defRPr/>
            </a:pPr>
            <a:r>
              <a:rPr lang="en-US" sz="1500" dirty="0">
                <a:latin typeface="Helvetica" charset="0"/>
                <a:ea typeface="ヒラギノ角ゴ Pro W3" charset="0"/>
              </a:rPr>
              <a:t>Validating climate models. </a:t>
            </a:r>
          </a:p>
          <a:p>
            <a:pPr>
              <a:buFontTx/>
              <a:buChar char="•"/>
              <a:defRPr/>
            </a:pPr>
            <a:r>
              <a:rPr lang="en-US" sz="1500" dirty="0">
                <a:latin typeface="Helvetica" charset="0"/>
                <a:ea typeface="ヒラギノ角ゴ Pro W3" charset="0"/>
              </a:rPr>
              <a:t>Determining storminess and storm track </a:t>
            </a:r>
            <a:r>
              <a:rPr lang="en-US" sz="1500" dirty="0" smtClean="0">
                <a:latin typeface="Helvetica" charset="0"/>
                <a:ea typeface="ヒラギノ角ゴ Pro W3" charset="0"/>
              </a:rPr>
              <a:t>variations.</a:t>
            </a:r>
            <a:endParaRPr lang="en-US" sz="1500" dirty="0">
              <a:latin typeface="Helvetica" charset="0"/>
              <a:ea typeface="ヒラギノ角ゴ Pro W3" charset="0"/>
            </a:endParaRPr>
          </a:p>
          <a:p>
            <a:pPr>
              <a:buFontTx/>
              <a:buChar char="•"/>
              <a:defRPr/>
            </a:pPr>
            <a:r>
              <a:rPr lang="en-US" sz="1500" dirty="0">
                <a:latin typeface="Helvetica" charset="0"/>
                <a:ea typeface="ヒラギノ角ゴ Pro W3" charset="0"/>
              </a:rPr>
              <a:t>Understanding historical climate variations (e.g., 1930s Dust Bowl, 1920-1940s Arctic warming).</a:t>
            </a:r>
          </a:p>
          <a:p>
            <a:pPr>
              <a:buFontTx/>
              <a:buChar char="•"/>
              <a:defRPr/>
            </a:pPr>
            <a:r>
              <a:rPr lang="en-US" sz="1500" dirty="0">
                <a:latin typeface="Helvetica" charset="0"/>
                <a:ea typeface="ヒラギノ角ゴ Pro W3" charset="0"/>
              </a:rPr>
              <a:t>Estimating risks of extreme events</a:t>
            </a:r>
            <a:endParaRPr lang="en-US" sz="1500" dirty="0">
              <a:latin typeface="Arial" charset="0"/>
              <a:ea typeface="ヒラギノ角ゴ Pro W3" charset="0"/>
            </a:endParaRPr>
          </a:p>
        </p:txBody>
      </p:sp>
      <p:sp>
        <p:nvSpPr>
          <p:cNvPr id="335878" name="Text Box 6"/>
          <p:cNvSpPr txBox="1">
            <a:spLocks noChangeArrowheads="1"/>
          </p:cNvSpPr>
          <p:nvPr/>
        </p:nvSpPr>
        <p:spPr bwMode="auto">
          <a:xfrm>
            <a:off x="3443288" y="6519863"/>
            <a:ext cx="1857375" cy="33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bg1"/>
                </a:solidFill>
                <a:miter lim="800000"/>
                <a:headEnd/>
                <a:tailEnd type="none" w="sm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i="1" dirty="0">
                <a:solidFill>
                  <a:schemeClr val="tx2"/>
                </a:solidFill>
                <a:latin typeface="Arial" charset="0"/>
                <a:ea typeface="ヒラギノ角ゴ Pro W3" charset="0"/>
              </a:rPr>
              <a:t>Compo et al. 2011</a:t>
            </a:r>
            <a:endParaRPr lang="en-US" dirty="0">
              <a:solidFill>
                <a:schemeClr val="tx2"/>
              </a:solidFill>
              <a:latin typeface="Arial" charset="0"/>
              <a:ea typeface="ヒラギノ角ゴ Pro W3" charset="0"/>
            </a:endParaRPr>
          </a:p>
        </p:txBody>
      </p:sp>
      <p:sp>
        <p:nvSpPr>
          <p:cNvPr id="335879" name="Rectangle 7"/>
          <p:cNvSpPr>
            <a:spLocks noChangeArrowheads="1"/>
          </p:cNvSpPr>
          <p:nvPr/>
        </p:nvSpPr>
        <p:spPr bwMode="auto">
          <a:xfrm>
            <a:off x="98425" y="2027238"/>
            <a:ext cx="2397125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bg1"/>
                </a:solidFill>
                <a:miter lim="800000"/>
                <a:headEnd/>
                <a:tailEnd type="none" w="sm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1500" dirty="0">
                <a:latin typeface="Arial" charset="0"/>
                <a:ea typeface="ヒラギノ角ゴ Pro W3" charset="0"/>
              </a:rPr>
              <a:t>Weekly-averaged anomaly during </a:t>
            </a:r>
          </a:p>
          <a:p>
            <a:pPr>
              <a:defRPr/>
            </a:pPr>
            <a:r>
              <a:rPr lang="en-US" sz="1500" dirty="0">
                <a:solidFill>
                  <a:srgbClr val="FF9933"/>
                </a:solidFill>
                <a:latin typeface="Arial" charset="0"/>
                <a:ea typeface="ヒラギノ角ゴ Pro W3" charset="0"/>
              </a:rPr>
              <a:t>July 1936</a:t>
            </a:r>
            <a:r>
              <a:rPr lang="en-US" sz="1500" dirty="0">
                <a:latin typeface="Arial" charset="0"/>
                <a:ea typeface="ヒラギノ角ゴ Pro W3" charset="0"/>
              </a:rPr>
              <a:t> United States Heat Wave (997 dead during 10-day span)</a:t>
            </a:r>
          </a:p>
          <a:p>
            <a:pPr>
              <a:defRPr/>
            </a:pPr>
            <a:endParaRPr lang="en-US" sz="1500" dirty="0">
              <a:latin typeface="Arial" charset="0"/>
              <a:ea typeface="ヒラギノ角ゴ Pro W3" charset="0"/>
            </a:endParaRPr>
          </a:p>
          <a:p>
            <a:pPr>
              <a:defRPr/>
            </a:pPr>
            <a:r>
              <a:rPr lang="en-US" sz="1500" dirty="0">
                <a:latin typeface="Arial" charset="0"/>
                <a:ea typeface="ヒラギノ角ゴ Pro W3" charset="0"/>
              </a:rPr>
              <a:t>Daily variations compare well with in-situ data.</a:t>
            </a:r>
          </a:p>
        </p:txBody>
      </p:sp>
      <p:grpSp>
        <p:nvGrpSpPr>
          <p:cNvPr id="3080" name="Group 8"/>
          <p:cNvGrpSpPr>
            <a:grpSpLocks/>
          </p:cNvGrpSpPr>
          <p:nvPr/>
        </p:nvGrpSpPr>
        <p:grpSpPr bwMode="auto">
          <a:xfrm>
            <a:off x="5394325" y="2016125"/>
            <a:ext cx="2895600" cy="2311400"/>
            <a:chOff x="3398" y="1270"/>
            <a:chExt cx="1824" cy="1456"/>
          </a:xfrm>
        </p:grpSpPr>
        <p:pic>
          <p:nvPicPr>
            <p:cNvPr id="3086" name="Picture 9" descr="bismarckt995ano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99" t="7333" r="8125" b="429"/>
            <a:stretch>
              <a:fillRect/>
            </a:stretch>
          </p:blipFill>
          <p:spPr bwMode="auto">
            <a:xfrm>
              <a:off x="3398" y="1270"/>
              <a:ext cx="1802" cy="1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3087" name="Group 10"/>
            <p:cNvGrpSpPr>
              <a:grpSpLocks noChangeAspect="1"/>
            </p:cNvGrpSpPr>
            <p:nvPr/>
          </p:nvGrpSpPr>
          <p:grpSpPr bwMode="auto">
            <a:xfrm>
              <a:off x="3409" y="2581"/>
              <a:ext cx="1781" cy="127"/>
              <a:chOff x="3388" y="3724"/>
              <a:chExt cx="2104" cy="152"/>
            </a:xfrm>
          </p:grpSpPr>
          <p:sp>
            <p:nvSpPr>
              <p:cNvPr id="335883" name="Rectangle 11"/>
              <p:cNvSpPr>
                <a:spLocks noChangeAspect="1" noChangeArrowheads="1"/>
              </p:cNvSpPr>
              <p:nvPr/>
            </p:nvSpPr>
            <p:spPr bwMode="auto">
              <a:xfrm>
                <a:off x="3524" y="3724"/>
                <a:ext cx="1968" cy="152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ヒラギノ角ゴ Pro W3" charset="0"/>
                </a:endParaRPr>
              </a:p>
            </p:txBody>
          </p:sp>
          <p:sp>
            <p:nvSpPr>
              <p:cNvPr id="335884" name="Rectangle 12"/>
              <p:cNvSpPr>
                <a:spLocks noChangeAspect="1" noChangeArrowheads="1"/>
              </p:cNvSpPr>
              <p:nvPr/>
            </p:nvSpPr>
            <p:spPr bwMode="auto">
              <a:xfrm>
                <a:off x="3388" y="3736"/>
                <a:ext cx="184" cy="140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ヒラギノ角ゴ Pro W3" charset="0"/>
                </a:endParaRPr>
              </a:p>
            </p:txBody>
          </p:sp>
        </p:grpSp>
        <p:sp>
          <p:nvSpPr>
            <p:cNvPr id="335885" name="Line 13"/>
            <p:cNvSpPr>
              <a:spLocks noChangeAspect="1" noChangeShapeType="1"/>
            </p:cNvSpPr>
            <p:nvPr/>
          </p:nvSpPr>
          <p:spPr bwMode="auto">
            <a:xfrm flipV="1">
              <a:off x="4402" y="1545"/>
              <a:ext cx="99" cy="4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ヒラギノ角ゴ Pro W3" charset="0"/>
              </a:endParaRPr>
            </a:p>
          </p:txBody>
        </p:sp>
        <p:sp>
          <p:nvSpPr>
            <p:cNvPr id="335886" name="Text Box 14"/>
            <p:cNvSpPr txBox="1">
              <a:spLocks noChangeAspect="1" noChangeArrowheads="1"/>
            </p:cNvSpPr>
            <p:nvPr/>
          </p:nvSpPr>
          <p:spPr bwMode="auto">
            <a:xfrm>
              <a:off x="4458" y="1467"/>
              <a:ext cx="751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400">
                  <a:solidFill>
                    <a:srgbClr val="FF0000"/>
                  </a:solidFill>
                  <a:latin typeface="Arial" charset="0"/>
                  <a:ea typeface="ヒラギノ角ゴ Pro W3" charset="0"/>
                </a:rPr>
                <a:t>Bismark Stn</a:t>
              </a:r>
              <a:r>
                <a:rPr lang="en-US" sz="1400">
                  <a:latin typeface="Arial" charset="0"/>
                  <a:ea typeface="ヒラギノ角ゴ Pro W3" charset="0"/>
                </a:rPr>
                <a:t> </a:t>
              </a:r>
            </a:p>
          </p:txBody>
        </p:sp>
        <p:sp>
          <p:nvSpPr>
            <p:cNvPr id="335887" name="Text Box 15"/>
            <p:cNvSpPr txBox="1">
              <a:spLocks noChangeAspect="1" noChangeArrowheads="1"/>
            </p:cNvSpPr>
            <p:nvPr/>
          </p:nvSpPr>
          <p:spPr bwMode="auto">
            <a:xfrm>
              <a:off x="4545" y="1656"/>
              <a:ext cx="664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400">
                  <a:solidFill>
                    <a:schemeClr val="bg1"/>
                  </a:solidFill>
                  <a:latin typeface="Arial" charset="0"/>
                  <a:ea typeface="ヒラギノ角ゴ Pro W3" charset="0"/>
                </a:rPr>
                <a:t>Reanalysis</a:t>
              </a:r>
            </a:p>
          </p:txBody>
        </p:sp>
        <p:sp>
          <p:nvSpPr>
            <p:cNvPr id="335888" name="Line 16"/>
            <p:cNvSpPr>
              <a:spLocks noChangeAspect="1" noChangeShapeType="1"/>
            </p:cNvSpPr>
            <p:nvPr/>
          </p:nvSpPr>
          <p:spPr bwMode="auto">
            <a:xfrm flipV="1">
              <a:off x="4405" y="1753"/>
              <a:ext cx="172" cy="39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ヒラギノ角ゴ Pro W3" charset="0"/>
              </a:endParaRPr>
            </a:p>
          </p:txBody>
        </p:sp>
        <p:sp>
          <p:nvSpPr>
            <p:cNvPr id="335889" name="Text Box 17"/>
            <p:cNvSpPr txBox="1">
              <a:spLocks noChangeAspect="1" noChangeArrowheads="1"/>
            </p:cNvSpPr>
            <p:nvPr/>
          </p:nvSpPr>
          <p:spPr bwMode="auto">
            <a:xfrm>
              <a:off x="3509" y="2422"/>
              <a:ext cx="1713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000" b="1" dirty="0">
                  <a:solidFill>
                    <a:srgbClr val="000000"/>
                  </a:solidFill>
                  <a:latin typeface="Arial" charset="0"/>
                  <a:ea typeface="ヒラギノ角ゴ Pro W3" charset="0"/>
                </a:rPr>
                <a:t>Daily Near-surface Temperature Anomaly</a:t>
              </a:r>
              <a:r>
                <a:rPr lang="en-US" sz="1000" dirty="0">
                  <a:latin typeface="Arial" charset="0"/>
                  <a:ea typeface="ヒラギノ角ゴ Pro W3" charset="0"/>
                </a:rPr>
                <a:t> </a:t>
              </a:r>
            </a:p>
          </p:txBody>
        </p:sp>
        <p:sp>
          <p:nvSpPr>
            <p:cNvPr id="335890" name="Text Box 18"/>
            <p:cNvSpPr txBox="1">
              <a:spLocks noChangeAspect="1" noChangeArrowheads="1"/>
            </p:cNvSpPr>
            <p:nvPr/>
          </p:nvSpPr>
          <p:spPr bwMode="auto">
            <a:xfrm>
              <a:off x="3506" y="2534"/>
              <a:ext cx="168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1400">
                  <a:solidFill>
                    <a:srgbClr val="000000"/>
                  </a:solidFill>
                  <a:latin typeface="Arial" charset="0"/>
                  <a:ea typeface="ヒラギノ角ゴ Pro W3" charset="0"/>
                </a:rPr>
                <a:t>Jul 1        7       13      19      25</a:t>
              </a:r>
            </a:p>
          </p:txBody>
        </p:sp>
      </p:grpSp>
      <p:grpSp>
        <p:nvGrpSpPr>
          <p:cNvPr id="3081" name="Group 19"/>
          <p:cNvGrpSpPr>
            <a:grpSpLocks/>
          </p:cNvGrpSpPr>
          <p:nvPr/>
        </p:nvGrpSpPr>
        <p:grpSpPr bwMode="auto">
          <a:xfrm>
            <a:off x="2330450" y="2043113"/>
            <a:ext cx="2817813" cy="2284412"/>
            <a:chOff x="1468" y="1287"/>
            <a:chExt cx="1775" cy="1439"/>
          </a:xfrm>
        </p:grpSpPr>
        <p:pic>
          <p:nvPicPr>
            <p:cNvPr id="3083" name="Picture 20" descr="t995anom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875" t="8833" r="12875" b="8667"/>
            <a:stretch>
              <a:fillRect/>
            </a:stretch>
          </p:blipFill>
          <p:spPr bwMode="auto">
            <a:xfrm>
              <a:off x="1469" y="1287"/>
              <a:ext cx="1774" cy="14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35893" name="Text Box 21"/>
            <p:cNvSpPr txBox="1">
              <a:spLocks noChangeAspect="1" noChangeArrowheads="1"/>
            </p:cNvSpPr>
            <p:nvPr/>
          </p:nvSpPr>
          <p:spPr bwMode="auto">
            <a:xfrm>
              <a:off x="1468" y="1324"/>
              <a:ext cx="1541" cy="15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000" b="1">
                  <a:solidFill>
                    <a:srgbClr val="000000"/>
                  </a:solidFill>
                  <a:latin typeface="Arial" charset="0"/>
                  <a:ea typeface="ヒラギノ角ゴ Pro W3" charset="0"/>
                </a:rPr>
                <a:t>Weekly Near-surface Temperature</a:t>
              </a:r>
              <a:r>
                <a:rPr lang="en-US" sz="1000">
                  <a:latin typeface="Arial" charset="0"/>
                  <a:ea typeface="ヒラギノ角ゴ Pro W3" charset="0"/>
                </a:rPr>
                <a:t> </a:t>
              </a:r>
            </a:p>
          </p:txBody>
        </p:sp>
        <p:sp>
          <p:nvSpPr>
            <p:cNvPr id="335894" name="Text Box 22"/>
            <p:cNvSpPr txBox="1">
              <a:spLocks noChangeAspect="1" noChangeArrowheads="1"/>
            </p:cNvSpPr>
            <p:nvPr/>
          </p:nvSpPr>
          <p:spPr bwMode="auto">
            <a:xfrm>
              <a:off x="2119" y="1749"/>
              <a:ext cx="17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b="1">
                  <a:solidFill>
                    <a:srgbClr val="FFFB30"/>
                  </a:solidFill>
                  <a:latin typeface="Arial" charset="0"/>
                  <a:ea typeface="ヒラギノ角ゴ Pro W3" charset="0"/>
                </a:rPr>
                <a:t>*</a:t>
              </a:r>
            </a:p>
          </p:txBody>
        </p:sp>
      </p:grpSp>
      <p:sp>
        <p:nvSpPr>
          <p:cNvPr id="335895" name="Text Box 23"/>
          <p:cNvSpPr txBox="1">
            <a:spLocks noChangeArrowheads="1"/>
          </p:cNvSpPr>
          <p:nvPr/>
        </p:nvSpPr>
        <p:spPr bwMode="auto">
          <a:xfrm>
            <a:off x="4867275" y="2062163"/>
            <a:ext cx="3571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bg1"/>
                </a:solidFill>
                <a:miter lim="800000"/>
                <a:headEnd/>
                <a:tailEnd type="none" w="sm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9pPr>
          </a:lstStyle>
          <a:p>
            <a:pPr>
              <a:defRPr/>
            </a:pPr>
            <a:r>
              <a:rPr lang="en-US" altLang="en-US" sz="1400" smtClean="0">
                <a:solidFill>
                  <a:schemeClr val="bg1"/>
                </a:solidFill>
              </a:rPr>
              <a:t>ºC</a:t>
            </a:r>
            <a:endParaRPr lang="en-US" altLang="en-US" smtClean="0"/>
          </a:p>
        </p:txBody>
      </p:sp>
      <p:sp>
        <p:nvSpPr>
          <p:cNvPr id="2" name="TextBox 1"/>
          <p:cNvSpPr txBox="1"/>
          <p:nvPr/>
        </p:nvSpPr>
        <p:spPr>
          <a:xfrm>
            <a:off x="6135256" y="5398353"/>
            <a:ext cx="266330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FF99"/>
                </a:solidFill>
              </a:rPr>
              <a:t>Support from</a:t>
            </a:r>
          </a:p>
          <a:p>
            <a:r>
              <a:rPr lang="en-US" sz="1600" dirty="0" smtClean="0">
                <a:solidFill>
                  <a:srgbClr val="FFFF99"/>
                </a:solidFill>
              </a:rPr>
              <a:t>US </a:t>
            </a:r>
            <a:r>
              <a:rPr lang="en-US" sz="1600" dirty="0" err="1" smtClean="0">
                <a:solidFill>
                  <a:srgbClr val="FFFF99"/>
                </a:solidFill>
              </a:rPr>
              <a:t>Dept</a:t>
            </a:r>
            <a:r>
              <a:rPr lang="en-US" sz="1600" dirty="0" smtClean="0">
                <a:solidFill>
                  <a:srgbClr val="FFFF99"/>
                </a:solidFill>
              </a:rPr>
              <a:t> of Energy Office of Science (BER), NOAA Climate Program Office</a:t>
            </a:r>
            <a:endParaRPr lang="en-US" sz="1600" dirty="0">
              <a:solidFill>
                <a:srgbClr val="FFFF99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798560" y="6400799"/>
            <a:ext cx="294640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fld id="{0CB03128-95A4-B74E-8C83-517B815E3466}" type="slidenum">
              <a:rPr lang="en-US" sz="1600" smtClean="0"/>
              <a:t>5</a:t>
            </a:fld>
            <a:endParaRPr lang="en-US" sz="1600" dirty="0"/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223520"/>
            <a:ext cx="88595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D</a:t>
            </a:r>
            <a:r>
              <a:rPr lang="en-US" dirty="0" smtClean="0">
                <a:solidFill>
                  <a:srgbClr val="FFFF00"/>
                </a:solidFill>
              </a:rPr>
              <a:t>aily column ozone measurements and 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20CR daily ozone at </a:t>
            </a:r>
            <a:r>
              <a:rPr lang="en-US" dirty="0" err="1">
                <a:solidFill>
                  <a:srgbClr val="FFFF00"/>
                </a:solidFill>
              </a:rPr>
              <a:t>Arosa</a:t>
            </a:r>
            <a:r>
              <a:rPr lang="en-US" dirty="0">
                <a:solidFill>
                  <a:srgbClr val="FFFF00"/>
                </a:solidFill>
              </a:rPr>
              <a:t>, Switzerland (46.8N, 9.7E)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798560" y="6400799"/>
            <a:ext cx="294640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fld id="{0CB03128-95A4-B74E-8C83-517B815E3466}" type="slidenum">
              <a:rPr lang="en-US" sz="1600" smtClean="0"/>
              <a:t>6</a:t>
            </a:fld>
            <a:endParaRPr lang="en-US" sz="1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0196" y="2184399"/>
            <a:ext cx="2867661" cy="289619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3737" t="6904"/>
          <a:stretch/>
        </p:blipFill>
        <p:spPr>
          <a:xfrm>
            <a:off x="136549" y="2529840"/>
            <a:ext cx="5212691" cy="213868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445760" y="1300480"/>
            <a:ext cx="331653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99"/>
                </a:solidFill>
              </a:rPr>
              <a:t>Anomaly comparison </a:t>
            </a:r>
          </a:p>
          <a:p>
            <a:r>
              <a:rPr lang="en-US" dirty="0">
                <a:solidFill>
                  <a:srgbClr val="FFFF99"/>
                </a:solidFill>
              </a:rPr>
              <a:t>s</a:t>
            </a:r>
            <a:r>
              <a:rPr lang="en-US" dirty="0" smtClean="0">
                <a:solidFill>
                  <a:srgbClr val="FFFF99"/>
                </a:solidFill>
              </a:rPr>
              <a:t>panning 1924 to 1963</a:t>
            </a:r>
            <a:endParaRPr lang="en-US" dirty="0">
              <a:solidFill>
                <a:srgbClr val="FFFF99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2000" y="3190240"/>
            <a:ext cx="18809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A162D0"/>
                </a:solidFill>
              </a:rPr>
              <a:t>measurements </a:t>
            </a:r>
            <a:endParaRPr lang="en-US" sz="2000" dirty="0">
              <a:solidFill>
                <a:srgbClr val="A162D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53920" y="4277360"/>
            <a:ext cx="29563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0000FF"/>
                </a:solidFill>
              </a:rPr>
              <a:t>20CR </a:t>
            </a:r>
            <a:r>
              <a:rPr lang="en-US" sz="1800" dirty="0" smtClean="0">
                <a:solidFill>
                  <a:srgbClr val="0000FF"/>
                </a:solidFill>
              </a:rPr>
              <a:t>interpolated to </a:t>
            </a:r>
            <a:r>
              <a:rPr lang="en-US" sz="1800" dirty="0" err="1" smtClean="0">
                <a:solidFill>
                  <a:srgbClr val="0000FF"/>
                </a:solidFill>
              </a:rPr>
              <a:t>Arosa</a:t>
            </a:r>
            <a:endParaRPr lang="en-US" sz="1800" dirty="0">
              <a:solidFill>
                <a:srgbClr val="0000F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71520" y="3058160"/>
            <a:ext cx="19551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chemeClr val="accent2">
                    <a:lumMod val="75000"/>
                  </a:schemeClr>
                </a:solidFill>
              </a:rPr>
              <a:t>20CR (56N, 18E)</a:t>
            </a:r>
            <a:endParaRPr lang="en-US" sz="18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172960" y="4033520"/>
            <a:ext cx="11856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R=0.60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97840" y="5148580"/>
            <a:ext cx="786630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Despite assimilating only surface pressure observations,</a:t>
            </a:r>
          </a:p>
          <a:p>
            <a:r>
              <a:rPr lang="en-US" dirty="0" smtClean="0"/>
              <a:t>20CR ozone field has large scale fluctuations that reflect</a:t>
            </a:r>
          </a:p>
          <a:p>
            <a:r>
              <a:rPr lang="en-US" dirty="0"/>
              <a:t>o</a:t>
            </a:r>
            <a:r>
              <a:rPr lang="en-US" dirty="0" smtClean="0"/>
              <a:t>zone highs associated with, e.g., cold air outbreaks</a:t>
            </a:r>
          </a:p>
          <a:p>
            <a:r>
              <a:rPr lang="en-US" sz="2000" dirty="0" smtClean="0">
                <a:solidFill>
                  <a:srgbClr val="CCFFFF"/>
                </a:solidFill>
                <a:hlinkClick r:id="rId4" action="ppaction://hlinkfile"/>
              </a:rPr>
              <a:t>(</a:t>
            </a:r>
            <a:r>
              <a:rPr lang="en-US" sz="2000" i="1" dirty="0" err="1" smtClean="0">
                <a:solidFill>
                  <a:srgbClr val="CCFFFF"/>
                </a:solidFill>
                <a:hlinkClick r:id="rId4" action="ppaction://hlinkfile"/>
              </a:rPr>
              <a:t>Brönnimann</a:t>
            </a:r>
            <a:r>
              <a:rPr lang="en-US" sz="2000" i="1" dirty="0" smtClean="0">
                <a:solidFill>
                  <a:srgbClr val="CCFFFF"/>
                </a:solidFill>
                <a:hlinkClick r:id="rId4" action="ppaction://hlinkfile"/>
              </a:rPr>
              <a:t> and Compo 2012</a:t>
            </a:r>
            <a:r>
              <a:rPr lang="en-US" sz="2000" dirty="0" smtClean="0">
                <a:solidFill>
                  <a:srgbClr val="CCFFFF"/>
                </a:solidFill>
                <a:hlinkClick r:id="rId4" action="ppaction://hlinkfile"/>
              </a:rPr>
              <a:t>)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22577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1898" y="355600"/>
            <a:ext cx="8852102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FF00"/>
                </a:solidFill>
              </a:rPr>
              <a:t>C</a:t>
            </a:r>
            <a:r>
              <a:rPr lang="en-US" sz="3200" dirty="0" smtClean="0">
                <a:solidFill>
                  <a:srgbClr val="FFFF00"/>
                </a:solidFill>
              </a:rPr>
              <a:t>olumn ozone from stations compared to 20CR</a:t>
            </a:r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798560" y="6400799"/>
            <a:ext cx="294640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fld id="{0CB03128-95A4-B74E-8C83-517B815E3466}" type="slidenum">
              <a:rPr lang="en-US" sz="1600" smtClean="0"/>
              <a:t>7</a:t>
            </a:fld>
            <a:endParaRPr lang="en-US" sz="1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8312"/>
          <a:stretch/>
        </p:blipFill>
        <p:spPr>
          <a:xfrm>
            <a:off x="1339773" y="1120140"/>
            <a:ext cx="6836646" cy="358648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16560" y="4836160"/>
            <a:ext cx="859536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High correlations in Northern </a:t>
            </a:r>
            <a:r>
              <a:rPr lang="en-US" dirty="0"/>
              <a:t>Hemisphere </a:t>
            </a:r>
            <a:r>
              <a:rPr lang="en-US" dirty="0" err="1"/>
              <a:t>midlatitudes</a:t>
            </a:r>
            <a:r>
              <a:rPr lang="en-US" dirty="0"/>
              <a:t> </a:t>
            </a:r>
            <a:r>
              <a:rPr lang="en-US" dirty="0" smtClean="0"/>
              <a:t>where dynamics are an important contributor to ozone variations.</a:t>
            </a:r>
          </a:p>
          <a:p>
            <a:r>
              <a:rPr lang="en-US" dirty="0" smtClean="0"/>
              <a:t>Low correlations in Tropics and Poles. </a:t>
            </a:r>
          </a:p>
          <a:p>
            <a:r>
              <a:rPr lang="en-US" dirty="0" smtClean="0"/>
              <a:t>Correlations are consistent with measurements taken throughout the record.                   </a:t>
            </a:r>
            <a:r>
              <a:rPr lang="en-US" sz="2000" dirty="0" smtClean="0">
                <a:solidFill>
                  <a:srgbClr val="CCFFFF"/>
                </a:solidFill>
              </a:rPr>
              <a:t>(</a:t>
            </a:r>
            <a:r>
              <a:rPr lang="en-US" sz="2000" i="1" dirty="0">
                <a:solidFill>
                  <a:srgbClr val="CCFFFF"/>
                </a:solidFill>
              </a:rPr>
              <a:t>Brönnimann and Compo 2012</a:t>
            </a:r>
            <a:r>
              <a:rPr lang="en-US" sz="2000" dirty="0">
                <a:solidFill>
                  <a:srgbClr val="CCFFFF"/>
                </a:solidFill>
              </a:rPr>
              <a:t>)</a:t>
            </a:r>
            <a:endParaRPr lang="en-US" sz="2000" dirty="0">
              <a:solidFill>
                <a:schemeClr val="tx2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51280" y="3914140"/>
            <a:ext cx="177554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Period of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comparison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21982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7132" y="685800"/>
            <a:ext cx="861906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>
                <a:solidFill>
                  <a:srgbClr val="FFFF00"/>
                </a:solidFill>
              </a:rPr>
              <a:t>Issue</a:t>
            </a:r>
            <a:r>
              <a:rPr lang="en-US" dirty="0" smtClean="0"/>
              <a:t>: Reference state ozone, temperature, and CHEM2D</a:t>
            </a:r>
            <a:r>
              <a:rPr lang="en-US" dirty="0"/>
              <a:t>-OPP parameterization coefficients include the chemistry arising from </a:t>
            </a:r>
            <a:r>
              <a:rPr lang="en-US" dirty="0" smtClean="0"/>
              <a:t>CFCs </a:t>
            </a:r>
            <a:r>
              <a:rPr lang="en-US" b="1" dirty="0" smtClean="0">
                <a:solidFill>
                  <a:srgbClr val="FF6600"/>
                </a:solidFill>
              </a:rPr>
              <a:t>throughout the 1871-2011 20CR record</a:t>
            </a:r>
            <a:r>
              <a:rPr lang="en-US" dirty="0" smtClean="0"/>
              <a:t>.</a:t>
            </a:r>
          </a:p>
          <a:p>
            <a:r>
              <a:rPr lang="en-US" dirty="0" smtClean="0"/>
              <a:t>CFCs invented in </a:t>
            </a:r>
            <a:r>
              <a:rPr lang="en-US" dirty="0" smtClean="0"/>
              <a:t>1930s</a:t>
            </a:r>
            <a:r>
              <a:rPr lang="en-US" dirty="0" smtClean="0"/>
              <a:t>. </a:t>
            </a:r>
          </a:p>
          <a:p>
            <a:endParaRPr lang="en-US" dirty="0"/>
          </a:p>
          <a:p>
            <a:r>
              <a:rPr lang="en-US" u="sng" dirty="0" smtClean="0">
                <a:solidFill>
                  <a:srgbClr val="FFFF00"/>
                </a:solidFill>
              </a:rPr>
              <a:t>Project</a:t>
            </a:r>
            <a:r>
              <a:rPr lang="en-US" dirty="0" smtClean="0"/>
              <a:t>: </a:t>
            </a:r>
            <a:r>
              <a:rPr lang="en-US" dirty="0"/>
              <a:t>new CHEM2D-OPP coefficients and an appropriate ozone climatology will be generated for the period before widespread CFC </a:t>
            </a:r>
            <a:r>
              <a:rPr lang="en-US" dirty="0" smtClean="0"/>
              <a:t>usage.</a:t>
            </a:r>
            <a:endParaRPr lang="en-US" dirty="0"/>
          </a:p>
          <a:p>
            <a:r>
              <a:rPr lang="en-US" dirty="0" smtClean="0"/>
              <a:t>Test effects </a:t>
            </a:r>
            <a:r>
              <a:rPr lang="en-US" dirty="0"/>
              <a:t>on 20CR fields </a:t>
            </a:r>
            <a:r>
              <a:rPr lang="en-US" dirty="0" smtClean="0"/>
              <a:t>by </a:t>
            </a:r>
            <a:r>
              <a:rPr lang="en-US" dirty="0"/>
              <a:t>comparing to historical ozone observations and to upper-air temperature observations.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798560" y="6400799"/>
            <a:ext cx="294640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fld id="{0CB03128-95A4-B74E-8C83-517B815E3466}" type="slidenum">
              <a:rPr lang="en-US" sz="1600" smtClean="0"/>
              <a:t>8</a:t>
            </a:fld>
            <a:endParaRPr lang="en-US" sz="1600" dirty="0"/>
          </a:p>
        </p:txBody>
      </p:sp>
      <p:sp>
        <p:nvSpPr>
          <p:cNvPr id="4" name="TextBox 3"/>
          <p:cNvSpPr txBox="1"/>
          <p:nvPr/>
        </p:nvSpPr>
        <p:spPr>
          <a:xfrm>
            <a:off x="431801" y="4549676"/>
            <a:ext cx="811953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>
                <a:solidFill>
                  <a:srgbClr val="FFFF00"/>
                </a:solidFill>
              </a:rPr>
              <a:t>But</a:t>
            </a:r>
            <a:r>
              <a:rPr lang="en-US" dirty="0" smtClean="0"/>
              <a:t>: Inclusion of CFC in early 20</a:t>
            </a:r>
            <a:r>
              <a:rPr lang="en-US" baseline="30000" dirty="0" smtClean="0"/>
              <a:t>th</a:t>
            </a:r>
            <a:r>
              <a:rPr lang="en-US" dirty="0" smtClean="0"/>
              <a:t> century is probably not the whole story.</a:t>
            </a:r>
          </a:p>
          <a:p>
            <a:endParaRPr lang="en-US" dirty="0" smtClean="0"/>
          </a:p>
          <a:p>
            <a:r>
              <a:rPr lang="en-US" dirty="0" smtClean="0"/>
              <a:t>Some </a:t>
            </a:r>
            <a:r>
              <a:rPr lang="en-US" dirty="0"/>
              <a:t>of the issues seen in 20CR ozone likely relate </a:t>
            </a:r>
            <a:r>
              <a:rPr lang="en-US" dirty="0" smtClean="0"/>
              <a:t>to</a:t>
            </a:r>
          </a:p>
          <a:p>
            <a:r>
              <a:rPr lang="en-US" dirty="0" smtClean="0"/>
              <a:t>an </a:t>
            </a:r>
            <a:r>
              <a:rPr lang="en-US" dirty="0"/>
              <a:t>effect seen in operational GFS ozone forecasts.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73214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55287" y="189659"/>
            <a:ext cx="54667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GFS ozone forecast skill for 2011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798560" y="6400799"/>
            <a:ext cx="294640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fld id="{0CB03128-95A4-B74E-8C83-517B815E3466}" type="slidenum">
              <a:rPr lang="en-US" sz="1600" smtClean="0"/>
              <a:t>9</a:t>
            </a:fld>
            <a:endParaRPr lang="en-US" sz="1600" dirty="0"/>
          </a:p>
        </p:txBody>
      </p:sp>
      <p:sp>
        <p:nvSpPr>
          <p:cNvPr id="4" name="TextBox 3"/>
          <p:cNvSpPr txBox="1"/>
          <p:nvPr/>
        </p:nvSpPr>
        <p:spPr>
          <a:xfrm>
            <a:off x="448733" y="4741342"/>
            <a:ext cx="839046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GFS </a:t>
            </a:r>
            <a:r>
              <a:rPr lang="en-US" dirty="0"/>
              <a:t>ozone forecast skill degrades significantly after 5 days </a:t>
            </a:r>
            <a:r>
              <a:rPr lang="en-US" dirty="0" smtClean="0"/>
              <a:t>due</a:t>
            </a:r>
            <a:r>
              <a:rPr lang="en-US" dirty="0"/>
              <a:t>, in part, to unrealistic losses over most of the globe resulting in a global negative </a:t>
            </a:r>
            <a:r>
              <a:rPr lang="en-US" dirty="0" smtClean="0"/>
              <a:t>bias.</a:t>
            </a:r>
          </a:p>
          <a:p>
            <a:endParaRPr lang="en-US" dirty="0"/>
          </a:p>
          <a:p>
            <a:r>
              <a:rPr lang="en-US" dirty="0" smtClean="0"/>
              <a:t>Why the loss of ozone?  </a:t>
            </a:r>
            <a:endParaRPr lang="en-US" dirty="0"/>
          </a:p>
        </p:txBody>
      </p:sp>
      <p:pic>
        <p:nvPicPr>
          <p:cNvPr id="5" name="Picture 4" descr="GFS_Ozone_Bias_Pct_Error_2011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8" r="14575"/>
          <a:stretch/>
        </p:blipFill>
        <p:spPr>
          <a:xfrm>
            <a:off x="5164674" y="1368544"/>
            <a:ext cx="3835394" cy="3134336"/>
          </a:xfrm>
          <a:prstGeom prst="rect">
            <a:avLst/>
          </a:prstGeom>
        </p:spPr>
      </p:pic>
      <p:pic>
        <p:nvPicPr>
          <p:cNvPr id="7" name="Picture 6" descr="GFS_Ozone_RMS_Pct_Error_2011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8" r="13080"/>
          <a:stretch/>
        </p:blipFill>
        <p:spPr>
          <a:xfrm>
            <a:off x="110061" y="1367387"/>
            <a:ext cx="3903142" cy="3136651"/>
          </a:xfrm>
          <a:prstGeom prst="rect">
            <a:avLst/>
          </a:prstGeom>
        </p:spPr>
      </p:pic>
      <p:pic>
        <p:nvPicPr>
          <p:cNvPr id="8" name="Picture 7" descr="GFS_Ozone_Bias_Pct_Error_2011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06" t="39911" r="1699" b="30931"/>
          <a:stretch/>
        </p:blipFill>
        <p:spPr>
          <a:xfrm>
            <a:off x="4072463" y="2097512"/>
            <a:ext cx="956737" cy="1676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92834" y="982150"/>
            <a:ext cx="35375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99"/>
                </a:solidFill>
              </a:rPr>
              <a:t>Root Mean Square Error</a:t>
            </a:r>
            <a:endParaRPr lang="en-US" dirty="0">
              <a:solidFill>
                <a:srgbClr val="FFFF99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690677" y="982150"/>
            <a:ext cx="7833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99"/>
                </a:solidFill>
              </a:rPr>
              <a:t>Bias</a:t>
            </a:r>
            <a:endParaRPr lang="en-US" dirty="0">
              <a:solidFill>
                <a:srgbClr val="FFFF99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765799" y="6396335"/>
            <a:ext cx="23923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Long et al. 2013</a:t>
            </a:r>
            <a:endParaRPr lang="en-US" dirty="0">
              <a:solidFill>
                <a:schemeClr val="tx2"/>
              </a:solidFill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381880" y="4104237"/>
            <a:ext cx="3614525" cy="369332"/>
            <a:chOff x="381880" y="4104237"/>
            <a:chExt cx="3614525" cy="369332"/>
          </a:xfrm>
        </p:grpSpPr>
        <p:sp>
          <p:nvSpPr>
            <p:cNvPr id="6" name="TextBox 5"/>
            <p:cNvSpPr txBox="1"/>
            <p:nvPr/>
          </p:nvSpPr>
          <p:spPr>
            <a:xfrm>
              <a:off x="381880" y="4104237"/>
              <a:ext cx="195380" cy="369332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lIns="0" tIns="0" rIns="182880" bIns="0" rtlCol="0">
              <a:spAutoFit/>
            </a:bodyPr>
            <a:lstStyle/>
            <a:p>
              <a:r>
                <a:rPr lang="en-US" dirty="0" smtClean="0">
                  <a:solidFill>
                    <a:srgbClr val="000000"/>
                  </a:solidFill>
                </a:rPr>
                <a:t>0</a:t>
              </a:r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473857" y="4104237"/>
              <a:ext cx="522548" cy="369332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dirty="0" smtClean="0">
                  <a:solidFill>
                    <a:srgbClr val="000000"/>
                  </a:solidFill>
                </a:rPr>
                <a:t>120</a:t>
              </a:r>
              <a:endParaRPr lang="en-US" dirty="0">
                <a:solidFill>
                  <a:srgbClr val="000000"/>
                </a:solidFill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5489825" y="4114548"/>
            <a:ext cx="195380" cy="369332"/>
          </a:xfrm>
          <a:prstGeom prst="rect">
            <a:avLst/>
          </a:prstGeom>
          <a:solidFill>
            <a:schemeClr val="tx1"/>
          </a:solidFill>
        </p:spPr>
        <p:txBody>
          <a:bodyPr wrap="square" lIns="0" tIns="0" rIns="182880" bIns="0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0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475230" y="4114548"/>
            <a:ext cx="522548" cy="369332"/>
          </a:xfrm>
          <a:prstGeom prst="rect">
            <a:avLst/>
          </a:prstGeom>
          <a:solidFill>
            <a:schemeClr val="tx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120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26865" y="1567263"/>
            <a:ext cx="337473" cy="276999"/>
          </a:xfrm>
          <a:prstGeom prst="rect">
            <a:avLst/>
          </a:prstGeom>
          <a:solidFill>
            <a:schemeClr val="tx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1800" dirty="0" smtClean="0">
                <a:solidFill>
                  <a:srgbClr val="000000"/>
                </a:solidFill>
              </a:rPr>
              <a:t>8.0</a:t>
            </a:r>
            <a:endParaRPr lang="en-US" sz="1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8938635"/>
      </p:ext>
    </p:extLst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8">
      <a:dk1>
        <a:srgbClr val="003366"/>
      </a:dk1>
      <a:lt1>
        <a:srgbClr val="FFFFFF"/>
      </a:lt1>
      <a:dk2>
        <a:srgbClr val="000099"/>
      </a:dk2>
      <a:lt2>
        <a:srgbClr val="CCFFFF"/>
      </a:lt2>
      <a:accent1>
        <a:srgbClr val="3366CC"/>
      </a:accent1>
      <a:accent2>
        <a:srgbClr val="00B000"/>
      </a:accent2>
      <a:accent3>
        <a:srgbClr val="AAAACA"/>
      </a:accent3>
      <a:accent4>
        <a:srgbClr val="DADADA"/>
      </a:accent4>
      <a:accent5>
        <a:srgbClr val="ADB8E2"/>
      </a:accent5>
      <a:accent6>
        <a:srgbClr val="009F00"/>
      </a:accent6>
      <a:hlink>
        <a:srgbClr val="66CCFF"/>
      </a:hlink>
      <a:folHlink>
        <a:srgbClr val="FFE701"/>
      </a:folHlink>
    </a:clrScheme>
    <a:fontScheme name="Blank Presentation">
      <a:majorFont>
        <a:latin typeface="Arial"/>
        <a:ea typeface="ヒラギノ角ゴ Pro W3"/>
        <a:cs typeface="ヒラギノ角ゴ Pro W3"/>
      </a:majorFont>
      <a:minorFont>
        <a:latin typeface="Arial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21" charset="0"/>
            <a:ea typeface="ヒラギノ角ゴ Pro W3" pitchFamily="21" charset="-128"/>
            <a:cs typeface="ヒラギノ角ゴ Pro W3" pitchFamily="2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21" charset="0"/>
            <a:ea typeface="ヒラギノ角ゴ Pro W3" pitchFamily="21" charset="-128"/>
            <a:cs typeface="ヒラギノ角ゴ Pro W3" pitchFamily="21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14659</TotalTime>
  <Words>1674</Words>
  <Application>Microsoft Macintosh PowerPoint</Application>
  <PresentationFormat>On-screen Show (4:3)</PresentationFormat>
  <Paragraphs>268</Paragraphs>
  <Slides>20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Blank Presentation</vt:lpstr>
      <vt:lpstr>Improving the Prognostic Ozone Parameterization  in the NCEP GFS and CFS for  Climate Reanalysis and Operational Forecasts </vt:lpstr>
      <vt:lpstr>Stratospheric Ozone</vt:lpstr>
      <vt:lpstr>Naval Research Laboratory  CHEM2D Ozone Photochemistry Parameterization  (CHEM2D-OPP, McCormack et al. (2006)) </vt:lpstr>
      <vt:lpstr>PowerPoint Presentation</vt:lpstr>
      <vt:lpstr>The 20th Century Reanalysis Project version 2 (1871-2011)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noaa cdc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20th Century Reanalysis Project</dc:title>
  <dc:creator>noaa cdc</dc:creator>
  <cp:lastModifiedBy>Gil Compo</cp:lastModifiedBy>
  <cp:revision>992</cp:revision>
  <cp:lastPrinted>2008-03-21T22:35:03Z</cp:lastPrinted>
  <dcterms:created xsi:type="dcterms:W3CDTF">2010-06-11T21:50:51Z</dcterms:created>
  <dcterms:modified xsi:type="dcterms:W3CDTF">2016-01-27T04:41:23Z</dcterms:modified>
</cp:coreProperties>
</file>