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2" r:id="rId3"/>
    <p:sldId id="293" r:id="rId4"/>
    <p:sldId id="262" r:id="rId5"/>
    <p:sldId id="260" r:id="rId6"/>
    <p:sldId id="269" r:id="rId7"/>
    <p:sldId id="270" r:id="rId8"/>
    <p:sldId id="258" r:id="rId9"/>
    <p:sldId id="266" r:id="rId10"/>
    <p:sldId id="294" r:id="rId11"/>
    <p:sldId id="282" r:id="rId12"/>
    <p:sldId id="296" r:id="rId13"/>
    <p:sldId id="277" r:id="rId14"/>
    <p:sldId id="279" r:id="rId15"/>
    <p:sldId id="280" r:id="rId16"/>
    <p:sldId id="281" r:id="rId17"/>
    <p:sldId id="259" r:id="rId18"/>
    <p:sldId id="271" r:id="rId19"/>
    <p:sldId id="272" r:id="rId20"/>
    <p:sldId id="273" r:id="rId21"/>
    <p:sldId id="274" r:id="rId22"/>
    <p:sldId id="275" r:id="rId23"/>
    <p:sldId id="291" r:id="rId24"/>
    <p:sldId id="283" r:id="rId25"/>
    <p:sldId id="284" r:id="rId26"/>
    <p:sldId id="295" r:id="rId27"/>
    <p:sldId id="285" r:id="rId28"/>
    <p:sldId id="287" r:id="rId29"/>
    <p:sldId id="289" r:id="rId30"/>
    <p:sldId id="290" r:id="rId31"/>
    <p:sldId id="29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95" autoAdjust="0"/>
  </p:normalViewPr>
  <p:slideViewPr>
    <p:cSldViewPr>
      <p:cViewPr varScale="1">
        <p:scale>
          <a:sx n="78" d="100"/>
          <a:sy n="78" d="100"/>
        </p:scale>
        <p:origin x="-93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ckw\AppData\Roaming\Microsoft\Excel\enkf-scores-vs-r1%20(version%201).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ackw\AppData\Roaming\Microsoft\Excel\enkf-scores-vs-r1%20(version%201).xlsb"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ackw\AppData\Roaming\Microsoft\Excel\enkf-scores-vs-r1%20(version%201).xlsb"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ackw\AppData\Roaming\Microsoft\Excel\enkf-scores-vs-r1%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a:defRPr/>
            </a:pPr>
            <a:r>
              <a:rPr lang="en-US" u="sng" dirty="0">
                <a:solidFill>
                  <a:srgbClr val="7030A0"/>
                </a:solidFill>
              </a:rPr>
              <a:t>5 Day</a:t>
            </a:r>
            <a:r>
              <a:rPr lang="en-US" u="sng" baseline="0" dirty="0">
                <a:solidFill>
                  <a:srgbClr val="7030A0"/>
                </a:solidFill>
              </a:rPr>
              <a:t> </a:t>
            </a:r>
            <a:r>
              <a:rPr lang="en-US" u="sng" dirty="0">
                <a:solidFill>
                  <a:srgbClr val="7030A0"/>
                </a:solidFill>
              </a:rPr>
              <a:t>SH  500mb Z Annual Mean Anomaly Correlation Scores </a:t>
            </a:r>
          </a:p>
        </c:rich>
      </c:tx>
      <c:layout>
        <c:manualLayout>
          <c:xMode val="edge"/>
          <c:yMode val="edge"/>
          <c:x val="4.2894466316710525E-2"/>
          <c:y val="6.1855670103092814E-2"/>
        </c:manualLayout>
      </c:layout>
      <c:overlay val="1"/>
    </c:title>
    <c:plotArea>
      <c:layout/>
      <c:lineChart>
        <c:grouping val="standard"/>
        <c:ser>
          <c:idx val="1"/>
          <c:order val="0"/>
          <c:tx>
            <c:strRef>
              <c:f>Sheet2!$C$1</c:f>
              <c:strCache>
                <c:ptCount val="1"/>
                <c:pt idx="0">
                  <c:v>NNGR1</c:v>
                </c:pt>
              </c:strCache>
            </c:strRef>
          </c:tx>
          <c:marker>
            <c:symbol val="none"/>
          </c:marker>
          <c:cat>
            <c:numRef>
              <c:f>Sheet1!$A$2:$A$62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Sheet2!$C$2:$C$62</c:f>
              <c:numCache>
                <c:formatCode>General</c:formatCode>
                <c:ptCount val="61"/>
                <c:pt idx="0">
                  <c:v>0.61000000000000065</c:v>
                </c:pt>
                <c:pt idx="1">
                  <c:v>0.62000000000000077</c:v>
                </c:pt>
                <c:pt idx="2">
                  <c:v>0.65000000000000102</c:v>
                </c:pt>
                <c:pt idx="3">
                  <c:v>0.61000000000000065</c:v>
                </c:pt>
                <c:pt idx="4">
                  <c:v>0.62000000000000077</c:v>
                </c:pt>
                <c:pt idx="5">
                  <c:v>0.60000000000000064</c:v>
                </c:pt>
                <c:pt idx="6">
                  <c:v>0.55000000000000004</c:v>
                </c:pt>
                <c:pt idx="7">
                  <c:v>0.51</c:v>
                </c:pt>
                <c:pt idx="8">
                  <c:v>0.48000000000000032</c:v>
                </c:pt>
                <c:pt idx="9">
                  <c:v>0.51</c:v>
                </c:pt>
                <c:pt idx="10">
                  <c:v>0.52</c:v>
                </c:pt>
                <c:pt idx="11">
                  <c:v>0.48000000000000032</c:v>
                </c:pt>
                <c:pt idx="12">
                  <c:v>0.44000000000000022</c:v>
                </c:pt>
                <c:pt idx="13">
                  <c:v>0.5</c:v>
                </c:pt>
                <c:pt idx="14">
                  <c:v>0.5</c:v>
                </c:pt>
                <c:pt idx="15">
                  <c:v>0.51</c:v>
                </c:pt>
                <c:pt idx="16">
                  <c:v>0.53</c:v>
                </c:pt>
                <c:pt idx="17">
                  <c:v>0.46</c:v>
                </c:pt>
                <c:pt idx="18">
                  <c:v>0.5</c:v>
                </c:pt>
                <c:pt idx="19">
                  <c:v>0.47000000000000008</c:v>
                </c:pt>
                <c:pt idx="20">
                  <c:v>0.46</c:v>
                </c:pt>
                <c:pt idx="21">
                  <c:v>0.48000000000000032</c:v>
                </c:pt>
                <c:pt idx="22">
                  <c:v>0.49000000000000032</c:v>
                </c:pt>
                <c:pt idx="23">
                  <c:v>0.49000000000000032</c:v>
                </c:pt>
                <c:pt idx="24">
                  <c:v>0.47000000000000008</c:v>
                </c:pt>
                <c:pt idx="25">
                  <c:v>0.53</c:v>
                </c:pt>
                <c:pt idx="26">
                  <c:v>0.53</c:v>
                </c:pt>
                <c:pt idx="27">
                  <c:v>0.52</c:v>
                </c:pt>
                <c:pt idx="28">
                  <c:v>0.54</c:v>
                </c:pt>
                <c:pt idx="29">
                  <c:v>0.53</c:v>
                </c:pt>
                <c:pt idx="30">
                  <c:v>0.56000000000000005</c:v>
                </c:pt>
                <c:pt idx="31">
                  <c:v>0.56999999999999995</c:v>
                </c:pt>
                <c:pt idx="32">
                  <c:v>0.56000000000000005</c:v>
                </c:pt>
                <c:pt idx="33">
                  <c:v>0.54</c:v>
                </c:pt>
                <c:pt idx="34">
                  <c:v>0.5800000000000004</c:v>
                </c:pt>
                <c:pt idx="35">
                  <c:v>0.59000000000000041</c:v>
                </c:pt>
                <c:pt idx="36">
                  <c:v>0.56999999999999995</c:v>
                </c:pt>
                <c:pt idx="37">
                  <c:v>0.59000000000000041</c:v>
                </c:pt>
                <c:pt idx="38">
                  <c:v>0.6400000000000009</c:v>
                </c:pt>
                <c:pt idx="39">
                  <c:v>0.5800000000000004</c:v>
                </c:pt>
                <c:pt idx="40">
                  <c:v>0.6400000000000009</c:v>
                </c:pt>
                <c:pt idx="41">
                  <c:v>0.60000000000000064</c:v>
                </c:pt>
                <c:pt idx="42">
                  <c:v>0.6400000000000009</c:v>
                </c:pt>
                <c:pt idx="43">
                  <c:v>0.65000000000000102</c:v>
                </c:pt>
                <c:pt idx="44">
                  <c:v>0.63000000000000089</c:v>
                </c:pt>
                <c:pt idx="45">
                  <c:v>0.6400000000000009</c:v>
                </c:pt>
                <c:pt idx="46">
                  <c:v>0.66000000000000103</c:v>
                </c:pt>
                <c:pt idx="47">
                  <c:v>0.65000000000000102</c:v>
                </c:pt>
                <c:pt idx="48">
                  <c:v>0.66000000000000103</c:v>
                </c:pt>
                <c:pt idx="49">
                  <c:v>0.62000000000000077</c:v>
                </c:pt>
                <c:pt idx="50">
                  <c:v>0.63000000000000089</c:v>
                </c:pt>
                <c:pt idx="51">
                  <c:v>0.66000000000000103</c:v>
                </c:pt>
                <c:pt idx="52">
                  <c:v>0.66000000000000103</c:v>
                </c:pt>
                <c:pt idx="53">
                  <c:v>0.65000000000000102</c:v>
                </c:pt>
                <c:pt idx="54">
                  <c:v>0.67000000000000104</c:v>
                </c:pt>
                <c:pt idx="55">
                  <c:v>0.65000000000000102</c:v>
                </c:pt>
                <c:pt idx="56">
                  <c:v>0.67000000000000104</c:v>
                </c:pt>
                <c:pt idx="57">
                  <c:v>0.66000000000000103</c:v>
                </c:pt>
              </c:numCache>
            </c:numRef>
          </c:val>
        </c:ser>
        <c:ser>
          <c:idx val="0"/>
          <c:order val="1"/>
          <c:tx>
            <c:strRef>
              <c:f>Sheet2!$D$1</c:f>
              <c:strCache>
                <c:ptCount val="1"/>
                <c:pt idx="0">
                  <c:v>JW1950</c:v>
                </c:pt>
              </c:strCache>
            </c:strRef>
          </c:tx>
          <c:marker>
            <c:symbol val="none"/>
          </c:marker>
          <c:cat>
            <c:numRef>
              <c:f>Sheet1!$A$2:$A$62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Sheet2!$D$2:$D$62</c:f>
              <c:numCache>
                <c:formatCode>General</c:formatCode>
                <c:ptCount val="61"/>
                <c:pt idx="0">
                  <c:v>0.44400000000000023</c:v>
                </c:pt>
                <c:pt idx="1">
                  <c:v>0.54500000000000004</c:v>
                </c:pt>
                <c:pt idx="2">
                  <c:v>0.49200000000000038</c:v>
                </c:pt>
                <c:pt idx="3">
                  <c:v>0.47000000000000008</c:v>
                </c:pt>
                <c:pt idx="4">
                  <c:v>0.501</c:v>
                </c:pt>
                <c:pt idx="5">
                  <c:v>0.48400000000000032</c:v>
                </c:pt>
                <c:pt idx="6">
                  <c:v>0.52900000000000003</c:v>
                </c:pt>
              </c:numCache>
            </c:numRef>
          </c:val>
        </c:ser>
        <c:ser>
          <c:idx val="2"/>
          <c:order val="2"/>
          <c:tx>
            <c:strRef>
              <c:f>Sheet2!$E$1</c:f>
              <c:strCache>
                <c:ptCount val="1"/>
                <c:pt idx="0">
                  <c:v>WE1960</c:v>
                </c:pt>
              </c:strCache>
            </c:strRef>
          </c:tx>
          <c:marker>
            <c:symbol val="none"/>
          </c:marker>
          <c:cat>
            <c:numRef>
              <c:f>Sheet1!$A$2:$A$62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Sheet2!$E$2:$E$62</c:f>
              <c:numCache>
                <c:formatCode>General</c:formatCode>
                <c:ptCount val="61"/>
                <c:pt idx="10">
                  <c:v>0.53100000000000003</c:v>
                </c:pt>
                <c:pt idx="11">
                  <c:v>0.53100000000000003</c:v>
                </c:pt>
                <c:pt idx="12">
                  <c:v>0.55100000000000005</c:v>
                </c:pt>
                <c:pt idx="13">
                  <c:v>0.57099999999999995</c:v>
                </c:pt>
                <c:pt idx="14">
                  <c:v>0.55500000000000005</c:v>
                </c:pt>
              </c:numCache>
            </c:numRef>
          </c:val>
        </c:ser>
        <c:ser>
          <c:idx val="3"/>
          <c:order val="3"/>
          <c:tx>
            <c:strRef>
              <c:f>Sheet2!$F$1</c:f>
              <c:strCache>
                <c:ptCount val="1"/>
                <c:pt idx="0">
                  <c:v>JW1970</c:v>
                </c:pt>
              </c:strCache>
            </c:strRef>
          </c:tx>
          <c:marker>
            <c:symbol val="none"/>
          </c:marker>
          <c:cat>
            <c:numRef>
              <c:f>Sheet1!$A$2:$A$62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Sheet2!$F$2:$F$62</c:f>
              <c:numCache>
                <c:formatCode>General</c:formatCode>
                <c:ptCount val="61"/>
                <c:pt idx="20">
                  <c:v>0.54600000000000004</c:v>
                </c:pt>
                <c:pt idx="21">
                  <c:v>0.55700000000000005</c:v>
                </c:pt>
                <c:pt idx="22">
                  <c:v>0.58500000000000041</c:v>
                </c:pt>
                <c:pt idx="23">
                  <c:v>0.55900000000000005</c:v>
                </c:pt>
                <c:pt idx="24">
                  <c:v>0.57500000000000062</c:v>
                </c:pt>
              </c:numCache>
            </c:numRef>
          </c:val>
        </c:ser>
        <c:ser>
          <c:idx val="4"/>
          <c:order val="4"/>
          <c:tx>
            <c:strRef>
              <c:f>Sheet2!$G$1</c:f>
              <c:strCache>
                <c:ptCount val="1"/>
                <c:pt idx="0">
                  <c:v>HY1981</c:v>
                </c:pt>
              </c:strCache>
            </c:strRef>
          </c:tx>
          <c:marker>
            <c:symbol val="none"/>
          </c:marker>
          <c:val>
            <c:numRef>
              <c:f>Sheet2!$G$2:$G$62</c:f>
              <c:numCache>
                <c:formatCode>General</c:formatCode>
                <c:ptCount val="61"/>
                <c:pt idx="31">
                  <c:v>0.6340000000000009</c:v>
                </c:pt>
                <c:pt idx="32">
                  <c:v>0.6430000000000009</c:v>
                </c:pt>
                <c:pt idx="33">
                  <c:v>0.64700000000000091</c:v>
                </c:pt>
                <c:pt idx="34">
                  <c:v>0.61900000000000077</c:v>
                </c:pt>
                <c:pt idx="35">
                  <c:v>0.63000000000000089</c:v>
                </c:pt>
                <c:pt idx="36">
                  <c:v>0.67200000000000104</c:v>
                </c:pt>
                <c:pt idx="37">
                  <c:v>0.66000000000000103</c:v>
                </c:pt>
                <c:pt idx="38">
                  <c:v>0.68400000000000094</c:v>
                </c:pt>
              </c:numCache>
            </c:numRef>
          </c:val>
        </c:ser>
        <c:ser>
          <c:idx val="5"/>
          <c:order val="5"/>
          <c:tx>
            <c:strRef>
              <c:f>Sheet2!$H$1</c:f>
              <c:strCache>
                <c:ptCount val="1"/>
                <c:pt idx="0">
                  <c:v>LZ1990</c:v>
                </c:pt>
              </c:strCache>
            </c:strRef>
          </c:tx>
          <c:marker>
            <c:symbol val="none"/>
          </c:marker>
          <c:val>
            <c:numRef>
              <c:f>Sheet2!$H$2:$H$62</c:f>
              <c:numCache>
                <c:formatCode>General</c:formatCode>
                <c:ptCount val="61"/>
                <c:pt idx="40">
                  <c:v>0.65000000000000102</c:v>
                </c:pt>
                <c:pt idx="41">
                  <c:v>0.67600000000000104</c:v>
                </c:pt>
                <c:pt idx="42">
                  <c:v>0.67600000000000104</c:v>
                </c:pt>
                <c:pt idx="43">
                  <c:v>0.66900000000000104</c:v>
                </c:pt>
                <c:pt idx="44">
                  <c:v>0.66800000000000104</c:v>
                </c:pt>
                <c:pt idx="45">
                  <c:v>0.68500000000000094</c:v>
                </c:pt>
                <c:pt idx="46">
                  <c:v>0.67200000000000104</c:v>
                </c:pt>
                <c:pt idx="47">
                  <c:v>0.67000000000000104</c:v>
                </c:pt>
              </c:numCache>
            </c:numRef>
          </c:val>
        </c:ser>
        <c:ser>
          <c:idx val="6"/>
          <c:order val="6"/>
          <c:tx>
            <c:strRef>
              <c:f>Sheet2!$I$1</c:f>
              <c:strCache>
                <c:ptCount val="1"/>
                <c:pt idx="0">
                  <c:v>LZ1998</c:v>
                </c:pt>
              </c:strCache>
            </c:strRef>
          </c:tx>
          <c:marker>
            <c:symbol val="none"/>
          </c:marker>
          <c:val>
            <c:numRef>
              <c:f>Sheet2!$I$2:$I$62</c:f>
              <c:numCache>
                <c:formatCode>General</c:formatCode>
                <c:ptCount val="61"/>
                <c:pt idx="48">
                  <c:v>0.65600000000000103</c:v>
                </c:pt>
                <c:pt idx="49">
                  <c:v>0.67900000000000105</c:v>
                </c:pt>
                <c:pt idx="50">
                  <c:v>0.63200000000000089</c:v>
                </c:pt>
                <c:pt idx="51">
                  <c:v>0.6410000000000009</c:v>
                </c:pt>
                <c:pt idx="52">
                  <c:v>0.66600000000000104</c:v>
                </c:pt>
                <c:pt idx="53">
                  <c:v>0.6380000000000009</c:v>
                </c:pt>
                <c:pt idx="54">
                  <c:v>0.64500000000000091</c:v>
                </c:pt>
              </c:numCache>
            </c:numRef>
          </c:val>
        </c:ser>
        <c:marker val="1"/>
        <c:axId val="47584000"/>
        <c:axId val="47585536"/>
      </c:lineChart>
      <c:catAx>
        <c:axId val="47584000"/>
        <c:scaling>
          <c:orientation val="minMax"/>
        </c:scaling>
        <c:axPos val="b"/>
        <c:majorGridlines/>
        <c:numFmt formatCode="General" sourceLinked="1"/>
        <c:majorTickMark val="none"/>
        <c:tickLblPos val="nextTo"/>
        <c:crossAx val="47585536"/>
        <c:crosses val="autoZero"/>
        <c:auto val="1"/>
        <c:lblAlgn val="ctr"/>
        <c:lblOffset val="100"/>
      </c:catAx>
      <c:valAx>
        <c:axId val="47585536"/>
        <c:scaling>
          <c:orientation val="minMax"/>
          <c:max val="1"/>
          <c:min val="0.4"/>
        </c:scaling>
        <c:axPos val="l"/>
        <c:majorGridlines/>
        <c:numFmt formatCode="General" sourceLinked="1"/>
        <c:tickLblPos val="nextTo"/>
        <c:crossAx val="47584000"/>
        <c:crosses val="autoZero"/>
        <c:crossBetween val="between"/>
      </c:valAx>
    </c:plotArea>
    <c:legend>
      <c:legendPos val="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u="sng" dirty="0">
                <a:solidFill>
                  <a:srgbClr val="7030A0"/>
                </a:solidFill>
              </a:rPr>
              <a:t>5 Day NH 500mb Z Annual Mean Anomaly Correlation Scores </a:t>
            </a:r>
          </a:p>
        </c:rich>
      </c:tx>
      <c:layout>
        <c:manualLayout>
          <c:xMode val="edge"/>
          <c:yMode val="edge"/>
          <c:x val="4.2523512685914269E-2"/>
          <c:y val="6.8728525411596283E-2"/>
        </c:manualLayout>
      </c:layout>
      <c:overlay val="1"/>
    </c:title>
    <c:plotArea>
      <c:layout/>
      <c:lineChart>
        <c:grouping val="standard"/>
        <c:ser>
          <c:idx val="1"/>
          <c:order val="0"/>
          <c:tx>
            <c:strRef>
              <c:f>Sheet1!$D$1</c:f>
              <c:strCache>
                <c:ptCount val="1"/>
                <c:pt idx="0">
                  <c:v>NNGR1</c:v>
                </c:pt>
              </c:strCache>
            </c:strRef>
          </c:tx>
          <c:marker>
            <c:symbol val="none"/>
          </c:marker>
          <c:cat>
            <c:numRef>
              <c:f>Sheet1!$A$2:$A$62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Sheet1!$D$2:$D$62</c:f>
              <c:numCache>
                <c:formatCode>General</c:formatCode>
                <c:ptCount val="61"/>
                <c:pt idx="0">
                  <c:v>0.49000000000000032</c:v>
                </c:pt>
                <c:pt idx="1">
                  <c:v>0.56000000000000005</c:v>
                </c:pt>
                <c:pt idx="2">
                  <c:v>0.58000000000000007</c:v>
                </c:pt>
                <c:pt idx="3">
                  <c:v>0.60000000000000064</c:v>
                </c:pt>
                <c:pt idx="4">
                  <c:v>0.59</c:v>
                </c:pt>
                <c:pt idx="5">
                  <c:v>0.56999999999999995</c:v>
                </c:pt>
                <c:pt idx="6">
                  <c:v>0.62000000000000077</c:v>
                </c:pt>
                <c:pt idx="7">
                  <c:v>0.63000000000000089</c:v>
                </c:pt>
                <c:pt idx="8">
                  <c:v>0.66000000000000103</c:v>
                </c:pt>
                <c:pt idx="9">
                  <c:v>0.65000000000000102</c:v>
                </c:pt>
                <c:pt idx="10">
                  <c:v>0.65000000000000102</c:v>
                </c:pt>
                <c:pt idx="11">
                  <c:v>0.66000000000000103</c:v>
                </c:pt>
                <c:pt idx="12">
                  <c:v>0.67000000000000104</c:v>
                </c:pt>
                <c:pt idx="13">
                  <c:v>0.65000000000000102</c:v>
                </c:pt>
                <c:pt idx="14">
                  <c:v>0.67000000000000104</c:v>
                </c:pt>
                <c:pt idx="15">
                  <c:v>0.66000000000000103</c:v>
                </c:pt>
                <c:pt idx="16">
                  <c:v>0.66000000000000103</c:v>
                </c:pt>
                <c:pt idx="17">
                  <c:v>0.67000000000000104</c:v>
                </c:pt>
                <c:pt idx="18">
                  <c:v>0.67000000000000104</c:v>
                </c:pt>
                <c:pt idx="19">
                  <c:v>0.68</c:v>
                </c:pt>
                <c:pt idx="20">
                  <c:v>0.67000000000000104</c:v>
                </c:pt>
                <c:pt idx="21">
                  <c:v>0.6400000000000009</c:v>
                </c:pt>
                <c:pt idx="22">
                  <c:v>0.65000000000000102</c:v>
                </c:pt>
                <c:pt idx="23">
                  <c:v>0.68</c:v>
                </c:pt>
                <c:pt idx="24">
                  <c:v>0.69000000000000061</c:v>
                </c:pt>
                <c:pt idx="25">
                  <c:v>0.70000000000000062</c:v>
                </c:pt>
                <c:pt idx="26">
                  <c:v>0.69000000000000061</c:v>
                </c:pt>
                <c:pt idx="27">
                  <c:v>0.68</c:v>
                </c:pt>
                <c:pt idx="28">
                  <c:v>0.70000000000000062</c:v>
                </c:pt>
                <c:pt idx="29">
                  <c:v>0.69000000000000061</c:v>
                </c:pt>
                <c:pt idx="30">
                  <c:v>0.69000000000000061</c:v>
                </c:pt>
                <c:pt idx="31">
                  <c:v>0.70000000000000062</c:v>
                </c:pt>
                <c:pt idx="32">
                  <c:v>0.68</c:v>
                </c:pt>
                <c:pt idx="33">
                  <c:v>0.69000000000000061</c:v>
                </c:pt>
                <c:pt idx="34">
                  <c:v>0.71000000000000063</c:v>
                </c:pt>
                <c:pt idx="35">
                  <c:v>0.72000000000000064</c:v>
                </c:pt>
                <c:pt idx="36">
                  <c:v>0.71000000000000063</c:v>
                </c:pt>
                <c:pt idx="37">
                  <c:v>0.72000000000000064</c:v>
                </c:pt>
                <c:pt idx="38">
                  <c:v>0.68</c:v>
                </c:pt>
                <c:pt idx="39">
                  <c:v>0.72000000000000064</c:v>
                </c:pt>
                <c:pt idx="40">
                  <c:v>0.70000000000000062</c:v>
                </c:pt>
                <c:pt idx="41">
                  <c:v>0.71000000000000063</c:v>
                </c:pt>
                <c:pt idx="42">
                  <c:v>0.71000000000000063</c:v>
                </c:pt>
                <c:pt idx="43">
                  <c:v>0.70000000000000062</c:v>
                </c:pt>
                <c:pt idx="44">
                  <c:v>0.69000000000000061</c:v>
                </c:pt>
                <c:pt idx="45">
                  <c:v>0.73000000000000065</c:v>
                </c:pt>
                <c:pt idx="46">
                  <c:v>0.70000000000000062</c:v>
                </c:pt>
                <c:pt idx="47">
                  <c:v>0.72000000000000064</c:v>
                </c:pt>
                <c:pt idx="48">
                  <c:v>0.71000000000000063</c:v>
                </c:pt>
                <c:pt idx="49">
                  <c:v>0.71000000000000063</c:v>
                </c:pt>
                <c:pt idx="50">
                  <c:v>0.72000000000000064</c:v>
                </c:pt>
                <c:pt idx="51">
                  <c:v>0.71000000000000063</c:v>
                </c:pt>
                <c:pt idx="52">
                  <c:v>0.73000000000000065</c:v>
                </c:pt>
                <c:pt idx="53">
                  <c:v>0.70000000000000062</c:v>
                </c:pt>
                <c:pt idx="54">
                  <c:v>0.72000000000000064</c:v>
                </c:pt>
                <c:pt idx="55">
                  <c:v>0.71000000000000063</c:v>
                </c:pt>
                <c:pt idx="56">
                  <c:v>0.72000000000000064</c:v>
                </c:pt>
                <c:pt idx="57">
                  <c:v>0.73000000000000065</c:v>
                </c:pt>
              </c:numCache>
            </c:numRef>
          </c:val>
        </c:ser>
        <c:ser>
          <c:idx val="0"/>
          <c:order val="1"/>
          <c:tx>
            <c:strRef>
              <c:f>Sheet1!$E$1</c:f>
              <c:strCache>
                <c:ptCount val="1"/>
                <c:pt idx="0">
                  <c:v>JW1950</c:v>
                </c:pt>
              </c:strCache>
            </c:strRef>
          </c:tx>
          <c:marker>
            <c:symbol val="none"/>
          </c:marker>
          <c:cat>
            <c:numRef>
              <c:f>Sheet1!$A$2:$A$62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Sheet1!$E$2:$E$62</c:f>
              <c:numCache>
                <c:formatCode>General</c:formatCode>
                <c:ptCount val="61"/>
                <c:pt idx="0">
                  <c:v>0.61500000000000077</c:v>
                </c:pt>
                <c:pt idx="1">
                  <c:v>0.64600000000000091</c:v>
                </c:pt>
                <c:pt idx="2">
                  <c:v>0.67600000000000104</c:v>
                </c:pt>
                <c:pt idx="3">
                  <c:v>0.68700000000000061</c:v>
                </c:pt>
                <c:pt idx="4">
                  <c:v>0.69299999999999995</c:v>
                </c:pt>
                <c:pt idx="5">
                  <c:v>0.70200000000000062</c:v>
                </c:pt>
                <c:pt idx="6">
                  <c:v>0.72600000000000064</c:v>
                </c:pt>
              </c:numCache>
            </c:numRef>
          </c:val>
        </c:ser>
        <c:ser>
          <c:idx val="2"/>
          <c:order val="2"/>
          <c:tx>
            <c:strRef>
              <c:f>Sheet1!$F$1</c:f>
              <c:strCache>
                <c:ptCount val="1"/>
                <c:pt idx="0">
                  <c:v>WE1960</c:v>
                </c:pt>
              </c:strCache>
            </c:strRef>
          </c:tx>
          <c:marker>
            <c:symbol val="none"/>
          </c:marker>
          <c:cat>
            <c:numRef>
              <c:f>Sheet1!$A$2:$A$62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Sheet1!$F$2:$F$62</c:f>
              <c:numCache>
                <c:formatCode>General</c:formatCode>
                <c:ptCount val="61"/>
                <c:pt idx="10">
                  <c:v>0.73900000000000077</c:v>
                </c:pt>
                <c:pt idx="11">
                  <c:v>0.74700000000000077</c:v>
                </c:pt>
                <c:pt idx="12">
                  <c:v>0.77300000000000091</c:v>
                </c:pt>
                <c:pt idx="13">
                  <c:v>0.7580000000000009</c:v>
                </c:pt>
                <c:pt idx="14">
                  <c:v>0.7600000000000009</c:v>
                </c:pt>
              </c:numCache>
            </c:numRef>
          </c:val>
        </c:ser>
        <c:ser>
          <c:idx val="3"/>
          <c:order val="3"/>
          <c:tx>
            <c:strRef>
              <c:f>Sheet1!$G$1</c:f>
              <c:strCache>
                <c:ptCount val="1"/>
                <c:pt idx="0">
                  <c:v>JW1970</c:v>
                </c:pt>
              </c:strCache>
            </c:strRef>
          </c:tx>
          <c:marker>
            <c:symbol val="none"/>
          </c:marker>
          <c:val>
            <c:numRef>
              <c:f>Sheet1!$G$2:$G$28</c:f>
              <c:numCache>
                <c:formatCode>General</c:formatCode>
                <c:ptCount val="27"/>
                <c:pt idx="20">
                  <c:v>0.77700000000000102</c:v>
                </c:pt>
                <c:pt idx="21">
                  <c:v>0.74600000000000077</c:v>
                </c:pt>
                <c:pt idx="22">
                  <c:v>0.7580000000000009</c:v>
                </c:pt>
                <c:pt idx="23">
                  <c:v>0.7580000000000009</c:v>
                </c:pt>
                <c:pt idx="24">
                  <c:v>0.78</c:v>
                </c:pt>
              </c:numCache>
            </c:numRef>
          </c:val>
        </c:ser>
        <c:ser>
          <c:idx val="4"/>
          <c:order val="4"/>
          <c:tx>
            <c:strRef>
              <c:f>Sheet1!$H$1</c:f>
              <c:strCache>
                <c:ptCount val="1"/>
                <c:pt idx="0">
                  <c:v>HY1981</c:v>
                </c:pt>
              </c:strCache>
            </c:strRef>
          </c:tx>
          <c:marker>
            <c:symbol val="none"/>
          </c:marker>
          <c:val>
            <c:numRef>
              <c:f>Sheet1!$H$2:$H$62</c:f>
              <c:numCache>
                <c:formatCode>General</c:formatCode>
                <c:ptCount val="61"/>
                <c:pt idx="31">
                  <c:v>0.80600000000000005</c:v>
                </c:pt>
                <c:pt idx="32">
                  <c:v>0.79900000000000004</c:v>
                </c:pt>
                <c:pt idx="33">
                  <c:v>0.79900000000000004</c:v>
                </c:pt>
                <c:pt idx="34">
                  <c:v>0.80400000000000005</c:v>
                </c:pt>
                <c:pt idx="35">
                  <c:v>0.80400000000000005</c:v>
                </c:pt>
                <c:pt idx="36">
                  <c:v>0.80100000000000005</c:v>
                </c:pt>
                <c:pt idx="37">
                  <c:v>0.79600000000000004</c:v>
                </c:pt>
                <c:pt idx="38">
                  <c:v>0.78800000000000003</c:v>
                </c:pt>
              </c:numCache>
            </c:numRef>
          </c:val>
        </c:ser>
        <c:ser>
          <c:idx val="5"/>
          <c:order val="5"/>
          <c:tx>
            <c:strRef>
              <c:f>Sheet1!$I$1</c:f>
              <c:strCache>
                <c:ptCount val="1"/>
                <c:pt idx="0">
                  <c:v>LZ1990</c:v>
                </c:pt>
              </c:strCache>
            </c:strRef>
          </c:tx>
          <c:marker>
            <c:symbol val="none"/>
          </c:marker>
          <c:val>
            <c:numRef>
              <c:f>Sheet1!$I$2:$I$62</c:f>
              <c:numCache>
                <c:formatCode>General</c:formatCode>
                <c:ptCount val="61"/>
                <c:pt idx="40">
                  <c:v>0.79900000000000004</c:v>
                </c:pt>
                <c:pt idx="41">
                  <c:v>0.80600000000000005</c:v>
                </c:pt>
                <c:pt idx="42">
                  <c:v>0.80700000000000005</c:v>
                </c:pt>
                <c:pt idx="43">
                  <c:v>0.81100000000000005</c:v>
                </c:pt>
                <c:pt idx="44">
                  <c:v>0.81</c:v>
                </c:pt>
                <c:pt idx="45">
                  <c:v>0.82600000000000062</c:v>
                </c:pt>
                <c:pt idx="46">
                  <c:v>0.81799999999999995</c:v>
                </c:pt>
                <c:pt idx="47">
                  <c:v>0.81200000000000061</c:v>
                </c:pt>
              </c:numCache>
            </c:numRef>
          </c:val>
        </c:ser>
        <c:ser>
          <c:idx val="6"/>
          <c:order val="6"/>
          <c:tx>
            <c:strRef>
              <c:f>Sheet1!$J$1</c:f>
              <c:strCache>
                <c:ptCount val="1"/>
                <c:pt idx="0">
                  <c:v>LZ1998</c:v>
                </c:pt>
              </c:strCache>
            </c:strRef>
          </c:tx>
          <c:marker>
            <c:symbol val="none"/>
          </c:marker>
          <c:val>
            <c:numRef>
              <c:f>Sheet1!$J$2:$J$62</c:f>
              <c:numCache>
                <c:formatCode>General</c:formatCode>
                <c:ptCount val="61"/>
                <c:pt idx="48">
                  <c:v>0.81399999999999995</c:v>
                </c:pt>
                <c:pt idx="49">
                  <c:v>0.78600000000000003</c:v>
                </c:pt>
                <c:pt idx="50">
                  <c:v>0.80700000000000005</c:v>
                </c:pt>
                <c:pt idx="51">
                  <c:v>0.79300000000000004</c:v>
                </c:pt>
                <c:pt idx="52">
                  <c:v>0.79900000000000004</c:v>
                </c:pt>
                <c:pt idx="53">
                  <c:v>0.79500000000000004</c:v>
                </c:pt>
                <c:pt idx="54">
                  <c:v>0.79300000000000004</c:v>
                </c:pt>
              </c:numCache>
            </c:numRef>
          </c:val>
        </c:ser>
        <c:marker val="1"/>
        <c:axId val="47622784"/>
        <c:axId val="66199936"/>
      </c:lineChart>
      <c:catAx>
        <c:axId val="47622784"/>
        <c:scaling>
          <c:orientation val="minMax"/>
        </c:scaling>
        <c:axPos val="b"/>
        <c:majorGridlines/>
        <c:numFmt formatCode="General" sourceLinked="1"/>
        <c:majorTickMark val="none"/>
        <c:tickLblPos val="nextTo"/>
        <c:crossAx val="66199936"/>
        <c:crosses val="autoZero"/>
        <c:auto val="1"/>
        <c:lblAlgn val="ctr"/>
        <c:lblOffset val="100"/>
      </c:catAx>
      <c:valAx>
        <c:axId val="66199936"/>
        <c:scaling>
          <c:orientation val="minMax"/>
          <c:max val="1"/>
          <c:min val="0.4"/>
        </c:scaling>
        <c:axPos val="l"/>
        <c:majorGridlines/>
        <c:numFmt formatCode="General" sourceLinked="1"/>
        <c:tickLblPos val="nextTo"/>
        <c:crossAx val="47622784"/>
        <c:crosses val="autoZero"/>
        <c:crossBetween val="between"/>
      </c:valAx>
    </c:plotArea>
    <c:legend>
      <c:legendPos val="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a:defRPr/>
            </a:pPr>
            <a:r>
              <a:rPr lang="en-US" u="sng" dirty="0">
                <a:solidFill>
                  <a:srgbClr val="7030A0"/>
                </a:solidFill>
              </a:rPr>
              <a:t>5 Day</a:t>
            </a:r>
            <a:r>
              <a:rPr lang="en-US" u="sng" baseline="0" dirty="0">
                <a:solidFill>
                  <a:srgbClr val="7030A0"/>
                </a:solidFill>
              </a:rPr>
              <a:t> </a:t>
            </a:r>
            <a:r>
              <a:rPr lang="en-US" u="sng" dirty="0">
                <a:solidFill>
                  <a:srgbClr val="7030A0"/>
                </a:solidFill>
              </a:rPr>
              <a:t>SH  500mb Z Annual Mean Anomaly Correlation Scores </a:t>
            </a:r>
          </a:p>
        </c:rich>
      </c:tx>
      <c:layout>
        <c:manualLayout>
          <c:xMode val="edge"/>
          <c:yMode val="edge"/>
          <c:x val="4.2894466316710518E-2"/>
          <c:y val="6.18556701030928E-2"/>
        </c:manualLayout>
      </c:layout>
      <c:overlay val="1"/>
    </c:title>
    <c:plotArea>
      <c:layout/>
      <c:lineChart>
        <c:grouping val="standard"/>
        <c:ser>
          <c:idx val="1"/>
          <c:order val="0"/>
          <c:tx>
            <c:strRef>
              <c:f>Sheet2!$C$1</c:f>
              <c:strCache>
                <c:ptCount val="1"/>
                <c:pt idx="0">
                  <c:v>NNGR1</c:v>
                </c:pt>
              </c:strCache>
            </c:strRef>
          </c:tx>
          <c:marker>
            <c:symbol val="none"/>
          </c:marker>
          <c:cat>
            <c:numRef>
              <c:f>Sheet1!$A$2:$A$62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Sheet2!$C$2:$C$62</c:f>
              <c:numCache>
                <c:formatCode>General</c:formatCode>
                <c:ptCount val="61"/>
                <c:pt idx="0">
                  <c:v>0.61000000000000065</c:v>
                </c:pt>
                <c:pt idx="1">
                  <c:v>0.62000000000000088</c:v>
                </c:pt>
                <c:pt idx="2">
                  <c:v>0.65000000000000113</c:v>
                </c:pt>
                <c:pt idx="3">
                  <c:v>0.61000000000000065</c:v>
                </c:pt>
                <c:pt idx="4">
                  <c:v>0.62000000000000088</c:v>
                </c:pt>
                <c:pt idx="5">
                  <c:v>0.60000000000000064</c:v>
                </c:pt>
                <c:pt idx="6">
                  <c:v>0.55000000000000004</c:v>
                </c:pt>
                <c:pt idx="7">
                  <c:v>0.51</c:v>
                </c:pt>
                <c:pt idx="8">
                  <c:v>0.48000000000000032</c:v>
                </c:pt>
                <c:pt idx="9">
                  <c:v>0.51</c:v>
                </c:pt>
                <c:pt idx="10">
                  <c:v>0.52</c:v>
                </c:pt>
                <c:pt idx="11">
                  <c:v>0.48000000000000032</c:v>
                </c:pt>
                <c:pt idx="12">
                  <c:v>0.44000000000000006</c:v>
                </c:pt>
                <c:pt idx="13">
                  <c:v>0.5</c:v>
                </c:pt>
                <c:pt idx="14">
                  <c:v>0.5</c:v>
                </c:pt>
                <c:pt idx="15">
                  <c:v>0.51</c:v>
                </c:pt>
                <c:pt idx="16">
                  <c:v>0.53</c:v>
                </c:pt>
                <c:pt idx="17">
                  <c:v>0.46</c:v>
                </c:pt>
                <c:pt idx="18">
                  <c:v>0.5</c:v>
                </c:pt>
                <c:pt idx="19">
                  <c:v>0.47000000000000008</c:v>
                </c:pt>
                <c:pt idx="20">
                  <c:v>0.46</c:v>
                </c:pt>
                <c:pt idx="21">
                  <c:v>0.48000000000000032</c:v>
                </c:pt>
                <c:pt idx="22">
                  <c:v>0.49000000000000032</c:v>
                </c:pt>
                <c:pt idx="23">
                  <c:v>0.49000000000000032</c:v>
                </c:pt>
                <c:pt idx="24">
                  <c:v>0.47000000000000008</c:v>
                </c:pt>
                <c:pt idx="25">
                  <c:v>0.53</c:v>
                </c:pt>
                <c:pt idx="26">
                  <c:v>0.53</c:v>
                </c:pt>
                <c:pt idx="27">
                  <c:v>0.52</c:v>
                </c:pt>
                <c:pt idx="28">
                  <c:v>0.54</c:v>
                </c:pt>
                <c:pt idx="29">
                  <c:v>0.53</c:v>
                </c:pt>
                <c:pt idx="30">
                  <c:v>0.56000000000000005</c:v>
                </c:pt>
                <c:pt idx="31">
                  <c:v>0.56999999999999995</c:v>
                </c:pt>
                <c:pt idx="32">
                  <c:v>0.56000000000000005</c:v>
                </c:pt>
                <c:pt idx="33">
                  <c:v>0.54</c:v>
                </c:pt>
                <c:pt idx="34">
                  <c:v>0.58000000000000007</c:v>
                </c:pt>
                <c:pt idx="35">
                  <c:v>0.59000000000000008</c:v>
                </c:pt>
                <c:pt idx="36">
                  <c:v>0.56999999999999995</c:v>
                </c:pt>
                <c:pt idx="37">
                  <c:v>0.59000000000000008</c:v>
                </c:pt>
                <c:pt idx="38">
                  <c:v>0.64000000000000101</c:v>
                </c:pt>
                <c:pt idx="39">
                  <c:v>0.58000000000000007</c:v>
                </c:pt>
                <c:pt idx="40">
                  <c:v>0.64000000000000101</c:v>
                </c:pt>
                <c:pt idx="41">
                  <c:v>0.60000000000000064</c:v>
                </c:pt>
                <c:pt idx="42">
                  <c:v>0.64000000000000101</c:v>
                </c:pt>
                <c:pt idx="43">
                  <c:v>0.65000000000000113</c:v>
                </c:pt>
                <c:pt idx="44">
                  <c:v>0.630000000000001</c:v>
                </c:pt>
                <c:pt idx="45">
                  <c:v>0.64000000000000101</c:v>
                </c:pt>
                <c:pt idx="46">
                  <c:v>0.66000000000000114</c:v>
                </c:pt>
                <c:pt idx="47">
                  <c:v>0.65000000000000113</c:v>
                </c:pt>
                <c:pt idx="48">
                  <c:v>0.66000000000000114</c:v>
                </c:pt>
                <c:pt idx="49">
                  <c:v>0.62000000000000088</c:v>
                </c:pt>
                <c:pt idx="50">
                  <c:v>0.630000000000001</c:v>
                </c:pt>
                <c:pt idx="51">
                  <c:v>0.66000000000000114</c:v>
                </c:pt>
                <c:pt idx="52">
                  <c:v>0.66000000000000114</c:v>
                </c:pt>
                <c:pt idx="53">
                  <c:v>0.65000000000000113</c:v>
                </c:pt>
                <c:pt idx="54">
                  <c:v>0.67000000000000115</c:v>
                </c:pt>
                <c:pt idx="55">
                  <c:v>0.65000000000000113</c:v>
                </c:pt>
                <c:pt idx="56">
                  <c:v>0.67000000000000115</c:v>
                </c:pt>
                <c:pt idx="57">
                  <c:v>0.66000000000000114</c:v>
                </c:pt>
              </c:numCache>
            </c:numRef>
          </c:val>
        </c:ser>
        <c:ser>
          <c:idx val="0"/>
          <c:order val="1"/>
          <c:tx>
            <c:strRef>
              <c:f>Sheet2!$D$1</c:f>
              <c:strCache>
                <c:ptCount val="1"/>
                <c:pt idx="0">
                  <c:v>JW1950</c:v>
                </c:pt>
              </c:strCache>
            </c:strRef>
          </c:tx>
          <c:marker>
            <c:symbol val="none"/>
          </c:marker>
          <c:cat>
            <c:numRef>
              <c:f>Sheet1!$A$2:$A$62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Sheet2!$D$2:$D$62</c:f>
              <c:numCache>
                <c:formatCode>General</c:formatCode>
                <c:ptCount val="61"/>
                <c:pt idx="0">
                  <c:v>0.44400000000000006</c:v>
                </c:pt>
                <c:pt idx="1">
                  <c:v>0.54500000000000004</c:v>
                </c:pt>
                <c:pt idx="2">
                  <c:v>0.49200000000000038</c:v>
                </c:pt>
                <c:pt idx="3">
                  <c:v>0.47000000000000008</c:v>
                </c:pt>
                <c:pt idx="4">
                  <c:v>0.501</c:v>
                </c:pt>
                <c:pt idx="5">
                  <c:v>0.48400000000000032</c:v>
                </c:pt>
                <c:pt idx="6">
                  <c:v>0.52900000000000003</c:v>
                </c:pt>
              </c:numCache>
            </c:numRef>
          </c:val>
        </c:ser>
        <c:ser>
          <c:idx val="2"/>
          <c:order val="2"/>
          <c:tx>
            <c:strRef>
              <c:f>Sheet2!$E$1</c:f>
              <c:strCache>
                <c:ptCount val="1"/>
                <c:pt idx="0">
                  <c:v>WE1960</c:v>
                </c:pt>
              </c:strCache>
            </c:strRef>
          </c:tx>
          <c:marker>
            <c:symbol val="none"/>
          </c:marker>
          <c:cat>
            <c:numRef>
              <c:f>Sheet1!$A$2:$A$62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Sheet2!$E$2:$E$62</c:f>
              <c:numCache>
                <c:formatCode>General</c:formatCode>
                <c:ptCount val="61"/>
                <c:pt idx="10">
                  <c:v>0.53100000000000003</c:v>
                </c:pt>
                <c:pt idx="11">
                  <c:v>0.53100000000000003</c:v>
                </c:pt>
                <c:pt idx="12">
                  <c:v>0.55100000000000005</c:v>
                </c:pt>
                <c:pt idx="13">
                  <c:v>0.57099999999999995</c:v>
                </c:pt>
                <c:pt idx="14">
                  <c:v>0.55500000000000005</c:v>
                </c:pt>
              </c:numCache>
            </c:numRef>
          </c:val>
        </c:ser>
        <c:ser>
          <c:idx val="3"/>
          <c:order val="3"/>
          <c:tx>
            <c:strRef>
              <c:f>Sheet2!$F$1</c:f>
              <c:strCache>
                <c:ptCount val="1"/>
                <c:pt idx="0">
                  <c:v>JW1970</c:v>
                </c:pt>
              </c:strCache>
            </c:strRef>
          </c:tx>
          <c:marker>
            <c:symbol val="none"/>
          </c:marker>
          <c:cat>
            <c:numRef>
              <c:f>Sheet1!$A$2:$A$62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Sheet2!$F$2:$F$62</c:f>
              <c:numCache>
                <c:formatCode>General</c:formatCode>
                <c:ptCount val="61"/>
                <c:pt idx="20">
                  <c:v>0.54600000000000004</c:v>
                </c:pt>
                <c:pt idx="21">
                  <c:v>0.55700000000000005</c:v>
                </c:pt>
                <c:pt idx="22">
                  <c:v>0.58500000000000008</c:v>
                </c:pt>
                <c:pt idx="23">
                  <c:v>0.55900000000000005</c:v>
                </c:pt>
                <c:pt idx="24">
                  <c:v>0.57500000000000062</c:v>
                </c:pt>
              </c:numCache>
            </c:numRef>
          </c:val>
        </c:ser>
        <c:ser>
          <c:idx val="4"/>
          <c:order val="4"/>
          <c:tx>
            <c:strRef>
              <c:f>Sheet2!$G$1</c:f>
              <c:strCache>
                <c:ptCount val="1"/>
                <c:pt idx="0">
                  <c:v>HY1981</c:v>
                </c:pt>
              </c:strCache>
            </c:strRef>
          </c:tx>
          <c:marker>
            <c:symbol val="none"/>
          </c:marker>
          <c:val>
            <c:numRef>
              <c:f>Sheet2!$G$2:$G$62</c:f>
              <c:numCache>
                <c:formatCode>General</c:formatCode>
                <c:ptCount val="61"/>
                <c:pt idx="31">
                  <c:v>0.63400000000000101</c:v>
                </c:pt>
                <c:pt idx="32">
                  <c:v>0.64300000000000102</c:v>
                </c:pt>
                <c:pt idx="33">
                  <c:v>0.64700000000000102</c:v>
                </c:pt>
                <c:pt idx="34">
                  <c:v>0.61900000000000088</c:v>
                </c:pt>
                <c:pt idx="35">
                  <c:v>0.630000000000001</c:v>
                </c:pt>
                <c:pt idx="36">
                  <c:v>0.67200000000000115</c:v>
                </c:pt>
                <c:pt idx="37">
                  <c:v>0.66000000000000114</c:v>
                </c:pt>
                <c:pt idx="38">
                  <c:v>0.68400000000000061</c:v>
                </c:pt>
              </c:numCache>
            </c:numRef>
          </c:val>
        </c:ser>
        <c:ser>
          <c:idx val="5"/>
          <c:order val="5"/>
          <c:tx>
            <c:strRef>
              <c:f>Sheet2!$H$1</c:f>
              <c:strCache>
                <c:ptCount val="1"/>
                <c:pt idx="0">
                  <c:v>LZ1990</c:v>
                </c:pt>
              </c:strCache>
            </c:strRef>
          </c:tx>
          <c:marker>
            <c:symbol val="none"/>
          </c:marker>
          <c:val>
            <c:numRef>
              <c:f>Sheet2!$H$2:$H$62</c:f>
              <c:numCache>
                <c:formatCode>General</c:formatCode>
                <c:ptCount val="61"/>
                <c:pt idx="40">
                  <c:v>0.65000000000000113</c:v>
                </c:pt>
                <c:pt idx="41">
                  <c:v>0.67600000000000116</c:v>
                </c:pt>
                <c:pt idx="42">
                  <c:v>0.67600000000000116</c:v>
                </c:pt>
                <c:pt idx="43">
                  <c:v>0.66900000000000115</c:v>
                </c:pt>
                <c:pt idx="44">
                  <c:v>0.66800000000000115</c:v>
                </c:pt>
                <c:pt idx="45">
                  <c:v>0.68500000000000061</c:v>
                </c:pt>
                <c:pt idx="46">
                  <c:v>0.67200000000000115</c:v>
                </c:pt>
                <c:pt idx="47">
                  <c:v>0.67000000000000115</c:v>
                </c:pt>
              </c:numCache>
            </c:numRef>
          </c:val>
        </c:ser>
        <c:ser>
          <c:idx val="6"/>
          <c:order val="6"/>
          <c:tx>
            <c:strRef>
              <c:f>Sheet2!$I$1</c:f>
              <c:strCache>
                <c:ptCount val="1"/>
                <c:pt idx="0">
                  <c:v>LZ1998</c:v>
                </c:pt>
              </c:strCache>
            </c:strRef>
          </c:tx>
          <c:marker>
            <c:symbol val="none"/>
          </c:marker>
          <c:val>
            <c:numRef>
              <c:f>Sheet2!$I$2:$I$62</c:f>
              <c:numCache>
                <c:formatCode>General</c:formatCode>
                <c:ptCount val="61"/>
                <c:pt idx="48">
                  <c:v>0.65600000000000114</c:v>
                </c:pt>
                <c:pt idx="49">
                  <c:v>0.67900000000000116</c:v>
                </c:pt>
                <c:pt idx="50">
                  <c:v>0.63200000000000101</c:v>
                </c:pt>
                <c:pt idx="51">
                  <c:v>0.64100000000000101</c:v>
                </c:pt>
                <c:pt idx="52">
                  <c:v>0.66600000000000115</c:v>
                </c:pt>
                <c:pt idx="53">
                  <c:v>0.63800000000000101</c:v>
                </c:pt>
                <c:pt idx="54">
                  <c:v>0.64500000000000102</c:v>
                </c:pt>
              </c:numCache>
            </c:numRef>
          </c:val>
        </c:ser>
        <c:marker val="1"/>
        <c:axId val="66221184"/>
        <c:axId val="66222720"/>
      </c:lineChart>
      <c:catAx>
        <c:axId val="66221184"/>
        <c:scaling>
          <c:orientation val="minMax"/>
        </c:scaling>
        <c:axPos val="b"/>
        <c:majorGridlines/>
        <c:numFmt formatCode="General" sourceLinked="1"/>
        <c:majorTickMark val="none"/>
        <c:tickLblPos val="nextTo"/>
        <c:crossAx val="66222720"/>
        <c:crosses val="autoZero"/>
        <c:auto val="1"/>
        <c:lblAlgn val="ctr"/>
        <c:lblOffset val="100"/>
      </c:catAx>
      <c:valAx>
        <c:axId val="66222720"/>
        <c:scaling>
          <c:orientation val="minMax"/>
          <c:max val="1"/>
          <c:min val="0.4"/>
        </c:scaling>
        <c:axPos val="l"/>
        <c:majorGridlines/>
        <c:numFmt formatCode="General" sourceLinked="1"/>
        <c:tickLblPos val="nextTo"/>
        <c:crossAx val="66221184"/>
        <c:crosses val="autoZero"/>
        <c:crossBetween val="between"/>
      </c:valAx>
    </c:plotArea>
    <c:legend>
      <c:legendPos val="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u="sng" dirty="0">
                <a:solidFill>
                  <a:srgbClr val="7030A0"/>
                </a:solidFill>
              </a:rPr>
              <a:t>5 Day NH 500mb Z Annual Mean Anomaly Correlation Scores </a:t>
            </a:r>
          </a:p>
        </c:rich>
      </c:tx>
      <c:layout>
        <c:manualLayout>
          <c:xMode val="edge"/>
          <c:yMode val="edge"/>
          <c:x val="4.2523512685914269E-2"/>
          <c:y val="6.8728525411596283E-2"/>
        </c:manualLayout>
      </c:layout>
      <c:overlay val="1"/>
    </c:title>
    <c:plotArea>
      <c:layout/>
      <c:lineChart>
        <c:grouping val="standard"/>
        <c:ser>
          <c:idx val="1"/>
          <c:order val="0"/>
          <c:tx>
            <c:strRef>
              <c:f>Sheet1!$D$1</c:f>
              <c:strCache>
                <c:ptCount val="1"/>
                <c:pt idx="0">
                  <c:v>NNGR1</c:v>
                </c:pt>
              </c:strCache>
            </c:strRef>
          </c:tx>
          <c:marker>
            <c:symbol val="none"/>
          </c:marker>
          <c:cat>
            <c:numRef>
              <c:f>Sheet1!$A$2:$A$62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Sheet1!$D$2:$D$62</c:f>
              <c:numCache>
                <c:formatCode>General</c:formatCode>
                <c:ptCount val="61"/>
                <c:pt idx="0">
                  <c:v>0.49000000000000032</c:v>
                </c:pt>
                <c:pt idx="1">
                  <c:v>0.56000000000000005</c:v>
                </c:pt>
                <c:pt idx="2">
                  <c:v>0.58000000000000007</c:v>
                </c:pt>
                <c:pt idx="3">
                  <c:v>0.60000000000000064</c:v>
                </c:pt>
                <c:pt idx="4">
                  <c:v>0.59</c:v>
                </c:pt>
                <c:pt idx="5">
                  <c:v>0.56999999999999995</c:v>
                </c:pt>
                <c:pt idx="6">
                  <c:v>0.62000000000000088</c:v>
                </c:pt>
                <c:pt idx="7">
                  <c:v>0.630000000000001</c:v>
                </c:pt>
                <c:pt idx="8">
                  <c:v>0.66000000000000114</c:v>
                </c:pt>
                <c:pt idx="9">
                  <c:v>0.65000000000000113</c:v>
                </c:pt>
                <c:pt idx="10">
                  <c:v>0.65000000000000113</c:v>
                </c:pt>
                <c:pt idx="11">
                  <c:v>0.66000000000000114</c:v>
                </c:pt>
                <c:pt idx="12">
                  <c:v>0.67000000000000115</c:v>
                </c:pt>
                <c:pt idx="13">
                  <c:v>0.65000000000000113</c:v>
                </c:pt>
                <c:pt idx="14">
                  <c:v>0.67000000000000115</c:v>
                </c:pt>
                <c:pt idx="15">
                  <c:v>0.66000000000000114</c:v>
                </c:pt>
                <c:pt idx="16">
                  <c:v>0.66000000000000114</c:v>
                </c:pt>
                <c:pt idx="17">
                  <c:v>0.67000000000000115</c:v>
                </c:pt>
                <c:pt idx="18">
                  <c:v>0.67000000000000115</c:v>
                </c:pt>
                <c:pt idx="19">
                  <c:v>0.68</c:v>
                </c:pt>
                <c:pt idx="20">
                  <c:v>0.67000000000000115</c:v>
                </c:pt>
                <c:pt idx="21">
                  <c:v>0.64000000000000101</c:v>
                </c:pt>
                <c:pt idx="22">
                  <c:v>0.65000000000000113</c:v>
                </c:pt>
                <c:pt idx="23">
                  <c:v>0.68</c:v>
                </c:pt>
                <c:pt idx="24">
                  <c:v>0.69000000000000061</c:v>
                </c:pt>
                <c:pt idx="25">
                  <c:v>0.70000000000000062</c:v>
                </c:pt>
                <c:pt idx="26">
                  <c:v>0.69000000000000061</c:v>
                </c:pt>
                <c:pt idx="27">
                  <c:v>0.68</c:v>
                </c:pt>
                <c:pt idx="28">
                  <c:v>0.70000000000000062</c:v>
                </c:pt>
                <c:pt idx="29">
                  <c:v>0.69000000000000061</c:v>
                </c:pt>
                <c:pt idx="30">
                  <c:v>0.69000000000000061</c:v>
                </c:pt>
                <c:pt idx="31">
                  <c:v>0.70000000000000062</c:v>
                </c:pt>
                <c:pt idx="32">
                  <c:v>0.68</c:v>
                </c:pt>
                <c:pt idx="33">
                  <c:v>0.69000000000000061</c:v>
                </c:pt>
                <c:pt idx="34">
                  <c:v>0.71000000000000063</c:v>
                </c:pt>
                <c:pt idx="35">
                  <c:v>0.72000000000000064</c:v>
                </c:pt>
                <c:pt idx="36">
                  <c:v>0.71000000000000063</c:v>
                </c:pt>
                <c:pt idx="37">
                  <c:v>0.72000000000000064</c:v>
                </c:pt>
                <c:pt idx="38">
                  <c:v>0.68</c:v>
                </c:pt>
                <c:pt idx="39">
                  <c:v>0.72000000000000064</c:v>
                </c:pt>
                <c:pt idx="40">
                  <c:v>0.70000000000000062</c:v>
                </c:pt>
                <c:pt idx="41">
                  <c:v>0.71000000000000063</c:v>
                </c:pt>
                <c:pt idx="42">
                  <c:v>0.71000000000000063</c:v>
                </c:pt>
                <c:pt idx="43">
                  <c:v>0.70000000000000062</c:v>
                </c:pt>
                <c:pt idx="44">
                  <c:v>0.69000000000000061</c:v>
                </c:pt>
                <c:pt idx="45">
                  <c:v>0.73000000000000065</c:v>
                </c:pt>
                <c:pt idx="46">
                  <c:v>0.70000000000000062</c:v>
                </c:pt>
                <c:pt idx="47">
                  <c:v>0.72000000000000064</c:v>
                </c:pt>
                <c:pt idx="48">
                  <c:v>0.71000000000000063</c:v>
                </c:pt>
                <c:pt idx="49">
                  <c:v>0.71000000000000063</c:v>
                </c:pt>
                <c:pt idx="50">
                  <c:v>0.72000000000000064</c:v>
                </c:pt>
                <c:pt idx="51">
                  <c:v>0.71000000000000063</c:v>
                </c:pt>
                <c:pt idx="52">
                  <c:v>0.73000000000000065</c:v>
                </c:pt>
                <c:pt idx="53">
                  <c:v>0.70000000000000062</c:v>
                </c:pt>
                <c:pt idx="54">
                  <c:v>0.72000000000000064</c:v>
                </c:pt>
                <c:pt idx="55">
                  <c:v>0.71000000000000063</c:v>
                </c:pt>
                <c:pt idx="56">
                  <c:v>0.72000000000000064</c:v>
                </c:pt>
                <c:pt idx="57">
                  <c:v>0.73000000000000065</c:v>
                </c:pt>
              </c:numCache>
            </c:numRef>
          </c:val>
        </c:ser>
        <c:ser>
          <c:idx val="0"/>
          <c:order val="1"/>
          <c:tx>
            <c:strRef>
              <c:f>Sheet1!$E$1</c:f>
              <c:strCache>
                <c:ptCount val="1"/>
                <c:pt idx="0">
                  <c:v>JW1950</c:v>
                </c:pt>
              </c:strCache>
            </c:strRef>
          </c:tx>
          <c:marker>
            <c:symbol val="none"/>
          </c:marker>
          <c:cat>
            <c:numRef>
              <c:f>Sheet1!$A$2:$A$62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Sheet1!$E$2:$E$62</c:f>
              <c:numCache>
                <c:formatCode>General</c:formatCode>
                <c:ptCount val="61"/>
                <c:pt idx="0">
                  <c:v>0.61500000000000088</c:v>
                </c:pt>
                <c:pt idx="1">
                  <c:v>0.64600000000000102</c:v>
                </c:pt>
                <c:pt idx="2">
                  <c:v>0.67600000000000116</c:v>
                </c:pt>
                <c:pt idx="3">
                  <c:v>0.68700000000000061</c:v>
                </c:pt>
                <c:pt idx="4">
                  <c:v>0.69299999999999995</c:v>
                </c:pt>
                <c:pt idx="5">
                  <c:v>0.70200000000000062</c:v>
                </c:pt>
                <c:pt idx="6">
                  <c:v>0.72600000000000064</c:v>
                </c:pt>
              </c:numCache>
            </c:numRef>
          </c:val>
        </c:ser>
        <c:ser>
          <c:idx val="2"/>
          <c:order val="2"/>
          <c:tx>
            <c:strRef>
              <c:f>Sheet1!$F$1</c:f>
              <c:strCache>
                <c:ptCount val="1"/>
                <c:pt idx="0">
                  <c:v>WE1960</c:v>
                </c:pt>
              </c:strCache>
            </c:strRef>
          </c:tx>
          <c:marker>
            <c:symbol val="none"/>
          </c:marker>
          <c:cat>
            <c:numRef>
              <c:f>Sheet1!$A$2:$A$62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Sheet1!$F$2:$F$62</c:f>
              <c:numCache>
                <c:formatCode>General</c:formatCode>
                <c:ptCount val="61"/>
                <c:pt idx="10">
                  <c:v>0.73900000000000088</c:v>
                </c:pt>
                <c:pt idx="11">
                  <c:v>0.74700000000000089</c:v>
                </c:pt>
                <c:pt idx="12">
                  <c:v>0.77300000000000102</c:v>
                </c:pt>
                <c:pt idx="13">
                  <c:v>0.75800000000000101</c:v>
                </c:pt>
                <c:pt idx="14">
                  <c:v>0.76000000000000101</c:v>
                </c:pt>
              </c:numCache>
            </c:numRef>
          </c:val>
        </c:ser>
        <c:ser>
          <c:idx val="3"/>
          <c:order val="3"/>
          <c:tx>
            <c:strRef>
              <c:f>Sheet1!$G$1</c:f>
              <c:strCache>
                <c:ptCount val="1"/>
                <c:pt idx="0">
                  <c:v>JW1970</c:v>
                </c:pt>
              </c:strCache>
            </c:strRef>
          </c:tx>
          <c:marker>
            <c:symbol val="none"/>
          </c:marker>
          <c:val>
            <c:numRef>
              <c:f>Sheet1!$G$2:$G$28</c:f>
              <c:numCache>
                <c:formatCode>General</c:formatCode>
                <c:ptCount val="27"/>
                <c:pt idx="20">
                  <c:v>0.77700000000000113</c:v>
                </c:pt>
                <c:pt idx="21">
                  <c:v>0.74600000000000088</c:v>
                </c:pt>
                <c:pt idx="22">
                  <c:v>0.75800000000000101</c:v>
                </c:pt>
                <c:pt idx="23">
                  <c:v>0.75800000000000101</c:v>
                </c:pt>
                <c:pt idx="24">
                  <c:v>0.78</c:v>
                </c:pt>
              </c:numCache>
            </c:numRef>
          </c:val>
        </c:ser>
        <c:ser>
          <c:idx val="4"/>
          <c:order val="4"/>
          <c:tx>
            <c:strRef>
              <c:f>Sheet1!$H$1</c:f>
              <c:strCache>
                <c:ptCount val="1"/>
                <c:pt idx="0">
                  <c:v>HY1981</c:v>
                </c:pt>
              </c:strCache>
            </c:strRef>
          </c:tx>
          <c:marker>
            <c:symbol val="none"/>
          </c:marker>
          <c:val>
            <c:numRef>
              <c:f>Sheet1!$H$2:$H$62</c:f>
              <c:numCache>
                <c:formatCode>General</c:formatCode>
                <c:ptCount val="61"/>
                <c:pt idx="31">
                  <c:v>0.80600000000000005</c:v>
                </c:pt>
                <c:pt idx="32">
                  <c:v>0.79900000000000004</c:v>
                </c:pt>
                <c:pt idx="33">
                  <c:v>0.79900000000000004</c:v>
                </c:pt>
                <c:pt idx="34">
                  <c:v>0.80400000000000005</c:v>
                </c:pt>
                <c:pt idx="35">
                  <c:v>0.80400000000000005</c:v>
                </c:pt>
                <c:pt idx="36">
                  <c:v>0.80100000000000005</c:v>
                </c:pt>
                <c:pt idx="37">
                  <c:v>0.79600000000000004</c:v>
                </c:pt>
                <c:pt idx="38">
                  <c:v>0.78800000000000003</c:v>
                </c:pt>
              </c:numCache>
            </c:numRef>
          </c:val>
        </c:ser>
        <c:ser>
          <c:idx val="5"/>
          <c:order val="5"/>
          <c:tx>
            <c:strRef>
              <c:f>Sheet1!$I$1</c:f>
              <c:strCache>
                <c:ptCount val="1"/>
                <c:pt idx="0">
                  <c:v>LZ1990</c:v>
                </c:pt>
              </c:strCache>
            </c:strRef>
          </c:tx>
          <c:marker>
            <c:symbol val="none"/>
          </c:marker>
          <c:val>
            <c:numRef>
              <c:f>Sheet1!$I$2:$I$62</c:f>
              <c:numCache>
                <c:formatCode>General</c:formatCode>
                <c:ptCount val="61"/>
                <c:pt idx="40">
                  <c:v>0.79900000000000004</c:v>
                </c:pt>
                <c:pt idx="41">
                  <c:v>0.80600000000000005</c:v>
                </c:pt>
                <c:pt idx="42">
                  <c:v>0.80700000000000005</c:v>
                </c:pt>
                <c:pt idx="43">
                  <c:v>0.81100000000000005</c:v>
                </c:pt>
                <c:pt idx="44">
                  <c:v>0.81</c:v>
                </c:pt>
                <c:pt idx="45">
                  <c:v>0.82600000000000062</c:v>
                </c:pt>
                <c:pt idx="46">
                  <c:v>0.81799999999999995</c:v>
                </c:pt>
                <c:pt idx="47">
                  <c:v>0.81200000000000061</c:v>
                </c:pt>
              </c:numCache>
            </c:numRef>
          </c:val>
        </c:ser>
        <c:ser>
          <c:idx val="6"/>
          <c:order val="6"/>
          <c:tx>
            <c:strRef>
              <c:f>Sheet1!$J$1</c:f>
              <c:strCache>
                <c:ptCount val="1"/>
                <c:pt idx="0">
                  <c:v>LZ1998</c:v>
                </c:pt>
              </c:strCache>
            </c:strRef>
          </c:tx>
          <c:marker>
            <c:symbol val="none"/>
          </c:marker>
          <c:val>
            <c:numRef>
              <c:f>Sheet1!$J$2:$J$62</c:f>
              <c:numCache>
                <c:formatCode>General</c:formatCode>
                <c:ptCount val="61"/>
                <c:pt idx="48">
                  <c:v>0.81399999999999995</c:v>
                </c:pt>
                <c:pt idx="49">
                  <c:v>0.78600000000000003</c:v>
                </c:pt>
                <c:pt idx="50">
                  <c:v>0.80700000000000005</c:v>
                </c:pt>
                <c:pt idx="51">
                  <c:v>0.79300000000000004</c:v>
                </c:pt>
                <c:pt idx="52">
                  <c:v>0.79900000000000004</c:v>
                </c:pt>
                <c:pt idx="53">
                  <c:v>0.79500000000000004</c:v>
                </c:pt>
                <c:pt idx="54">
                  <c:v>0.79300000000000004</c:v>
                </c:pt>
              </c:numCache>
            </c:numRef>
          </c:val>
        </c:ser>
        <c:marker val="1"/>
        <c:axId val="63257600"/>
        <c:axId val="63271680"/>
      </c:lineChart>
      <c:catAx>
        <c:axId val="63257600"/>
        <c:scaling>
          <c:orientation val="minMax"/>
        </c:scaling>
        <c:axPos val="b"/>
        <c:majorGridlines/>
        <c:numFmt formatCode="General" sourceLinked="1"/>
        <c:majorTickMark val="none"/>
        <c:tickLblPos val="nextTo"/>
        <c:crossAx val="63271680"/>
        <c:crosses val="autoZero"/>
        <c:auto val="1"/>
        <c:lblAlgn val="ctr"/>
        <c:lblOffset val="100"/>
      </c:catAx>
      <c:valAx>
        <c:axId val="63271680"/>
        <c:scaling>
          <c:orientation val="minMax"/>
          <c:max val="1"/>
          <c:min val="0.4"/>
        </c:scaling>
        <c:axPos val="l"/>
        <c:majorGridlines/>
        <c:numFmt formatCode="General" sourceLinked="1"/>
        <c:tickLblPos val="nextTo"/>
        <c:crossAx val="63257600"/>
        <c:crosses val="autoZero"/>
        <c:crossBetween val="between"/>
      </c:valAx>
    </c:plotArea>
    <c:legend>
      <c:legendPos val="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18FFBB-E7E5-409A-A0F3-5BF5053E4FD2}" type="datetimeFigureOut">
              <a:rPr lang="en-US" smtClean="0"/>
              <a:pPr/>
              <a:t>11/19/2015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E22701-8B68-47D5-8185-82AA527209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p:spPr>
        <p:txBody>
          <a:bodyPr/>
          <a:lstStyle/>
          <a:p>
            <a:r>
              <a:rPr lang="en-US" smtClean="0"/>
              <a:t>1) Can you describe what happens in the box entitled "EnKF member update?" </a:t>
            </a:r>
            <a:br>
              <a:rPr lang="en-US" smtClean="0"/>
            </a:br>
            <a:r>
              <a:rPr lang="en-US" smtClean="0"/>
              <a:t/>
            </a:r>
            <a:br>
              <a:rPr lang="en-US" smtClean="0"/>
            </a:br>
            <a:r>
              <a:rPr lang="en-US" smtClean="0"/>
              <a:t>The EnKF is run at the late (GDAS) data cutoff, and updates every ensemble member using the EnKF algorithm, using background error covariances computed from the ensemble (no static component).   The GSI cannot be used to update the ensemble, since it only provides a single deterministic analysis (analagous to the mean of the EnKF ensemble). However, since the high-res hybrid analysis then replaces the EnKF ensemble mean analysis, effectively only the ensemble perturbations are cycled using the EnKF update.  You can think of the this update as doing the same thing as the current operational ETR scheme - it's generating new ensemble perturbations given the latest set of observations and a first-guess ensemble.  The ETR does this without using any observational information, just be rescaling and rotating the first-guess perturbations. </a:t>
            </a:r>
            <a:br>
              <a:rPr lang="en-US" smtClean="0"/>
            </a:br>
            <a:r>
              <a:rPr lang="en-US" smtClean="0"/>
              <a:t/>
            </a:r>
            <a:br>
              <a:rPr lang="en-US" smtClean="0"/>
            </a:br>
            <a:r>
              <a:rPr lang="en-US" smtClean="0"/>
              <a:t>2) Exactly what is meant by "re-centering the ensemble around the </a:t>
            </a:r>
            <a:br>
              <a:rPr lang="en-US" smtClean="0"/>
            </a:br>
            <a:r>
              <a:rPr lang="en-US" smtClean="0"/>
              <a:t>analysis?" </a:t>
            </a:r>
            <a:br>
              <a:rPr lang="en-US" smtClean="0"/>
            </a:br>
            <a:r>
              <a:rPr lang="en-US" smtClean="0"/>
              <a:t/>
            </a:r>
            <a:br>
              <a:rPr lang="en-US" smtClean="0"/>
            </a:br>
            <a:r>
              <a:rPr lang="en-US" smtClean="0"/>
              <a:t>The high-resolution analysis computed by the GSI, using the first-guess ensemble to estimate background error covariances, replaces the ensemble EnKF analysis computed by the EnKF update step.  In other words, the EnKF ensemble perturbations are "re-centered" around the high-res analysis. </a:t>
            </a:r>
            <a:br>
              <a:rPr lang="en-US" smtClean="0"/>
            </a:br>
            <a:r>
              <a:rPr lang="en-US" smtClean="0"/>
              <a:t/>
            </a:r>
            <a:br>
              <a:rPr lang="en-US" smtClean="0"/>
            </a:br>
            <a:r>
              <a:rPr lang="en-US" smtClean="0"/>
              <a:t>3) How are members 1-n of the analysis used (arrows going off page)? </a:t>
            </a:r>
            <a:br>
              <a:rPr lang="en-US" smtClean="0"/>
            </a:br>
            <a:r>
              <a:rPr lang="en-US" smtClean="0"/>
              <a:t/>
            </a:r>
            <a:br>
              <a:rPr lang="en-US" smtClean="0"/>
            </a:br>
            <a:r>
              <a:rPr lang="en-US" smtClean="0"/>
              <a:t>They are run forward by the GFS to form the first-guess ensemble for the next analysis time. </a:t>
            </a:r>
            <a:br>
              <a:rPr lang="en-US" smtClean="0"/>
            </a:br>
            <a:r>
              <a:rPr lang="en-US" smtClean="0"/>
              <a:t/>
            </a:r>
            <a:br>
              <a:rPr lang="en-US" smtClean="0"/>
            </a:br>
            <a:r>
              <a:rPr lang="en-US" smtClean="0"/>
              <a:t>4) is it correct that the deterministic forecast is run off the analysis </a:t>
            </a:r>
            <a:br>
              <a:rPr lang="en-US" smtClean="0"/>
            </a:br>
            <a:r>
              <a:rPr lang="en-US" smtClean="0"/>
              <a:t>(bottom row)? </a:t>
            </a:r>
            <a:br>
              <a:rPr lang="en-US" smtClean="0"/>
            </a:br>
            <a:r>
              <a:rPr lang="en-US" smtClean="0"/>
              <a:t/>
            </a:r>
            <a:br>
              <a:rPr lang="en-US" smtClean="0"/>
            </a:br>
            <a:r>
              <a:rPr lang="en-US" smtClean="0"/>
              <a:t>Yes. </a:t>
            </a:r>
          </a:p>
        </p:txBody>
      </p:sp>
      <p:sp>
        <p:nvSpPr>
          <p:cNvPr id="5124" name="Slide Number Placeholder 3"/>
          <p:cNvSpPr>
            <a:spLocks noGrp="1"/>
          </p:cNvSpPr>
          <p:nvPr>
            <p:ph type="sldNum" sz="quarter" idx="5"/>
          </p:nvPr>
        </p:nvSpPr>
        <p:spPr>
          <a:noFill/>
          <a:ln>
            <a:miter lim="800000"/>
            <a:headEnd/>
            <a:tailEnd/>
          </a:ln>
        </p:spPr>
        <p:txBody>
          <a:bodyPr/>
          <a:lstStyle/>
          <a:p>
            <a:fld id="{38F651B9-F6D8-4AD8-AE47-2A9753C79701}" type="slidenum">
              <a:rPr lang="en-US" smtClean="0"/>
              <a:pPr/>
              <a:t>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C3491C-1878-4045-96E5-F83436320367}"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255D3-BDBF-49F5-8BDE-131EA0BEF2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C3491C-1878-4045-96E5-F83436320367}"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255D3-BDBF-49F5-8BDE-131EA0BEF2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C3491C-1878-4045-96E5-F83436320367}"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255D3-BDBF-49F5-8BDE-131EA0BEF2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C3491C-1878-4045-96E5-F83436320367}"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255D3-BDBF-49F5-8BDE-131EA0BEF2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C3491C-1878-4045-96E5-F83436320367}"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255D3-BDBF-49F5-8BDE-131EA0BEF2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C3491C-1878-4045-96E5-F83436320367}"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255D3-BDBF-49F5-8BDE-131EA0BEF2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3491C-1878-4045-96E5-F83436320367}" type="datetimeFigureOut">
              <a:rPr lang="en-US" smtClean="0"/>
              <a:pPr/>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3255D3-BDBF-49F5-8BDE-131EA0BEF2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C3491C-1878-4045-96E5-F83436320367}" type="datetimeFigureOut">
              <a:rPr lang="en-US" smtClean="0"/>
              <a:pPr/>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3255D3-BDBF-49F5-8BDE-131EA0BEF2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C3491C-1878-4045-96E5-F83436320367}" type="datetimeFigureOut">
              <a:rPr lang="en-US" smtClean="0"/>
              <a:pPr/>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3255D3-BDBF-49F5-8BDE-131EA0BEF2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C3491C-1878-4045-96E5-F83436320367}"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255D3-BDBF-49F5-8BDE-131EA0BEF2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C3491C-1878-4045-96E5-F83436320367}"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255D3-BDBF-49F5-8BDE-131EA0BEF2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3491C-1878-4045-96E5-F83436320367}" type="datetimeFigureOut">
              <a:rPr lang="en-US" smtClean="0"/>
              <a:pPr/>
              <a:t>11/19/2015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255D3-BDBF-49F5-8BDE-131EA0BEF2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gif"/></Relationships>
</file>

<file path=ppt/slides/_rels/slide3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43000"/>
            <a:ext cx="9144000" cy="4524315"/>
          </a:xfrm>
          <a:prstGeom prst="rect">
            <a:avLst/>
          </a:prstGeom>
          <a:noFill/>
        </p:spPr>
        <p:txBody>
          <a:bodyPr wrap="square" rtlCol="0">
            <a:spAutoFit/>
          </a:bodyPr>
          <a:lstStyle/>
          <a:p>
            <a:pPr algn="ctr"/>
            <a:r>
              <a:rPr lang="en-US" sz="3200" b="1" u="sng" dirty="0" smtClean="0">
                <a:solidFill>
                  <a:srgbClr val="7030A0"/>
                </a:solidFill>
              </a:rPr>
              <a:t>Progress on NOAA Climate </a:t>
            </a:r>
            <a:r>
              <a:rPr lang="en-US" sz="3200" b="1" u="sng" dirty="0" err="1" smtClean="0">
                <a:solidFill>
                  <a:srgbClr val="7030A0"/>
                </a:solidFill>
              </a:rPr>
              <a:t>Reanalyses</a:t>
            </a:r>
            <a:r>
              <a:rPr lang="en-US" sz="3200" b="1" u="sng" dirty="0" smtClean="0">
                <a:solidFill>
                  <a:srgbClr val="7030A0"/>
                </a:solidFill>
              </a:rPr>
              <a:t> development</a:t>
            </a:r>
          </a:p>
          <a:p>
            <a:pPr algn="ctr"/>
            <a:endParaRPr lang="en-US" sz="3200" dirty="0" smtClean="0">
              <a:solidFill>
                <a:srgbClr val="7030A0"/>
              </a:solidFill>
            </a:endParaRPr>
          </a:p>
          <a:p>
            <a:pPr algn="ctr"/>
            <a:endParaRPr lang="en-US" sz="3200" dirty="0">
              <a:solidFill>
                <a:srgbClr val="7030A0"/>
              </a:solidFill>
            </a:endParaRPr>
          </a:p>
          <a:p>
            <a:pPr algn="ctr"/>
            <a:r>
              <a:rPr lang="en-US" sz="2800" dirty="0" smtClean="0">
                <a:solidFill>
                  <a:srgbClr val="7030A0"/>
                </a:solidFill>
              </a:rPr>
              <a:t> Jack </a:t>
            </a:r>
            <a:r>
              <a:rPr lang="en-US" sz="2800" dirty="0" err="1" smtClean="0">
                <a:solidFill>
                  <a:srgbClr val="7030A0"/>
                </a:solidFill>
              </a:rPr>
              <a:t>Woollen</a:t>
            </a:r>
            <a:r>
              <a:rPr lang="en-US" sz="2800" dirty="0" smtClean="0">
                <a:solidFill>
                  <a:srgbClr val="7030A0"/>
                </a:solidFill>
              </a:rPr>
              <a:t>, NCEP/EMC</a:t>
            </a:r>
          </a:p>
          <a:p>
            <a:pPr algn="ctr"/>
            <a:r>
              <a:rPr lang="en-US" sz="2800" dirty="0" smtClean="0">
                <a:solidFill>
                  <a:srgbClr val="7030A0"/>
                </a:solidFill>
              </a:rPr>
              <a:t>Wesley </a:t>
            </a:r>
            <a:r>
              <a:rPr lang="en-US" sz="2800" dirty="0" err="1" smtClean="0">
                <a:solidFill>
                  <a:srgbClr val="7030A0"/>
                </a:solidFill>
              </a:rPr>
              <a:t>Ebisuzaki</a:t>
            </a:r>
            <a:r>
              <a:rPr lang="en-US" sz="2800" dirty="0" smtClean="0">
                <a:solidFill>
                  <a:srgbClr val="7030A0"/>
                </a:solidFill>
              </a:rPr>
              <a:t>, NCEP/CPC</a:t>
            </a:r>
          </a:p>
          <a:p>
            <a:pPr algn="ctr"/>
            <a:r>
              <a:rPr lang="en-US" sz="2800" dirty="0" smtClean="0">
                <a:solidFill>
                  <a:srgbClr val="7030A0"/>
                </a:solidFill>
              </a:rPr>
              <a:t>Leigh Zhang, NCEP/CPC</a:t>
            </a:r>
          </a:p>
          <a:p>
            <a:pPr algn="ctr"/>
            <a:r>
              <a:rPr lang="en-US" sz="2800" dirty="0" smtClean="0">
                <a:solidFill>
                  <a:srgbClr val="7030A0"/>
                </a:solidFill>
              </a:rPr>
              <a:t>Hyun-</a:t>
            </a:r>
            <a:r>
              <a:rPr lang="en-US" sz="2800" dirty="0" err="1" smtClean="0">
                <a:solidFill>
                  <a:srgbClr val="7030A0"/>
                </a:solidFill>
              </a:rPr>
              <a:t>Chul</a:t>
            </a:r>
            <a:r>
              <a:rPr lang="en-US" sz="2800" dirty="0" smtClean="0">
                <a:solidFill>
                  <a:srgbClr val="7030A0"/>
                </a:solidFill>
              </a:rPr>
              <a:t> Lee, NCEP/CPC</a:t>
            </a:r>
          </a:p>
          <a:p>
            <a:pPr algn="ctr"/>
            <a:endParaRPr lang="en-US" sz="2800" dirty="0" smtClean="0">
              <a:solidFill>
                <a:srgbClr val="7030A0"/>
              </a:solidFill>
            </a:endParaRPr>
          </a:p>
          <a:p>
            <a:pPr algn="ctr"/>
            <a:endParaRPr lang="en-US" sz="2800" dirty="0" smtClean="0">
              <a:solidFill>
                <a:srgbClr val="7030A0"/>
              </a:solidFill>
            </a:endParaRPr>
          </a:p>
          <a:p>
            <a:pPr algn="ctr"/>
            <a:r>
              <a:rPr lang="en-US" sz="2400" dirty="0" smtClean="0">
                <a:solidFill>
                  <a:srgbClr val="7030A0"/>
                </a:solidFill>
              </a:rPr>
              <a:t>November 18, 2015</a:t>
            </a:r>
            <a:endParaRPr lang="en-US" sz="2400"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3505200"/>
          <a:ext cx="9144000" cy="3352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nvGraphicFramePr>
        <p:xfrm>
          <a:off x="0" y="0"/>
          <a:ext cx="91440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990600" y="4495800"/>
            <a:ext cx="1906099" cy="369332"/>
          </a:xfrm>
          <a:prstGeom prst="rect">
            <a:avLst/>
          </a:prstGeom>
          <a:noFill/>
        </p:spPr>
        <p:txBody>
          <a:bodyPr wrap="none" rtlCol="0">
            <a:spAutoFit/>
          </a:bodyPr>
          <a:lstStyle/>
          <a:p>
            <a:r>
              <a:rPr lang="en-US" b="1" dirty="0" smtClean="0">
                <a:solidFill>
                  <a:srgbClr val="7030A0"/>
                </a:solidFill>
              </a:rPr>
              <a:t>IGY begins mid-57</a:t>
            </a:r>
            <a:endParaRPr lang="en-US" b="1" dirty="0">
              <a:solidFill>
                <a:srgbClr val="7030A0"/>
              </a:solidFill>
            </a:endParaRPr>
          </a:p>
        </p:txBody>
      </p:sp>
      <p:cxnSp>
        <p:nvCxnSpPr>
          <p:cNvPr id="6" name="Straight Arrow Connector 5"/>
          <p:cNvCxnSpPr/>
          <p:nvPr/>
        </p:nvCxnSpPr>
        <p:spPr>
          <a:xfrm>
            <a:off x="1295400" y="4876800"/>
            <a:ext cx="4" cy="838200"/>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867400" y="4495800"/>
            <a:ext cx="2165786" cy="369332"/>
          </a:xfrm>
          <a:prstGeom prst="rect">
            <a:avLst/>
          </a:prstGeom>
          <a:noFill/>
        </p:spPr>
        <p:txBody>
          <a:bodyPr wrap="none" rtlCol="0">
            <a:spAutoFit/>
          </a:bodyPr>
          <a:lstStyle/>
          <a:p>
            <a:r>
              <a:rPr lang="en-US" b="1" dirty="0" smtClean="0">
                <a:solidFill>
                  <a:srgbClr val="7030A0"/>
                </a:solidFill>
              </a:rPr>
              <a:t>Equal SH skill in Y2K</a:t>
            </a:r>
            <a:endParaRPr lang="en-US" b="1" dirty="0">
              <a:solidFill>
                <a:srgbClr val="7030A0"/>
              </a:solidFill>
            </a:endParaRPr>
          </a:p>
        </p:txBody>
      </p:sp>
      <p:sp>
        <p:nvSpPr>
          <p:cNvPr id="8" name="Oval 7"/>
          <p:cNvSpPr/>
          <p:nvPr/>
        </p:nvSpPr>
        <p:spPr>
          <a:xfrm>
            <a:off x="6400800" y="5029200"/>
            <a:ext cx="13716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553998"/>
          </a:xfrm>
          <a:prstGeom prst="rect">
            <a:avLst/>
          </a:prstGeom>
          <a:noFill/>
        </p:spPr>
        <p:txBody>
          <a:bodyPr wrap="square" rtlCol="0">
            <a:spAutoFit/>
          </a:bodyPr>
          <a:lstStyle/>
          <a:p>
            <a:pPr algn="ctr"/>
            <a:r>
              <a:rPr lang="en-US" sz="3000" b="1" i="1" u="sng" dirty="0" smtClean="0">
                <a:solidFill>
                  <a:srgbClr val="7030A0"/>
                </a:solidFill>
              </a:rPr>
              <a:t>Some diagnostics in various ENKF stream segments</a:t>
            </a:r>
            <a:endParaRPr lang="en-US" sz="3000" b="1" i="1" u="sng" dirty="0">
              <a:solidFill>
                <a:srgbClr val="7030A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ckw\AppData\Local\Temp\jw1950.exp2.exp3.50.qbo.jpg"/>
          <p:cNvPicPr>
            <a:picLocks noChangeArrowheads="1"/>
          </p:cNvPicPr>
          <p:nvPr/>
        </p:nvPicPr>
        <p:blipFill>
          <a:blip r:embed="rId2" cstate="print"/>
          <a:srcRect/>
          <a:stretch>
            <a:fillRect/>
          </a:stretch>
        </p:blipFill>
        <p:spPr bwMode="auto">
          <a:xfrm>
            <a:off x="4572000" y="3429000"/>
            <a:ext cx="4572000" cy="3429000"/>
          </a:xfrm>
          <a:prstGeom prst="rect">
            <a:avLst/>
          </a:prstGeom>
          <a:noFill/>
        </p:spPr>
      </p:pic>
      <p:pic>
        <p:nvPicPr>
          <p:cNvPr id="1027" name="Picture 3" descr="C:\Users\jackw\AppData\Local\Temp\jw1950.exp2.exp3.30.qbo.jpg"/>
          <p:cNvPicPr>
            <a:picLocks noChangeArrowheads="1"/>
          </p:cNvPicPr>
          <p:nvPr/>
        </p:nvPicPr>
        <p:blipFill>
          <a:blip r:embed="rId3" cstate="print"/>
          <a:srcRect/>
          <a:stretch>
            <a:fillRect/>
          </a:stretch>
        </p:blipFill>
        <p:spPr bwMode="auto">
          <a:xfrm>
            <a:off x="0" y="3429000"/>
            <a:ext cx="4572000" cy="3429000"/>
          </a:xfrm>
          <a:prstGeom prst="rect">
            <a:avLst/>
          </a:prstGeom>
          <a:noFill/>
        </p:spPr>
      </p:pic>
      <p:pic>
        <p:nvPicPr>
          <p:cNvPr id="1028" name="Picture 4" descr="C:\Users\jackw\AppData\Local\Temp\jw1950.exp2.exp3.20.qbo.jpg"/>
          <p:cNvPicPr>
            <a:picLocks noChangeArrowheads="1"/>
          </p:cNvPicPr>
          <p:nvPr/>
        </p:nvPicPr>
        <p:blipFill>
          <a:blip r:embed="rId4" cstate="print"/>
          <a:srcRect/>
          <a:stretch>
            <a:fillRect/>
          </a:stretch>
        </p:blipFill>
        <p:spPr bwMode="auto">
          <a:xfrm>
            <a:off x="4572000" y="0"/>
            <a:ext cx="4572000" cy="3429000"/>
          </a:xfrm>
          <a:prstGeom prst="rect">
            <a:avLst/>
          </a:prstGeom>
          <a:noFill/>
        </p:spPr>
      </p:pic>
      <p:pic>
        <p:nvPicPr>
          <p:cNvPr id="1029" name="Picture 5" descr="C:\Users\jackw\AppData\Local\Temp\jw1950.exp2.exp3.10.qbo.jpg"/>
          <p:cNvPicPr>
            <a:picLocks noChangeAspect="1" noChangeArrowheads="1"/>
          </p:cNvPicPr>
          <p:nvPr/>
        </p:nvPicPr>
        <p:blipFill>
          <a:blip r:embed="rId5" cstate="print"/>
          <a:srcRect/>
          <a:stretch>
            <a:fillRect/>
          </a:stretch>
        </p:blipFill>
        <p:spPr bwMode="auto">
          <a:xfrm>
            <a:off x="0" y="0"/>
            <a:ext cx="4572000" cy="3429000"/>
          </a:xfrm>
          <a:prstGeom prst="rect">
            <a:avLst/>
          </a:prstGeom>
          <a:noFill/>
        </p:spPr>
      </p:pic>
      <p:sp>
        <p:nvSpPr>
          <p:cNvPr id="6" name="TextBox 5"/>
          <p:cNvSpPr txBox="1"/>
          <p:nvPr/>
        </p:nvSpPr>
        <p:spPr>
          <a:xfrm>
            <a:off x="4267200" y="3239869"/>
            <a:ext cx="1191352" cy="646331"/>
          </a:xfrm>
          <a:prstGeom prst="rect">
            <a:avLst/>
          </a:prstGeom>
          <a:noFill/>
        </p:spPr>
        <p:txBody>
          <a:bodyPr wrap="none" rtlCol="0">
            <a:spAutoFit/>
          </a:bodyPr>
          <a:lstStyle/>
          <a:p>
            <a:pPr algn="ctr"/>
            <a:r>
              <a:rPr lang="en-US" b="1" u="sng" dirty="0" smtClean="0">
                <a:solidFill>
                  <a:srgbClr val="7030A0"/>
                </a:solidFill>
              </a:rPr>
              <a:t>1950-1955</a:t>
            </a:r>
          </a:p>
          <a:p>
            <a:pPr algn="ctr"/>
            <a:r>
              <a:rPr lang="en-US" b="1" dirty="0" smtClean="0">
                <a:solidFill>
                  <a:srgbClr val="7030A0"/>
                </a:solidFill>
              </a:rPr>
              <a:t>QBO</a:t>
            </a:r>
            <a:endParaRPr lang="en-US" b="1" dirty="0">
              <a:solidFill>
                <a:srgbClr val="7030A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457172" y="41764"/>
            <a:ext cx="8228763" cy="760400"/>
          </a:xfrm>
          <a:prstGeom prst="rect">
            <a:avLst/>
          </a:prstGeom>
        </p:spPr>
        <p:txBody>
          <a:bodyPr lIns="0" tIns="0" rIns="0" bIns="0" anchor="ctr"/>
          <a:lstStyle/>
          <a:p>
            <a:pPr algn="ctr"/>
            <a:r>
              <a:rPr lang="en-US" sz="2900" dirty="0">
                <a:latin typeface="Arial"/>
              </a:rPr>
              <a:t>QBO in 1960s ENKF-R1-modern example</a:t>
            </a:r>
            <a:endParaRPr sz="2900" dirty="0"/>
          </a:p>
        </p:txBody>
      </p:sp>
      <p:pic>
        <p:nvPicPr>
          <p:cNvPr id="47" name="Picture 46"/>
          <p:cNvPicPr/>
          <p:nvPr/>
        </p:nvPicPr>
        <p:blipFill>
          <a:blip r:embed="rId2" cstate="print"/>
          <a:stretch>
            <a:fillRect/>
          </a:stretch>
        </p:blipFill>
        <p:spPr>
          <a:xfrm>
            <a:off x="766742" y="733037"/>
            <a:ext cx="3649536" cy="2737439"/>
          </a:xfrm>
          <a:prstGeom prst="rect">
            <a:avLst/>
          </a:prstGeom>
          <a:ln>
            <a:noFill/>
          </a:ln>
        </p:spPr>
      </p:pic>
      <p:pic>
        <p:nvPicPr>
          <p:cNvPr id="48" name="Picture 47"/>
          <p:cNvPicPr/>
          <p:nvPr/>
        </p:nvPicPr>
        <p:blipFill>
          <a:blip r:embed="rId3" cstate="print"/>
          <a:stretch>
            <a:fillRect/>
          </a:stretch>
        </p:blipFill>
        <p:spPr>
          <a:xfrm>
            <a:off x="4614821" y="733037"/>
            <a:ext cx="3649536" cy="2737439"/>
          </a:xfrm>
          <a:prstGeom prst="rect">
            <a:avLst/>
          </a:prstGeom>
          <a:ln>
            <a:noFill/>
          </a:ln>
        </p:spPr>
      </p:pic>
      <p:pic>
        <p:nvPicPr>
          <p:cNvPr id="49" name="Picture 48"/>
          <p:cNvPicPr/>
          <p:nvPr/>
        </p:nvPicPr>
        <p:blipFill>
          <a:blip r:embed="rId4" cstate="print"/>
          <a:stretch>
            <a:fillRect/>
          </a:stretch>
        </p:blipFill>
        <p:spPr>
          <a:xfrm>
            <a:off x="4641120" y="4078796"/>
            <a:ext cx="3649536" cy="2737439"/>
          </a:xfrm>
          <a:prstGeom prst="rect">
            <a:avLst/>
          </a:prstGeom>
          <a:ln>
            <a:noFill/>
          </a:ln>
        </p:spPr>
      </p:pic>
      <p:sp>
        <p:nvSpPr>
          <p:cNvPr id="50" name="TextShape 2"/>
          <p:cNvSpPr txBox="1"/>
          <p:nvPr/>
        </p:nvSpPr>
        <p:spPr>
          <a:xfrm>
            <a:off x="838200" y="6269858"/>
            <a:ext cx="3319080" cy="408123"/>
          </a:xfrm>
          <a:prstGeom prst="rect">
            <a:avLst/>
          </a:prstGeom>
        </p:spPr>
        <p:txBody>
          <a:bodyPr lIns="81639" tIns="40820" rIns="81639" bIns="40820"/>
          <a:lstStyle/>
          <a:p>
            <a:r>
              <a:rPr lang="en-US" dirty="0">
                <a:latin typeface="Arial"/>
              </a:rPr>
              <a:t>Note: CFSR is </a:t>
            </a:r>
            <a:r>
              <a:rPr lang="en-US" dirty="0" smtClean="0">
                <a:latin typeface="Arial"/>
              </a:rPr>
              <a:t>for 2010-2014</a:t>
            </a:r>
            <a:endParaRPr dirty="0"/>
          </a:p>
        </p:txBody>
      </p:sp>
      <p:sp>
        <p:nvSpPr>
          <p:cNvPr id="7" name="TextShape 2"/>
          <p:cNvSpPr txBox="1"/>
          <p:nvPr/>
        </p:nvSpPr>
        <p:spPr>
          <a:xfrm>
            <a:off x="632160" y="3843763"/>
            <a:ext cx="4078080" cy="2004690"/>
          </a:xfrm>
          <a:prstGeom prst="rect">
            <a:avLst/>
          </a:prstGeom>
        </p:spPr>
        <p:txBody>
          <a:bodyPr lIns="81639" tIns="40820" rIns="81639" bIns="40820"/>
          <a:lstStyle/>
          <a:p>
            <a:r>
              <a:rPr lang="en-US" dirty="0">
                <a:latin typeface="Arial"/>
              </a:rPr>
              <a:t>ENKF propagates further towards the </a:t>
            </a:r>
            <a:r>
              <a:rPr lang="en-US" dirty="0" err="1">
                <a:latin typeface="Arial"/>
              </a:rPr>
              <a:t>tropopause</a:t>
            </a:r>
            <a:r>
              <a:rPr lang="en-US" dirty="0">
                <a:latin typeface="Arial"/>
              </a:rPr>
              <a:t>, with a stronger westerly maximum at 50 </a:t>
            </a:r>
            <a:r>
              <a:rPr lang="en-US" dirty="0" err="1">
                <a:latin typeface="Arial"/>
              </a:rPr>
              <a:t>mb</a:t>
            </a:r>
            <a:r>
              <a:rPr lang="en-US" dirty="0">
                <a:latin typeface="Arial"/>
              </a:rPr>
              <a:t>.  </a:t>
            </a:r>
          </a:p>
          <a:p>
            <a:endParaRPr lang="en-US" dirty="0">
              <a:latin typeface="Arial"/>
            </a:endParaRPr>
          </a:p>
          <a:p>
            <a:r>
              <a:rPr lang="en-US" dirty="0">
                <a:latin typeface="Arial"/>
              </a:rPr>
              <a:t>ENKF QBO in 1960 is more similar than R1 to modern analyses using satellite data.</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p:cNvPicPr/>
          <p:nvPr/>
        </p:nvPicPr>
        <p:blipFill>
          <a:blip r:embed="rId2" cstate="print"/>
          <a:stretch>
            <a:fillRect/>
          </a:stretch>
        </p:blipFill>
        <p:spPr>
          <a:xfrm>
            <a:off x="829440" y="414763"/>
            <a:ext cx="7040443" cy="4894210"/>
          </a:xfrm>
          <a:prstGeom prst="rect">
            <a:avLst/>
          </a:prstGeom>
          <a:ln>
            <a:noFill/>
          </a:ln>
        </p:spPr>
      </p:pic>
      <p:sp>
        <p:nvSpPr>
          <p:cNvPr id="52" name="TextShape 1"/>
          <p:cNvSpPr txBox="1"/>
          <p:nvPr/>
        </p:nvSpPr>
        <p:spPr>
          <a:xfrm>
            <a:off x="2150666" y="5329222"/>
            <a:ext cx="5310702" cy="778580"/>
          </a:xfrm>
          <a:prstGeom prst="rect">
            <a:avLst/>
          </a:prstGeom>
        </p:spPr>
        <p:txBody>
          <a:bodyPr lIns="81639" tIns="40820" rIns="81639" bIns="40820"/>
          <a:lstStyle/>
          <a:p>
            <a:r>
              <a:rPr lang="en-US">
                <a:latin typeface="Arial"/>
              </a:rPr>
              <a:t>Zonal correlation: remove 1980-2009 CFSR climatology,</a:t>
            </a:r>
            <a:endParaRPr/>
          </a:p>
          <a:p>
            <a:r>
              <a:rPr lang="en-US">
                <a:latin typeface="Arial"/>
              </a:rPr>
              <a:t>remove zonal mean, correlate on latitude circle.</a:t>
            </a:r>
            <a:endParaRPr/>
          </a:p>
          <a:p>
            <a:r>
              <a:rPr lang="en-US">
                <a:latin typeface="Arial"/>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Shape 1"/>
          <p:cNvSpPr txBox="1"/>
          <p:nvPr/>
        </p:nvSpPr>
        <p:spPr>
          <a:xfrm>
            <a:off x="457172" y="273352"/>
            <a:ext cx="8228763" cy="1145009"/>
          </a:xfrm>
          <a:prstGeom prst="rect">
            <a:avLst/>
          </a:prstGeom>
        </p:spPr>
        <p:txBody>
          <a:bodyPr lIns="0" tIns="0" rIns="0" bIns="0" anchor="ctr"/>
          <a:lstStyle/>
          <a:p>
            <a:pPr algn="ctr"/>
            <a:endParaRPr/>
          </a:p>
        </p:txBody>
      </p:sp>
      <p:pic>
        <p:nvPicPr>
          <p:cNvPr id="54" name="Picture 53"/>
          <p:cNvPicPr/>
          <p:nvPr/>
        </p:nvPicPr>
        <p:blipFill>
          <a:blip r:embed="rId2" cstate="print"/>
          <a:stretch>
            <a:fillRect/>
          </a:stretch>
        </p:blipFill>
        <p:spPr>
          <a:xfrm>
            <a:off x="869279" y="555195"/>
            <a:ext cx="7455163" cy="5759661"/>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Shape 1"/>
          <p:cNvSpPr txBox="1"/>
          <p:nvPr/>
        </p:nvSpPr>
        <p:spPr>
          <a:xfrm>
            <a:off x="457172" y="273352"/>
            <a:ext cx="8228763" cy="1145009"/>
          </a:xfrm>
          <a:prstGeom prst="rect">
            <a:avLst/>
          </a:prstGeom>
        </p:spPr>
        <p:txBody>
          <a:bodyPr lIns="0" tIns="0" rIns="0" bIns="0" anchor="ctr"/>
          <a:lstStyle/>
          <a:p>
            <a:pPr algn="ctr"/>
            <a:endParaRPr/>
          </a:p>
        </p:txBody>
      </p:sp>
      <p:pic>
        <p:nvPicPr>
          <p:cNvPr id="56" name="Picture 55"/>
          <p:cNvPicPr/>
          <p:nvPr/>
        </p:nvPicPr>
        <p:blipFill>
          <a:blip r:embed="rId2" cstate="print"/>
          <a:stretch>
            <a:fillRect/>
          </a:stretch>
        </p:blipFill>
        <p:spPr>
          <a:xfrm>
            <a:off x="1253957" y="578056"/>
            <a:ext cx="6801408" cy="580669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38800" y="4800600"/>
            <a:ext cx="2971800" cy="1754326"/>
          </a:xfrm>
          <a:prstGeom prst="rect">
            <a:avLst/>
          </a:prstGeom>
          <a:noFill/>
        </p:spPr>
        <p:txBody>
          <a:bodyPr wrap="square" rtlCol="0">
            <a:spAutoFit/>
          </a:bodyPr>
          <a:lstStyle/>
          <a:p>
            <a:pPr algn="ctr"/>
            <a:r>
              <a:rPr lang="en-US" b="1" i="1" dirty="0" smtClean="0">
                <a:solidFill>
                  <a:srgbClr val="7030A0"/>
                </a:solidFill>
              </a:rPr>
              <a:t>The three systems displayed  show fairly good attention to the </a:t>
            </a:r>
            <a:r>
              <a:rPr lang="en-US" b="1" i="1" dirty="0" err="1" smtClean="0">
                <a:solidFill>
                  <a:srgbClr val="7030A0"/>
                </a:solidFill>
              </a:rPr>
              <a:t>obs</a:t>
            </a:r>
            <a:r>
              <a:rPr lang="en-US" b="1" i="1" dirty="0" smtClean="0">
                <a:solidFill>
                  <a:srgbClr val="7030A0"/>
                </a:solidFill>
              </a:rPr>
              <a:t> and agreement with </a:t>
            </a:r>
          </a:p>
          <a:p>
            <a:pPr algn="ctr"/>
            <a:r>
              <a:rPr lang="en-US" b="1" i="1" dirty="0" smtClean="0">
                <a:solidFill>
                  <a:srgbClr val="7030A0"/>
                </a:solidFill>
              </a:rPr>
              <a:t>one another. By 1998 the QBO is well defined in the</a:t>
            </a:r>
          </a:p>
          <a:p>
            <a:pPr algn="ctr"/>
            <a:r>
              <a:rPr lang="en-US" b="1" i="1" dirty="0" err="1" smtClean="0">
                <a:solidFill>
                  <a:srgbClr val="7030A0"/>
                </a:solidFill>
              </a:rPr>
              <a:t>radiosonde</a:t>
            </a:r>
            <a:r>
              <a:rPr lang="en-US" b="1" i="1" dirty="0" smtClean="0">
                <a:solidFill>
                  <a:srgbClr val="7030A0"/>
                </a:solidFill>
              </a:rPr>
              <a:t> data. </a:t>
            </a:r>
            <a:endParaRPr lang="en-US" b="1" i="1" dirty="0">
              <a:solidFill>
                <a:srgbClr val="7030A0"/>
              </a:solidFill>
            </a:endParaRPr>
          </a:p>
        </p:txBody>
      </p:sp>
      <p:pic>
        <p:nvPicPr>
          <p:cNvPr id="8" name="Picture 2" descr="C:\Users\jackw\AppData\Local\Temp\scp49944\gpfsm\jnb41\stmp\jwoollen\en1970.jra55.era40.10.qbo.jpg"/>
          <p:cNvPicPr>
            <a:picLocks noChangeAspect="1" noChangeArrowheads="1"/>
          </p:cNvPicPr>
          <p:nvPr/>
        </p:nvPicPr>
        <p:blipFill>
          <a:blip r:embed="rId2" cstate="print"/>
          <a:srcRect/>
          <a:stretch>
            <a:fillRect/>
          </a:stretch>
        </p:blipFill>
        <p:spPr bwMode="auto">
          <a:xfrm>
            <a:off x="0" y="1371600"/>
            <a:ext cx="4572000" cy="3429000"/>
          </a:xfrm>
          <a:prstGeom prst="rect">
            <a:avLst/>
          </a:prstGeom>
          <a:noFill/>
        </p:spPr>
      </p:pic>
      <p:sp>
        <p:nvSpPr>
          <p:cNvPr id="9" name="TextBox 8"/>
          <p:cNvSpPr txBox="1"/>
          <p:nvPr/>
        </p:nvSpPr>
        <p:spPr>
          <a:xfrm>
            <a:off x="228600" y="4798874"/>
            <a:ext cx="4572000" cy="1754326"/>
          </a:xfrm>
          <a:prstGeom prst="rect">
            <a:avLst/>
          </a:prstGeom>
          <a:noFill/>
        </p:spPr>
        <p:txBody>
          <a:bodyPr wrap="square" rtlCol="0">
            <a:spAutoFit/>
          </a:bodyPr>
          <a:lstStyle/>
          <a:p>
            <a:pPr algn="ctr"/>
            <a:r>
              <a:rPr lang="en-US" b="1" i="1" dirty="0" smtClean="0">
                <a:solidFill>
                  <a:srgbClr val="7030A0"/>
                </a:solidFill>
              </a:rPr>
              <a:t>Here the EN1970 was started from 20CR Initial conditions on 01jan1970. Since 20CR   did not assimilate upper air  observations, the EN1970 initial point is quite different  from JRA55 or  ERA40 . However it draws directly to the observations in less than one month.</a:t>
            </a:r>
            <a:endParaRPr lang="en-US" b="1" i="1" dirty="0">
              <a:solidFill>
                <a:srgbClr val="7030A0"/>
              </a:solidFill>
            </a:endParaRPr>
          </a:p>
        </p:txBody>
      </p:sp>
      <p:sp>
        <p:nvSpPr>
          <p:cNvPr id="10" name="TextBox 9"/>
          <p:cNvSpPr txBox="1"/>
          <p:nvPr/>
        </p:nvSpPr>
        <p:spPr>
          <a:xfrm>
            <a:off x="0" y="0"/>
            <a:ext cx="9144000" cy="1477328"/>
          </a:xfrm>
          <a:prstGeom prst="rect">
            <a:avLst/>
          </a:prstGeom>
          <a:noFill/>
        </p:spPr>
        <p:txBody>
          <a:bodyPr wrap="square" rtlCol="0">
            <a:spAutoFit/>
          </a:bodyPr>
          <a:lstStyle/>
          <a:p>
            <a:pPr algn="ctr">
              <a:lnSpc>
                <a:spcPct val="150000"/>
              </a:lnSpc>
            </a:pPr>
            <a:r>
              <a:rPr lang="en-US" sz="3200" b="1" i="1" u="sng" dirty="0" smtClean="0">
                <a:solidFill>
                  <a:srgbClr val="92D050"/>
                </a:solidFill>
              </a:rPr>
              <a:t>“Pure ENKF” 10mb QBO Phase Representation </a:t>
            </a:r>
          </a:p>
          <a:p>
            <a:pPr algn="ctr">
              <a:lnSpc>
                <a:spcPct val="150000"/>
              </a:lnSpc>
            </a:pPr>
            <a:r>
              <a:rPr lang="en-US" sz="2800" b="1" i="1" dirty="0" smtClean="0">
                <a:solidFill>
                  <a:srgbClr val="92D050"/>
                </a:solidFill>
              </a:rPr>
              <a:t>1970                                                1998</a:t>
            </a:r>
            <a:endParaRPr lang="en-US" sz="2800" b="1" i="1" dirty="0">
              <a:solidFill>
                <a:srgbClr val="92D050"/>
              </a:solidFill>
            </a:endParaRPr>
          </a:p>
        </p:txBody>
      </p:sp>
      <p:pic>
        <p:nvPicPr>
          <p:cNvPr id="1027" name="Picture 3" descr="C:\Users\jackw\AppData\Local\Temp\scp38272\gpfsm\jnb41\stmp\jwoollen\en1998.hy1998.eraint.10.qbo.jpg"/>
          <p:cNvPicPr>
            <a:picLocks noChangeAspect="1" noChangeArrowheads="1"/>
          </p:cNvPicPr>
          <p:nvPr/>
        </p:nvPicPr>
        <p:blipFill>
          <a:blip r:embed="rId3" cstate="print"/>
          <a:srcRect/>
          <a:stretch>
            <a:fillRect/>
          </a:stretch>
        </p:blipFill>
        <p:spPr bwMode="auto">
          <a:xfrm>
            <a:off x="4495800" y="1371600"/>
            <a:ext cx="4572000" cy="3429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ckw\CRTF\hyun\tmp2m_1986.all_label.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Oval 2"/>
          <p:cNvSpPr/>
          <p:nvPr/>
        </p:nvSpPr>
        <p:spPr>
          <a:xfrm>
            <a:off x="457200" y="3505200"/>
            <a:ext cx="19812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ackw\CRTF\hyun\tmpprs.1_1981-1989.Tzonal_AUG.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Oval 2"/>
          <p:cNvSpPr/>
          <p:nvPr/>
        </p:nvSpPr>
        <p:spPr>
          <a:xfrm>
            <a:off x="1447800" y="3352800"/>
            <a:ext cx="19812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124754"/>
          </a:xfrm>
          <a:prstGeom prst="rect">
            <a:avLst/>
          </a:prstGeom>
          <a:noFill/>
        </p:spPr>
        <p:txBody>
          <a:bodyPr wrap="square" rtlCol="0">
            <a:spAutoFit/>
          </a:bodyPr>
          <a:lstStyle/>
          <a:p>
            <a:pPr algn="ctr"/>
            <a:r>
              <a:rPr lang="en-US" sz="3200" b="1" u="sng" dirty="0" smtClean="0">
                <a:solidFill>
                  <a:srgbClr val="7030A0"/>
                </a:solidFill>
              </a:rPr>
              <a:t>Summary of Climate Reanalysis Project</a:t>
            </a:r>
          </a:p>
          <a:p>
            <a:endParaRPr lang="en-US" u="sng" dirty="0">
              <a:solidFill>
                <a:srgbClr val="7030A0"/>
              </a:solidFill>
            </a:endParaRPr>
          </a:p>
          <a:p>
            <a:pPr>
              <a:buFont typeface="Arial" pitchFamily="34" charset="0"/>
              <a:buChar char="•"/>
            </a:pPr>
            <a:r>
              <a:rPr lang="en-US" b="1" u="sng" dirty="0" smtClean="0">
                <a:solidFill>
                  <a:srgbClr val="7030A0"/>
                </a:solidFill>
              </a:rPr>
              <a:t> Port NCEP Hybrid 3D </a:t>
            </a:r>
            <a:r>
              <a:rPr lang="en-US" b="1" u="sng" dirty="0" err="1" smtClean="0">
                <a:solidFill>
                  <a:srgbClr val="7030A0"/>
                </a:solidFill>
              </a:rPr>
              <a:t>EnVar</a:t>
            </a:r>
            <a:r>
              <a:rPr lang="en-US" b="1" u="sng" dirty="0" smtClean="0">
                <a:solidFill>
                  <a:srgbClr val="7030A0"/>
                </a:solidFill>
              </a:rPr>
              <a:t> system to Gaea for Reanalysis experiments</a:t>
            </a:r>
          </a:p>
          <a:p>
            <a:pPr>
              <a:buFont typeface="Arial" pitchFamily="34" charset="0"/>
              <a:buChar char="•"/>
            </a:pPr>
            <a:endParaRPr lang="en-US" b="1" u="sng" dirty="0" smtClean="0">
              <a:solidFill>
                <a:srgbClr val="7030A0"/>
              </a:solidFill>
            </a:endParaRPr>
          </a:p>
          <a:p>
            <a:pPr>
              <a:buFont typeface="Arial" pitchFamily="34" charset="0"/>
              <a:buChar char="•"/>
            </a:pPr>
            <a:r>
              <a:rPr lang="en-US" b="1" u="sng" dirty="0" smtClean="0">
                <a:solidFill>
                  <a:srgbClr val="7030A0"/>
                </a:solidFill>
              </a:rPr>
              <a:t> Began T254/T126runs starting in 1981, 1990, 1997 to investigate various CFSR issues</a:t>
            </a:r>
          </a:p>
          <a:p>
            <a:pPr>
              <a:buFont typeface="Arial" pitchFamily="34" charset="0"/>
              <a:buChar char="•"/>
            </a:pPr>
            <a:endParaRPr lang="en-US" b="1" u="sng" dirty="0">
              <a:solidFill>
                <a:srgbClr val="7030A0"/>
              </a:solidFill>
            </a:endParaRPr>
          </a:p>
          <a:p>
            <a:pPr>
              <a:buFont typeface="Arial" pitchFamily="34" charset="0"/>
              <a:buChar char="•"/>
            </a:pPr>
            <a:r>
              <a:rPr lang="en-US" b="1" u="sng" dirty="0" smtClean="0">
                <a:solidFill>
                  <a:srgbClr val="7030A0"/>
                </a:solidFill>
              </a:rPr>
              <a:t>Good results for QBO representation, SSU analysis, forecast skill, compared with CFSR</a:t>
            </a:r>
          </a:p>
          <a:p>
            <a:pPr>
              <a:buFont typeface="Arial" pitchFamily="34" charset="0"/>
              <a:buChar char="•"/>
            </a:pPr>
            <a:endParaRPr lang="en-US" b="1" u="sng" dirty="0">
              <a:solidFill>
                <a:srgbClr val="7030A0"/>
              </a:solidFill>
            </a:endParaRPr>
          </a:p>
          <a:p>
            <a:pPr>
              <a:buFont typeface="Arial" pitchFamily="34" charset="0"/>
              <a:buChar char="•"/>
            </a:pPr>
            <a:r>
              <a:rPr lang="en-US" b="1" u="sng" dirty="0" err="1" smtClean="0">
                <a:solidFill>
                  <a:srgbClr val="7030A0"/>
                </a:solidFill>
              </a:rPr>
              <a:t>EnVar</a:t>
            </a:r>
            <a:r>
              <a:rPr lang="en-US" b="1" u="sng" dirty="0" smtClean="0">
                <a:solidFill>
                  <a:srgbClr val="7030A0"/>
                </a:solidFill>
              </a:rPr>
              <a:t> system very slow on Gaea producing only 4-5 days/day progress</a:t>
            </a:r>
          </a:p>
          <a:p>
            <a:pPr>
              <a:buFont typeface="Arial" pitchFamily="34" charset="0"/>
              <a:buChar char="•"/>
            </a:pPr>
            <a:endParaRPr lang="en-US" b="1" u="sng" dirty="0">
              <a:solidFill>
                <a:srgbClr val="7030A0"/>
              </a:solidFill>
            </a:endParaRPr>
          </a:p>
          <a:p>
            <a:pPr>
              <a:buFont typeface="Arial" pitchFamily="34" charset="0"/>
              <a:buChar char="•"/>
            </a:pPr>
            <a:r>
              <a:rPr lang="en-US" b="1" u="sng" dirty="0" smtClean="0">
                <a:solidFill>
                  <a:srgbClr val="7030A0"/>
                </a:solidFill>
              </a:rPr>
              <a:t>3DVar non=</a:t>
            </a:r>
            <a:r>
              <a:rPr lang="en-US" b="1" u="sng" dirty="0" err="1" smtClean="0">
                <a:solidFill>
                  <a:srgbClr val="7030A0"/>
                </a:solidFill>
              </a:rPr>
              <a:t>ens</a:t>
            </a:r>
            <a:r>
              <a:rPr lang="en-US" b="1" u="sng" dirty="0" smtClean="0">
                <a:solidFill>
                  <a:srgbClr val="7030A0"/>
                </a:solidFill>
              </a:rPr>
              <a:t> system faster, 10-12 days/day, but not as interesting</a:t>
            </a:r>
          </a:p>
          <a:p>
            <a:pPr>
              <a:buFont typeface="Arial" pitchFamily="34" charset="0"/>
              <a:buChar char="•"/>
            </a:pPr>
            <a:endParaRPr lang="en-US" b="1" u="sng" dirty="0">
              <a:solidFill>
                <a:srgbClr val="7030A0"/>
              </a:solidFill>
            </a:endParaRPr>
          </a:p>
          <a:p>
            <a:pPr>
              <a:buFont typeface="Arial" pitchFamily="34" charset="0"/>
              <a:buChar char="•"/>
            </a:pPr>
            <a:r>
              <a:rPr lang="en-US" u="sng" dirty="0" smtClean="0">
                <a:solidFill>
                  <a:srgbClr val="7030A0"/>
                </a:solidFill>
              </a:rPr>
              <a:t>J. Whitaker developed a more efficient (21days/day) NOSAT ENKF system for testing</a:t>
            </a:r>
          </a:p>
          <a:p>
            <a:pPr>
              <a:buFont typeface="Arial" pitchFamily="34" charset="0"/>
              <a:buChar char="•"/>
            </a:pPr>
            <a:endParaRPr lang="en-US" u="sng" dirty="0">
              <a:solidFill>
                <a:srgbClr val="7030A0"/>
              </a:solidFill>
            </a:endParaRPr>
          </a:p>
          <a:p>
            <a:pPr>
              <a:buFont typeface="Arial" pitchFamily="34" charset="0"/>
              <a:buChar char="•"/>
            </a:pPr>
            <a:r>
              <a:rPr lang="en-US" u="sng" dirty="0" smtClean="0">
                <a:solidFill>
                  <a:srgbClr val="7030A0"/>
                </a:solidFill>
              </a:rPr>
              <a:t>After initial assessment Decision was made to rerun R1 period with the new system</a:t>
            </a:r>
          </a:p>
          <a:p>
            <a:pPr>
              <a:buFont typeface="Arial" pitchFamily="34" charset="0"/>
              <a:buChar char="•"/>
            </a:pPr>
            <a:endParaRPr lang="en-US" u="sng" dirty="0">
              <a:solidFill>
                <a:srgbClr val="7030A0"/>
              </a:solidFill>
            </a:endParaRPr>
          </a:p>
          <a:p>
            <a:pPr>
              <a:buFont typeface="Arial" pitchFamily="34" charset="0"/>
              <a:buChar char="•"/>
            </a:pPr>
            <a:r>
              <a:rPr lang="en-US" u="sng" dirty="0" smtClean="0">
                <a:solidFill>
                  <a:srgbClr val="7030A0"/>
                </a:solidFill>
              </a:rPr>
              <a:t>Streams were started in each decade to </a:t>
            </a:r>
            <a:r>
              <a:rPr lang="en-US" u="sng" dirty="0" err="1" smtClean="0">
                <a:solidFill>
                  <a:srgbClr val="7030A0"/>
                </a:solidFill>
              </a:rPr>
              <a:t>expeditre</a:t>
            </a:r>
            <a:r>
              <a:rPr lang="en-US" u="sng" dirty="0" smtClean="0">
                <a:solidFill>
                  <a:srgbClr val="7030A0"/>
                </a:solidFill>
              </a:rPr>
              <a:t> the rerun experiment</a:t>
            </a:r>
          </a:p>
          <a:p>
            <a:pPr>
              <a:buFont typeface="Arial" pitchFamily="34" charset="0"/>
              <a:buChar char="•"/>
            </a:pPr>
            <a:endParaRPr lang="en-US" u="sng" dirty="0">
              <a:solidFill>
                <a:srgbClr val="7030A0"/>
              </a:solidFill>
            </a:endParaRPr>
          </a:p>
          <a:p>
            <a:pPr>
              <a:buFont typeface="Arial" pitchFamily="34" charset="0"/>
              <a:buChar char="•"/>
            </a:pPr>
            <a:r>
              <a:rPr lang="en-US" u="sng" dirty="0" smtClean="0">
                <a:solidFill>
                  <a:srgbClr val="7030A0"/>
                </a:solidFill>
              </a:rPr>
              <a:t>In the past year we have completed 46+ years in the 60 year period 1950-2010.</a:t>
            </a:r>
          </a:p>
          <a:p>
            <a:pPr>
              <a:buFont typeface="Arial" pitchFamily="34" charset="0"/>
              <a:buChar char="•"/>
            </a:pPr>
            <a:endParaRPr lang="en-US" u="sng" dirty="0">
              <a:solidFill>
                <a:srgbClr val="7030A0"/>
              </a:solidFill>
            </a:endParaRPr>
          </a:p>
          <a:p>
            <a:pPr>
              <a:buFont typeface="Arial" pitchFamily="34" charset="0"/>
              <a:buChar char="•"/>
            </a:pPr>
            <a:r>
              <a:rPr lang="en-US" u="sng" dirty="0" smtClean="0">
                <a:solidFill>
                  <a:srgbClr val="7030A0"/>
                </a:solidFill>
              </a:rPr>
              <a:t>This report presents some of the preliminary evaluations of these runs</a:t>
            </a:r>
            <a:endParaRPr lang="en-US" u="sng" dirty="0">
              <a:solidFill>
                <a:srgbClr val="7030A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ackw\CRTF\hyun\tmpprs.11990_comp_Tzonal.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905761" y="5257800"/>
            <a:ext cx="7400039" cy="830997"/>
          </a:xfrm>
          <a:prstGeom prst="rect">
            <a:avLst/>
          </a:prstGeom>
          <a:noFill/>
        </p:spPr>
        <p:txBody>
          <a:bodyPr wrap="none" rtlCol="0">
            <a:spAutoFit/>
          </a:bodyPr>
          <a:lstStyle/>
          <a:p>
            <a:pPr algn="ctr"/>
            <a:r>
              <a:rPr lang="en-US" sz="2400" dirty="0" smtClean="0"/>
              <a:t>Difference in overlap of hy1981 stream and lz1990 stream</a:t>
            </a:r>
          </a:p>
          <a:p>
            <a:pPr algn="ctr"/>
            <a:r>
              <a:rPr lang="en-US" sz="2400" dirty="0" smtClean="0"/>
              <a:t>Jan-Jun 1990</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ackw\CRTF\hyun\tmpprs.11990_comp_Tzonal_up.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914400" y="5257800"/>
            <a:ext cx="7400039" cy="830997"/>
          </a:xfrm>
          <a:prstGeom prst="rect">
            <a:avLst/>
          </a:prstGeom>
          <a:noFill/>
        </p:spPr>
        <p:txBody>
          <a:bodyPr wrap="none" rtlCol="0">
            <a:spAutoFit/>
          </a:bodyPr>
          <a:lstStyle/>
          <a:p>
            <a:pPr algn="ctr"/>
            <a:r>
              <a:rPr lang="en-US" sz="2400" dirty="0" smtClean="0"/>
              <a:t>Difference in overlap of hy1981 stream and lz1990 stream</a:t>
            </a:r>
          </a:p>
          <a:p>
            <a:pPr algn="ctr"/>
            <a:r>
              <a:rPr lang="en-US" sz="2400" dirty="0" smtClean="0"/>
              <a:t>Jan-Jun 1990</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ackw\CRTF\hyun\ugrdprs.1_1981-1990.all_U1000eq_line.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Oval 2"/>
          <p:cNvSpPr/>
          <p:nvPr/>
        </p:nvSpPr>
        <p:spPr>
          <a:xfrm>
            <a:off x="2819400" y="403860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ackw\AppData\Local\Temp\chk_SOI-NAO_index_line-2.gif"/>
          <p:cNvPicPr>
            <a:picLocks noChangeAspect="1" noChangeArrowheads="1"/>
          </p:cNvPicPr>
          <p:nvPr/>
        </p:nvPicPr>
        <p:blipFill>
          <a:blip r:embed="rId2" cstate="print"/>
          <a:srcRect/>
          <a:stretch>
            <a:fillRect/>
          </a:stretch>
        </p:blipFill>
        <p:spPr bwMode="auto">
          <a:xfrm>
            <a:off x="0" y="838200"/>
            <a:ext cx="9144000" cy="6019800"/>
          </a:xfrm>
          <a:prstGeom prst="rect">
            <a:avLst/>
          </a:prstGeom>
          <a:noFill/>
        </p:spPr>
      </p:pic>
      <p:sp>
        <p:nvSpPr>
          <p:cNvPr id="3" name="TextBox 2"/>
          <p:cNvSpPr txBox="1"/>
          <p:nvPr/>
        </p:nvSpPr>
        <p:spPr>
          <a:xfrm>
            <a:off x="0" y="304800"/>
            <a:ext cx="9144000" cy="830997"/>
          </a:xfrm>
          <a:prstGeom prst="rect">
            <a:avLst/>
          </a:prstGeom>
          <a:noFill/>
        </p:spPr>
        <p:txBody>
          <a:bodyPr wrap="square" rtlCol="0">
            <a:spAutoFit/>
          </a:bodyPr>
          <a:lstStyle/>
          <a:p>
            <a:pPr algn="ctr"/>
            <a:r>
              <a:rPr lang="en-US" sz="2400" dirty="0" smtClean="0">
                <a:solidFill>
                  <a:srgbClr val="7030A0"/>
                </a:solidFill>
              </a:rPr>
              <a:t>Comparison of SO and NAO indexes from ENKF with other </a:t>
            </a:r>
            <a:r>
              <a:rPr lang="en-US" sz="2400" dirty="0" err="1" smtClean="0">
                <a:solidFill>
                  <a:srgbClr val="7030A0"/>
                </a:solidFill>
              </a:rPr>
              <a:t>reanalyses</a:t>
            </a:r>
            <a:endParaRPr lang="en-US" sz="2400" dirty="0" smtClean="0">
              <a:solidFill>
                <a:srgbClr val="7030A0"/>
              </a:solidFill>
            </a:endParaRPr>
          </a:p>
          <a:p>
            <a:pPr algn="ctr"/>
            <a:r>
              <a:rPr lang="en-US" sz="2400" dirty="0" smtClean="0">
                <a:solidFill>
                  <a:srgbClr val="7030A0"/>
                </a:solidFill>
              </a:rPr>
              <a:t>1982-1989</a:t>
            </a:r>
            <a:endParaRPr lang="en-US" sz="2400" dirty="0">
              <a:solidFill>
                <a:srgbClr val="7030A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EnKF</a:t>
            </a:r>
            <a:r>
              <a:rPr lang="en-US" dirty="0" smtClean="0"/>
              <a:t> from 1990-2004</a:t>
            </a:r>
            <a:endParaRPr lang="en-US" dirty="0"/>
          </a:p>
        </p:txBody>
      </p:sp>
      <p:sp>
        <p:nvSpPr>
          <p:cNvPr id="3" name="Subtitle 2"/>
          <p:cNvSpPr>
            <a:spLocks noGrp="1"/>
          </p:cNvSpPr>
          <p:nvPr>
            <p:ph type="subTitle" idx="1"/>
          </p:nvPr>
        </p:nvSpPr>
        <p:spPr/>
        <p:txBody>
          <a:bodyPr/>
          <a:lstStyle/>
          <a:p>
            <a:r>
              <a:rPr lang="en-US" dirty="0" smtClean="0"/>
              <a:t>199001-199803 from lz1990 run</a:t>
            </a:r>
          </a:p>
          <a:p>
            <a:r>
              <a:rPr lang="en-US" dirty="0" smtClean="0"/>
              <a:t>199804-200412 from lz1998 run</a:t>
            </a:r>
            <a:endParaRPr lang="en-US" dirty="0"/>
          </a:p>
        </p:txBody>
      </p:sp>
    </p:spTree>
    <p:extLst>
      <p:ext uri="{BB962C8B-B14F-4D97-AF65-F5344CB8AC3E}">
        <p14:creationId xmlns:p14="http://schemas.microsoft.com/office/powerpoint/2010/main" xmlns="" val="1215300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4000" dirty="0" smtClean="0"/>
              <a:t>Global mean temperature diff</a:t>
            </a:r>
            <a:endParaRPr lang="en-US" sz="4000" dirty="0"/>
          </a:p>
        </p:txBody>
      </p:sp>
      <p:pic>
        <p:nvPicPr>
          <p:cNvPr id="22" name="Content Placeholder 21"/>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3748" r="6852" b="7972"/>
          <a:stretch/>
        </p:blipFill>
        <p:spPr>
          <a:xfrm>
            <a:off x="1524000" y="991285"/>
            <a:ext cx="7086600" cy="5635393"/>
          </a:xfrm>
        </p:spPr>
      </p:pic>
      <p:sp>
        <p:nvSpPr>
          <p:cNvPr id="23" name="TextBox 22"/>
          <p:cNvSpPr txBox="1"/>
          <p:nvPr/>
        </p:nvSpPr>
        <p:spPr>
          <a:xfrm>
            <a:off x="304800" y="2057400"/>
            <a:ext cx="1752600" cy="369332"/>
          </a:xfrm>
          <a:prstGeom prst="rect">
            <a:avLst/>
          </a:prstGeom>
          <a:noFill/>
        </p:spPr>
        <p:txBody>
          <a:bodyPr wrap="square" rtlCol="0">
            <a:spAutoFit/>
          </a:bodyPr>
          <a:lstStyle/>
          <a:p>
            <a:r>
              <a:rPr lang="en-US" dirty="0" smtClean="0"/>
              <a:t>CFSR-ERAI</a:t>
            </a:r>
            <a:endParaRPr lang="en-US" dirty="0"/>
          </a:p>
        </p:txBody>
      </p:sp>
      <p:sp>
        <p:nvSpPr>
          <p:cNvPr id="24" name="TextBox 23"/>
          <p:cNvSpPr txBox="1"/>
          <p:nvPr/>
        </p:nvSpPr>
        <p:spPr>
          <a:xfrm>
            <a:off x="304800" y="3505200"/>
            <a:ext cx="1752600" cy="369332"/>
          </a:xfrm>
          <a:prstGeom prst="rect">
            <a:avLst/>
          </a:prstGeom>
          <a:noFill/>
        </p:spPr>
        <p:txBody>
          <a:bodyPr wrap="square" rtlCol="0">
            <a:spAutoFit/>
          </a:bodyPr>
          <a:lstStyle/>
          <a:p>
            <a:r>
              <a:rPr lang="en-US" dirty="0" err="1" smtClean="0"/>
              <a:t>EnKF</a:t>
            </a:r>
            <a:r>
              <a:rPr lang="en-US" dirty="0" smtClean="0"/>
              <a:t>-ERAI</a:t>
            </a:r>
            <a:endParaRPr lang="en-US" dirty="0"/>
          </a:p>
        </p:txBody>
      </p:sp>
      <p:sp>
        <p:nvSpPr>
          <p:cNvPr id="25" name="TextBox 24"/>
          <p:cNvSpPr txBox="1"/>
          <p:nvPr/>
        </p:nvSpPr>
        <p:spPr>
          <a:xfrm>
            <a:off x="304800" y="5193268"/>
            <a:ext cx="1752600" cy="369332"/>
          </a:xfrm>
          <a:prstGeom prst="rect">
            <a:avLst/>
          </a:prstGeom>
          <a:noFill/>
        </p:spPr>
        <p:txBody>
          <a:bodyPr wrap="square" rtlCol="0">
            <a:spAutoFit/>
          </a:bodyPr>
          <a:lstStyle/>
          <a:p>
            <a:r>
              <a:rPr lang="en-US" dirty="0" err="1" smtClean="0"/>
              <a:t>EnKF</a:t>
            </a:r>
            <a:r>
              <a:rPr lang="en-US" dirty="0" smtClean="0"/>
              <a:t>-CFSR</a:t>
            </a:r>
            <a:endParaRPr lang="en-US" dirty="0"/>
          </a:p>
        </p:txBody>
      </p:sp>
    </p:spTree>
    <p:extLst>
      <p:ext uri="{BB962C8B-B14F-4D97-AF65-F5344CB8AC3E}">
        <p14:creationId xmlns:p14="http://schemas.microsoft.com/office/powerpoint/2010/main" xmlns="" val="4228484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4000" dirty="0" smtClean="0"/>
              <a:t>Global mean temperature diff</a:t>
            </a:r>
            <a:endParaRPr lang="en-US" sz="4000" dirty="0"/>
          </a:p>
        </p:txBody>
      </p:sp>
      <p:pic>
        <p:nvPicPr>
          <p:cNvPr id="22" name="Content Placeholder 21"/>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3748" r="6852" b="7972"/>
          <a:stretch/>
        </p:blipFill>
        <p:spPr>
          <a:xfrm>
            <a:off x="1524000" y="991285"/>
            <a:ext cx="7086600" cy="5635393"/>
          </a:xfrm>
        </p:spPr>
      </p:pic>
      <p:sp>
        <p:nvSpPr>
          <p:cNvPr id="23" name="TextBox 22"/>
          <p:cNvSpPr txBox="1"/>
          <p:nvPr/>
        </p:nvSpPr>
        <p:spPr>
          <a:xfrm>
            <a:off x="304800" y="2057400"/>
            <a:ext cx="1752600" cy="369332"/>
          </a:xfrm>
          <a:prstGeom prst="rect">
            <a:avLst/>
          </a:prstGeom>
          <a:noFill/>
        </p:spPr>
        <p:txBody>
          <a:bodyPr wrap="square" rtlCol="0">
            <a:spAutoFit/>
          </a:bodyPr>
          <a:lstStyle/>
          <a:p>
            <a:r>
              <a:rPr lang="en-US" dirty="0" smtClean="0"/>
              <a:t>CFSR-ERAI</a:t>
            </a:r>
            <a:endParaRPr lang="en-US" dirty="0"/>
          </a:p>
        </p:txBody>
      </p:sp>
      <p:sp>
        <p:nvSpPr>
          <p:cNvPr id="24" name="TextBox 23"/>
          <p:cNvSpPr txBox="1"/>
          <p:nvPr/>
        </p:nvSpPr>
        <p:spPr>
          <a:xfrm>
            <a:off x="304800" y="3505200"/>
            <a:ext cx="1752600" cy="369332"/>
          </a:xfrm>
          <a:prstGeom prst="rect">
            <a:avLst/>
          </a:prstGeom>
          <a:noFill/>
        </p:spPr>
        <p:txBody>
          <a:bodyPr wrap="square" rtlCol="0">
            <a:spAutoFit/>
          </a:bodyPr>
          <a:lstStyle/>
          <a:p>
            <a:r>
              <a:rPr lang="en-US" dirty="0" err="1" smtClean="0"/>
              <a:t>EnKF</a:t>
            </a:r>
            <a:r>
              <a:rPr lang="en-US" dirty="0" smtClean="0"/>
              <a:t>-ERAI</a:t>
            </a:r>
            <a:endParaRPr lang="en-US" dirty="0"/>
          </a:p>
        </p:txBody>
      </p:sp>
      <p:sp>
        <p:nvSpPr>
          <p:cNvPr id="25" name="TextBox 24"/>
          <p:cNvSpPr txBox="1"/>
          <p:nvPr/>
        </p:nvSpPr>
        <p:spPr>
          <a:xfrm>
            <a:off x="304800" y="5193268"/>
            <a:ext cx="1752600" cy="369332"/>
          </a:xfrm>
          <a:prstGeom prst="rect">
            <a:avLst/>
          </a:prstGeom>
          <a:noFill/>
        </p:spPr>
        <p:txBody>
          <a:bodyPr wrap="square" rtlCol="0">
            <a:spAutoFit/>
          </a:bodyPr>
          <a:lstStyle/>
          <a:p>
            <a:r>
              <a:rPr lang="en-US" dirty="0" err="1" smtClean="0"/>
              <a:t>EnKF</a:t>
            </a:r>
            <a:r>
              <a:rPr lang="en-US" dirty="0" smtClean="0"/>
              <a:t>-CFSR</a:t>
            </a:r>
            <a:endParaRPr lang="en-US" dirty="0"/>
          </a:p>
        </p:txBody>
      </p:sp>
      <p:sp>
        <p:nvSpPr>
          <p:cNvPr id="7" name="TextBox 6"/>
          <p:cNvSpPr txBox="1"/>
          <p:nvPr/>
        </p:nvSpPr>
        <p:spPr>
          <a:xfrm>
            <a:off x="3048000" y="2209800"/>
            <a:ext cx="3429529" cy="369332"/>
          </a:xfrm>
          <a:prstGeom prst="rect">
            <a:avLst/>
          </a:prstGeom>
          <a:noFill/>
        </p:spPr>
        <p:txBody>
          <a:bodyPr wrap="none" rtlCol="0">
            <a:spAutoFit/>
          </a:bodyPr>
          <a:lstStyle/>
          <a:p>
            <a:r>
              <a:rPr lang="en-US" b="1" dirty="0" smtClean="0">
                <a:solidFill>
                  <a:srgbClr val="7030A0"/>
                </a:solidFill>
              </a:rPr>
              <a:t>CFSR sat bias correction problems</a:t>
            </a:r>
            <a:endParaRPr lang="en-US" b="1" dirty="0">
              <a:solidFill>
                <a:srgbClr val="7030A0"/>
              </a:solidFill>
            </a:endParaRPr>
          </a:p>
        </p:txBody>
      </p:sp>
      <p:cxnSp>
        <p:nvCxnSpPr>
          <p:cNvPr id="9" name="Straight Arrow Connector 8"/>
          <p:cNvCxnSpPr/>
          <p:nvPr/>
        </p:nvCxnSpPr>
        <p:spPr>
          <a:xfrm flipH="1" flipV="1">
            <a:off x="3276600" y="1600200"/>
            <a:ext cx="304800" cy="533400"/>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876800" y="1676400"/>
            <a:ext cx="0" cy="457200"/>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638800" y="1600200"/>
            <a:ext cx="838200" cy="609600"/>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200400" y="3974068"/>
            <a:ext cx="2879506" cy="369332"/>
          </a:xfrm>
          <a:prstGeom prst="rect">
            <a:avLst/>
          </a:prstGeom>
          <a:noFill/>
        </p:spPr>
        <p:txBody>
          <a:bodyPr wrap="none" rtlCol="0">
            <a:spAutoFit/>
          </a:bodyPr>
          <a:lstStyle/>
          <a:p>
            <a:r>
              <a:rPr lang="en-US" b="1" dirty="0" smtClean="0">
                <a:solidFill>
                  <a:srgbClr val="7030A0"/>
                </a:solidFill>
              </a:rPr>
              <a:t>Warm bias in low model top</a:t>
            </a:r>
            <a:endParaRPr lang="en-US" b="1" dirty="0">
              <a:solidFill>
                <a:srgbClr val="7030A0"/>
              </a:solidFill>
            </a:endParaRPr>
          </a:p>
        </p:txBody>
      </p:sp>
      <p:cxnSp>
        <p:nvCxnSpPr>
          <p:cNvPr id="35" name="Straight Arrow Connector 34"/>
          <p:cNvCxnSpPr/>
          <p:nvPr/>
        </p:nvCxnSpPr>
        <p:spPr>
          <a:xfrm flipH="1" flipV="1">
            <a:off x="2971800" y="3657600"/>
            <a:ext cx="304800" cy="304800"/>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343400" y="3657600"/>
            <a:ext cx="0" cy="381000"/>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334000" y="3657600"/>
            <a:ext cx="0" cy="381000"/>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5943600" y="3429000"/>
            <a:ext cx="533400" cy="609600"/>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28484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Autofit/>
          </a:bodyPr>
          <a:lstStyle/>
          <a:p>
            <a:r>
              <a:rPr lang="en-US" sz="4000" dirty="0" smtClean="0"/>
              <a:t>Equatorial Zonal </a:t>
            </a:r>
            <a:r>
              <a:rPr lang="en-US" sz="4000" dirty="0"/>
              <a:t>M</a:t>
            </a:r>
            <a:r>
              <a:rPr lang="en-US" sz="4000" dirty="0" smtClean="0"/>
              <a:t>ean </a:t>
            </a:r>
            <a:r>
              <a:rPr lang="en-US" sz="4000" dirty="0"/>
              <a:t>W</a:t>
            </a:r>
            <a:r>
              <a:rPr lang="en-US" sz="4000" dirty="0" smtClean="0"/>
              <a:t>ind</a:t>
            </a:r>
            <a:endParaRPr lang="en-US" sz="4000" dirty="0"/>
          </a:p>
        </p:txBody>
      </p:sp>
      <p:sp>
        <p:nvSpPr>
          <p:cNvPr id="11" name="TextBox 10"/>
          <p:cNvSpPr txBox="1"/>
          <p:nvPr/>
        </p:nvSpPr>
        <p:spPr>
          <a:xfrm>
            <a:off x="381000" y="1905000"/>
            <a:ext cx="1143000" cy="369332"/>
          </a:xfrm>
          <a:prstGeom prst="rect">
            <a:avLst/>
          </a:prstGeom>
          <a:noFill/>
        </p:spPr>
        <p:txBody>
          <a:bodyPr wrap="square" rtlCol="0">
            <a:spAutoFit/>
          </a:bodyPr>
          <a:lstStyle/>
          <a:p>
            <a:r>
              <a:rPr lang="en-US" dirty="0" smtClean="0"/>
              <a:t>CFSR</a:t>
            </a:r>
            <a:endParaRPr lang="en-US" dirty="0"/>
          </a:p>
        </p:txBody>
      </p:sp>
      <p:sp>
        <p:nvSpPr>
          <p:cNvPr id="13" name="TextBox 12"/>
          <p:cNvSpPr txBox="1"/>
          <p:nvPr/>
        </p:nvSpPr>
        <p:spPr>
          <a:xfrm>
            <a:off x="381000" y="3593068"/>
            <a:ext cx="1143000" cy="369332"/>
          </a:xfrm>
          <a:prstGeom prst="rect">
            <a:avLst/>
          </a:prstGeom>
          <a:noFill/>
        </p:spPr>
        <p:txBody>
          <a:bodyPr wrap="square" rtlCol="0">
            <a:spAutoFit/>
          </a:bodyPr>
          <a:lstStyle/>
          <a:p>
            <a:r>
              <a:rPr lang="en-US" dirty="0" smtClean="0"/>
              <a:t>ERA-I</a:t>
            </a:r>
            <a:endParaRPr lang="en-US" dirty="0"/>
          </a:p>
        </p:txBody>
      </p:sp>
      <p:sp>
        <p:nvSpPr>
          <p:cNvPr id="14" name="TextBox 13"/>
          <p:cNvSpPr txBox="1"/>
          <p:nvPr/>
        </p:nvSpPr>
        <p:spPr>
          <a:xfrm>
            <a:off x="381000" y="5498068"/>
            <a:ext cx="1143000" cy="369332"/>
          </a:xfrm>
          <a:prstGeom prst="rect">
            <a:avLst/>
          </a:prstGeom>
          <a:noFill/>
        </p:spPr>
        <p:txBody>
          <a:bodyPr wrap="square" rtlCol="0">
            <a:spAutoFit/>
          </a:bodyPr>
          <a:lstStyle/>
          <a:p>
            <a:r>
              <a:rPr lang="en-US" dirty="0" err="1" smtClean="0"/>
              <a:t>EnKF</a:t>
            </a:r>
            <a:endParaRPr lang="en-US" dirty="0"/>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4247" r="7241" b="8046"/>
          <a:stretch/>
        </p:blipFill>
        <p:spPr>
          <a:xfrm>
            <a:off x="1219200" y="999558"/>
            <a:ext cx="7086600" cy="5687254"/>
          </a:xfrm>
        </p:spPr>
      </p:pic>
    </p:spTree>
    <p:extLst>
      <p:ext uri="{BB962C8B-B14F-4D97-AF65-F5344CB8AC3E}">
        <p14:creationId xmlns:p14="http://schemas.microsoft.com/office/powerpoint/2010/main" xmlns="" val="77725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r="15792" b="66996"/>
          <a:stretch/>
        </p:blipFill>
        <p:spPr>
          <a:xfrm>
            <a:off x="655255" y="1637523"/>
            <a:ext cx="7427081" cy="2248677"/>
          </a:xfr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r="17287" b="66545"/>
          <a:stretch/>
        </p:blipFill>
        <p:spPr>
          <a:xfrm>
            <a:off x="655255" y="4114800"/>
            <a:ext cx="7316171" cy="2286000"/>
          </a:xfrm>
          <a:prstGeom prst="rect">
            <a:avLst/>
          </a:prstGeom>
        </p:spPr>
      </p:pic>
      <p:sp>
        <p:nvSpPr>
          <p:cNvPr id="8" name="Rectangle 7"/>
          <p:cNvSpPr/>
          <p:nvPr/>
        </p:nvSpPr>
        <p:spPr>
          <a:xfrm>
            <a:off x="990600" y="228600"/>
            <a:ext cx="7626511" cy="707886"/>
          </a:xfrm>
          <a:prstGeom prst="rect">
            <a:avLst/>
          </a:prstGeom>
        </p:spPr>
        <p:txBody>
          <a:bodyPr wrap="none">
            <a:spAutoFit/>
          </a:bodyPr>
          <a:lstStyle/>
          <a:p>
            <a:r>
              <a:rPr lang="en-US" sz="4000" dirty="0"/>
              <a:t>Equatorial </a:t>
            </a:r>
            <a:r>
              <a:rPr lang="en-US" sz="4000" dirty="0" smtClean="0"/>
              <a:t>Height </a:t>
            </a:r>
            <a:r>
              <a:rPr lang="en-US" sz="4000" dirty="0"/>
              <a:t>at 10 and 200hPa </a:t>
            </a:r>
          </a:p>
        </p:txBody>
      </p:sp>
      <p:sp>
        <p:nvSpPr>
          <p:cNvPr id="5" name="TextBox 4"/>
          <p:cNvSpPr txBox="1"/>
          <p:nvPr/>
        </p:nvSpPr>
        <p:spPr>
          <a:xfrm>
            <a:off x="6477000" y="1307068"/>
            <a:ext cx="2286000" cy="369332"/>
          </a:xfrm>
          <a:prstGeom prst="rect">
            <a:avLst/>
          </a:prstGeom>
          <a:noFill/>
        </p:spPr>
        <p:txBody>
          <a:bodyPr wrap="square" rtlCol="0">
            <a:spAutoFit/>
          </a:bodyPr>
          <a:lstStyle/>
          <a:p>
            <a:r>
              <a:rPr lang="en-US" b="1" dirty="0" smtClean="0">
                <a:solidFill>
                  <a:srgbClr val="FF0000"/>
                </a:solidFill>
              </a:rPr>
              <a:t>ENKF</a:t>
            </a:r>
            <a:r>
              <a:rPr lang="en-US" b="1" dirty="0" smtClean="0"/>
              <a:t> ERAI </a:t>
            </a:r>
            <a:r>
              <a:rPr lang="en-US" b="1" dirty="0" smtClean="0">
                <a:solidFill>
                  <a:srgbClr val="0070C0"/>
                </a:solidFill>
              </a:rPr>
              <a:t>CFSR</a:t>
            </a:r>
            <a:r>
              <a:rPr lang="en-US" b="1" dirty="0" smtClean="0"/>
              <a:t> </a:t>
            </a:r>
            <a:r>
              <a:rPr lang="en-US" b="1" dirty="0" smtClean="0">
                <a:solidFill>
                  <a:srgbClr val="00B050"/>
                </a:solidFill>
              </a:rPr>
              <a:t>R2</a:t>
            </a:r>
            <a:r>
              <a:rPr lang="en-US" b="1" dirty="0" smtClean="0"/>
              <a:t> </a:t>
            </a:r>
            <a:r>
              <a:rPr lang="en-US" b="1" dirty="0" smtClean="0">
                <a:solidFill>
                  <a:srgbClr val="FFC000"/>
                </a:solidFill>
              </a:rPr>
              <a:t>R1</a:t>
            </a:r>
            <a:endParaRPr lang="en-US" b="1" dirty="0">
              <a:solidFill>
                <a:srgbClr val="FFC000"/>
              </a:solidFill>
            </a:endParaRPr>
          </a:p>
        </p:txBody>
      </p:sp>
    </p:spTree>
    <p:extLst>
      <p:ext uri="{BB962C8B-B14F-4D97-AF65-F5344CB8AC3E}">
        <p14:creationId xmlns:p14="http://schemas.microsoft.com/office/powerpoint/2010/main" xmlns="" val="2613739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mean precipitation</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6305" t="13354" r="12035" b="50944"/>
          <a:stretch/>
        </p:blipFill>
        <p:spPr>
          <a:xfrm>
            <a:off x="381000" y="1730336"/>
            <a:ext cx="8458200" cy="4785563"/>
          </a:xfrm>
        </p:spPr>
      </p:pic>
    </p:spTree>
    <p:extLst>
      <p:ext uri="{BB962C8B-B14F-4D97-AF65-F5344CB8AC3E}">
        <p14:creationId xmlns:p14="http://schemas.microsoft.com/office/powerpoint/2010/main" xmlns="" val="1841949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124754"/>
          </a:xfrm>
          <a:prstGeom prst="rect">
            <a:avLst/>
          </a:prstGeom>
          <a:noFill/>
        </p:spPr>
        <p:txBody>
          <a:bodyPr wrap="square" rtlCol="0">
            <a:spAutoFit/>
          </a:bodyPr>
          <a:lstStyle/>
          <a:p>
            <a:pPr algn="ctr"/>
            <a:r>
              <a:rPr lang="en-US" sz="3200" b="1" u="sng" dirty="0" smtClean="0">
                <a:solidFill>
                  <a:srgbClr val="7030A0"/>
                </a:solidFill>
              </a:rPr>
              <a:t>Summary of Climate Reanalysis Project</a:t>
            </a:r>
          </a:p>
          <a:p>
            <a:endParaRPr lang="en-US" u="sng" dirty="0">
              <a:solidFill>
                <a:srgbClr val="7030A0"/>
              </a:solidFill>
            </a:endParaRPr>
          </a:p>
          <a:p>
            <a:pPr>
              <a:buFont typeface="Arial" pitchFamily="34" charset="0"/>
              <a:buChar char="•"/>
            </a:pPr>
            <a:r>
              <a:rPr lang="en-US" b="1" u="sng" dirty="0" smtClean="0">
                <a:solidFill>
                  <a:srgbClr val="7030A0"/>
                </a:solidFill>
              </a:rPr>
              <a:t> </a:t>
            </a:r>
            <a:r>
              <a:rPr lang="en-US" u="sng" dirty="0" smtClean="0">
                <a:solidFill>
                  <a:srgbClr val="7030A0"/>
                </a:solidFill>
              </a:rPr>
              <a:t>Port NCEP Hybrid 3D </a:t>
            </a:r>
            <a:r>
              <a:rPr lang="en-US" u="sng" dirty="0" err="1" smtClean="0">
                <a:solidFill>
                  <a:srgbClr val="7030A0"/>
                </a:solidFill>
              </a:rPr>
              <a:t>EnVar</a:t>
            </a:r>
            <a:r>
              <a:rPr lang="en-US" u="sng" dirty="0" smtClean="0">
                <a:solidFill>
                  <a:srgbClr val="7030A0"/>
                </a:solidFill>
              </a:rPr>
              <a:t> system to Gaea for Reanalysis experiments</a:t>
            </a:r>
          </a:p>
          <a:p>
            <a:pPr>
              <a:buFont typeface="Arial" pitchFamily="34" charset="0"/>
              <a:buChar char="•"/>
            </a:pPr>
            <a:endParaRPr lang="en-US" u="sng" dirty="0" smtClean="0">
              <a:solidFill>
                <a:srgbClr val="7030A0"/>
              </a:solidFill>
            </a:endParaRPr>
          </a:p>
          <a:p>
            <a:pPr>
              <a:buFont typeface="Arial" pitchFamily="34" charset="0"/>
              <a:buChar char="•"/>
            </a:pPr>
            <a:r>
              <a:rPr lang="en-US" u="sng" dirty="0" smtClean="0">
                <a:solidFill>
                  <a:srgbClr val="7030A0"/>
                </a:solidFill>
              </a:rPr>
              <a:t> Began T254/T126runs starting in 1981, 1990, 1997 to investigate various CFSR issues</a:t>
            </a:r>
          </a:p>
          <a:p>
            <a:pPr>
              <a:buFont typeface="Arial" pitchFamily="34" charset="0"/>
              <a:buChar char="•"/>
            </a:pPr>
            <a:endParaRPr lang="en-US" u="sng" dirty="0">
              <a:solidFill>
                <a:srgbClr val="7030A0"/>
              </a:solidFill>
            </a:endParaRPr>
          </a:p>
          <a:p>
            <a:pPr>
              <a:buFont typeface="Arial" pitchFamily="34" charset="0"/>
              <a:buChar char="•"/>
            </a:pPr>
            <a:r>
              <a:rPr lang="en-US" u="sng" dirty="0" smtClean="0">
                <a:solidFill>
                  <a:srgbClr val="7030A0"/>
                </a:solidFill>
              </a:rPr>
              <a:t>Good results for QBO representation, SSU analysis, forecast skill, compared with CFSR</a:t>
            </a:r>
          </a:p>
          <a:p>
            <a:pPr>
              <a:buFont typeface="Arial" pitchFamily="34" charset="0"/>
              <a:buChar char="•"/>
            </a:pPr>
            <a:endParaRPr lang="en-US" u="sng" dirty="0">
              <a:solidFill>
                <a:srgbClr val="7030A0"/>
              </a:solidFill>
            </a:endParaRPr>
          </a:p>
          <a:p>
            <a:pPr>
              <a:buFont typeface="Arial" pitchFamily="34" charset="0"/>
              <a:buChar char="•"/>
            </a:pPr>
            <a:r>
              <a:rPr lang="en-US" u="sng" dirty="0" err="1" smtClean="0">
                <a:solidFill>
                  <a:srgbClr val="7030A0"/>
                </a:solidFill>
              </a:rPr>
              <a:t>EnVar</a:t>
            </a:r>
            <a:r>
              <a:rPr lang="en-US" u="sng" dirty="0" smtClean="0">
                <a:solidFill>
                  <a:srgbClr val="7030A0"/>
                </a:solidFill>
              </a:rPr>
              <a:t> system very slow on Gaea producing only 4-5 days/day progress</a:t>
            </a:r>
          </a:p>
          <a:p>
            <a:pPr>
              <a:buFont typeface="Arial" pitchFamily="34" charset="0"/>
              <a:buChar char="•"/>
            </a:pPr>
            <a:endParaRPr lang="en-US" u="sng" dirty="0">
              <a:solidFill>
                <a:srgbClr val="7030A0"/>
              </a:solidFill>
            </a:endParaRPr>
          </a:p>
          <a:p>
            <a:pPr>
              <a:buFont typeface="Arial" pitchFamily="34" charset="0"/>
              <a:buChar char="•"/>
            </a:pPr>
            <a:r>
              <a:rPr lang="en-US" u="sng" dirty="0" smtClean="0">
                <a:solidFill>
                  <a:srgbClr val="7030A0"/>
                </a:solidFill>
              </a:rPr>
              <a:t>3DVar non=</a:t>
            </a:r>
            <a:r>
              <a:rPr lang="en-US" u="sng" dirty="0" err="1" smtClean="0">
                <a:solidFill>
                  <a:srgbClr val="7030A0"/>
                </a:solidFill>
              </a:rPr>
              <a:t>ens</a:t>
            </a:r>
            <a:r>
              <a:rPr lang="en-US" u="sng" dirty="0" smtClean="0">
                <a:solidFill>
                  <a:srgbClr val="7030A0"/>
                </a:solidFill>
              </a:rPr>
              <a:t> system faster, 10-12 days/day, but not as interesting</a:t>
            </a:r>
          </a:p>
          <a:p>
            <a:pPr>
              <a:buFont typeface="Arial" pitchFamily="34" charset="0"/>
              <a:buChar char="•"/>
            </a:pPr>
            <a:endParaRPr lang="en-US" b="1" u="sng" dirty="0">
              <a:solidFill>
                <a:srgbClr val="7030A0"/>
              </a:solidFill>
            </a:endParaRPr>
          </a:p>
          <a:p>
            <a:pPr>
              <a:buFont typeface="Arial" pitchFamily="34" charset="0"/>
              <a:buChar char="•"/>
            </a:pPr>
            <a:r>
              <a:rPr lang="en-US" b="1" u="sng" dirty="0" smtClean="0">
                <a:solidFill>
                  <a:srgbClr val="7030A0"/>
                </a:solidFill>
              </a:rPr>
              <a:t>Jeff Whitaker developed a more efficient (21days/day) NOSAT ENKF system for testing</a:t>
            </a:r>
          </a:p>
          <a:p>
            <a:pPr>
              <a:buFont typeface="Arial" pitchFamily="34" charset="0"/>
              <a:buChar char="•"/>
            </a:pPr>
            <a:endParaRPr lang="en-US" b="1" u="sng" dirty="0">
              <a:solidFill>
                <a:srgbClr val="7030A0"/>
              </a:solidFill>
            </a:endParaRPr>
          </a:p>
          <a:p>
            <a:pPr>
              <a:buFont typeface="Arial" pitchFamily="34" charset="0"/>
              <a:buChar char="•"/>
            </a:pPr>
            <a:r>
              <a:rPr lang="en-US" b="1" u="sng" dirty="0" smtClean="0">
                <a:solidFill>
                  <a:srgbClr val="7030A0"/>
                </a:solidFill>
              </a:rPr>
              <a:t>After initial assessment decision was made to rerun R1 period with the new system</a:t>
            </a:r>
          </a:p>
          <a:p>
            <a:pPr>
              <a:buFont typeface="Arial" pitchFamily="34" charset="0"/>
              <a:buChar char="•"/>
            </a:pPr>
            <a:endParaRPr lang="en-US" b="1" u="sng" dirty="0">
              <a:solidFill>
                <a:srgbClr val="7030A0"/>
              </a:solidFill>
            </a:endParaRPr>
          </a:p>
          <a:p>
            <a:pPr>
              <a:buFont typeface="Arial" pitchFamily="34" charset="0"/>
              <a:buChar char="•"/>
            </a:pPr>
            <a:r>
              <a:rPr lang="en-US" b="1" u="sng" dirty="0" smtClean="0">
                <a:solidFill>
                  <a:srgbClr val="7030A0"/>
                </a:solidFill>
              </a:rPr>
              <a:t>Streams were started in each decade to </a:t>
            </a:r>
            <a:r>
              <a:rPr lang="en-US" b="1" u="sng" dirty="0" err="1" smtClean="0">
                <a:solidFill>
                  <a:srgbClr val="7030A0"/>
                </a:solidFill>
              </a:rPr>
              <a:t>expeditre</a:t>
            </a:r>
            <a:r>
              <a:rPr lang="en-US" b="1" u="sng" dirty="0" smtClean="0">
                <a:solidFill>
                  <a:srgbClr val="7030A0"/>
                </a:solidFill>
              </a:rPr>
              <a:t> the rerun experiment</a:t>
            </a:r>
          </a:p>
          <a:p>
            <a:pPr>
              <a:buFont typeface="Arial" pitchFamily="34" charset="0"/>
              <a:buChar char="•"/>
            </a:pPr>
            <a:endParaRPr lang="en-US" b="1" u="sng" dirty="0">
              <a:solidFill>
                <a:srgbClr val="7030A0"/>
              </a:solidFill>
            </a:endParaRPr>
          </a:p>
          <a:p>
            <a:pPr>
              <a:buFont typeface="Arial" pitchFamily="34" charset="0"/>
              <a:buChar char="•"/>
            </a:pPr>
            <a:r>
              <a:rPr lang="en-US" b="1" u="sng" dirty="0" smtClean="0">
                <a:solidFill>
                  <a:srgbClr val="7030A0"/>
                </a:solidFill>
              </a:rPr>
              <a:t>In the past year we have completed 46+ years in the 60 year period 1950-2010.</a:t>
            </a:r>
          </a:p>
          <a:p>
            <a:pPr>
              <a:buFont typeface="Arial" pitchFamily="34" charset="0"/>
              <a:buChar char="•"/>
            </a:pPr>
            <a:endParaRPr lang="en-US" b="1" u="sng" dirty="0">
              <a:solidFill>
                <a:srgbClr val="7030A0"/>
              </a:solidFill>
            </a:endParaRPr>
          </a:p>
          <a:p>
            <a:pPr>
              <a:buFont typeface="Arial" pitchFamily="34" charset="0"/>
              <a:buChar char="•"/>
            </a:pPr>
            <a:r>
              <a:rPr lang="en-US" b="1" u="sng" dirty="0" smtClean="0">
                <a:solidFill>
                  <a:srgbClr val="7030A0"/>
                </a:solidFill>
              </a:rPr>
              <a:t>This report presents some of the preliminary evaluations of these runs</a:t>
            </a:r>
            <a:endParaRPr lang="en-US" b="1" u="sng" dirty="0">
              <a:solidFill>
                <a:srgbClr val="7030A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7021" t="13353" r="14184" b="50667"/>
          <a:stretch/>
        </p:blipFill>
        <p:spPr>
          <a:xfrm>
            <a:off x="533400" y="914400"/>
            <a:ext cx="4255476" cy="2514600"/>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7218" t="13517" r="15254" b="51963"/>
          <a:stretch/>
        </p:blipFill>
        <p:spPr>
          <a:xfrm>
            <a:off x="4724400" y="914400"/>
            <a:ext cx="4108537" cy="2367419"/>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xmlns="" val="0"/>
              </a:ext>
            </a:extLst>
          </a:blip>
          <a:srcRect l="6035" t="14247" r="15490" b="51415"/>
          <a:stretch/>
        </p:blipFill>
        <p:spPr>
          <a:xfrm>
            <a:off x="489559" y="3886200"/>
            <a:ext cx="4255718" cy="2409864"/>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xmlns="" val="0"/>
              </a:ext>
            </a:extLst>
          </a:blip>
          <a:srcRect l="6272" t="13881" r="15018" b="51416"/>
          <a:stretch/>
        </p:blipFill>
        <p:spPr>
          <a:xfrm>
            <a:off x="4745277" y="3886200"/>
            <a:ext cx="4171167" cy="2379945"/>
          </a:xfrm>
          <a:prstGeom prst="rect">
            <a:avLst/>
          </a:prstGeom>
        </p:spPr>
      </p:pic>
    </p:spTree>
    <p:extLst>
      <p:ext uri="{BB962C8B-B14F-4D97-AF65-F5344CB8AC3E}">
        <p14:creationId xmlns:p14="http://schemas.microsoft.com/office/powerpoint/2010/main" xmlns="" val="22750224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7021" t="13353" r="14184" b="50667"/>
          <a:stretch/>
        </p:blipFill>
        <p:spPr>
          <a:xfrm>
            <a:off x="533400" y="914400"/>
            <a:ext cx="4255476" cy="2514600"/>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7218" t="13517" r="15254" b="51963"/>
          <a:stretch/>
        </p:blipFill>
        <p:spPr>
          <a:xfrm>
            <a:off x="4724400" y="914400"/>
            <a:ext cx="4108537" cy="2367419"/>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xmlns="" val="0"/>
              </a:ext>
            </a:extLst>
          </a:blip>
          <a:srcRect l="6035" t="14247" r="15490" b="51415"/>
          <a:stretch/>
        </p:blipFill>
        <p:spPr>
          <a:xfrm>
            <a:off x="489559" y="3886200"/>
            <a:ext cx="4255718" cy="2409864"/>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xmlns="" val="0"/>
              </a:ext>
            </a:extLst>
          </a:blip>
          <a:srcRect l="6272" t="13881" r="15018" b="51416"/>
          <a:stretch/>
        </p:blipFill>
        <p:spPr>
          <a:xfrm>
            <a:off x="4745277" y="3886200"/>
            <a:ext cx="4171167" cy="2379945"/>
          </a:xfrm>
          <a:prstGeom prst="rect">
            <a:avLst/>
          </a:prstGeom>
        </p:spPr>
      </p:pic>
      <p:sp>
        <p:nvSpPr>
          <p:cNvPr id="8" name="Oval 7"/>
          <p:cNvSpPr/>
          <p:nvPr/>
        </p:nvSpPr>
        <p:spPr>
          <a:xfrm>
            <a:off x="2514600" y="4648200"/>
            <a:ext cx="990600" cy="1905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75022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2971800" y="3048000"/>
            <a:ext cx="1676400" cy="838200"/>
          </a:xfrm>
          <a:prstGeom prst="flowChartAlternateProcess">
            <a:avLst/>
          </a:prstGeom>
          <a:solidFill>
            <a:srgbClr val="FFFF99"/>
          </a:solidFill>
          <a:ln w="9525">
            <a:solidFill>
              <a:schemeClr val="tx1"/>
            </a:solidFill>
            <a:miter lim="800000"/>
            <a:headEnd/>
            <a:tailEnd/>
          </a:ln>
        </p:spPr>
        <p:txBody>
          <a:bodyPr wrap="none" anchor="ctr"/>
          <a:lstStyle/>
          <a:p>
            <a:pPr algn="ctr"/>
            <a:r>
              <a:rPr lang="en-US" sz="1800"/>
              <a:t>EnKF</a:t>
            </a:r>
          </a:p>
          <a:p>
            <a:pPr algn="ctr"/>
            <a:r>
              <a:rPr lang="en-US" sz="1800"/>
              <a:t>member update</a:t>
            </a:r>
          </a:p>
        </p:txBody>
      </p:sp>
      <p:sp>
        <p:nvSpPr>
          <p:cNvPr id="2051" name="AutoShape 3"/>
          <p:cNvSpPr>
            <a:spLocks noChangeArrowheads="1"/>
          </p:cNvSpPr>
          <p:nvPr/>
        </p:nvSpPr>
        <p:spPr bwMode="auto">
          <a:xfrm>
            <a:off x="7162800" y="3124200"/>
            <a:ext cx="1371600" cy="609600"/>
          </a:xfrm>
          <a:prstGeom prst="flowChartAlternateProcess">
            <a:avLst/>
          </a:prstGeom>
          <a:solidFill>
            <a:srgbClr val="FFFF99"/>
          </a:solidFill>
          <a:ln w="9525">
            <a:solidFill>
              <a:schemeClr val="tx1"/>
            </a:solidFill>
            <a:miter lim="800000"/>
            <a:headEnd/>
            <a:tailEnd/>
          </a:ln>
        </p:spPr>
        <p:txBody>
          <a:bodyPr wrap="none" anchor="ctr"/>
          <a:lstStyle/>
          <a:p>
            <a:pPr algn="ctr"/>
            <a:r>
              <a:rPr lang="en-US" sz="1800" dirty="0"/>
              <a:t>member 2 </a:t>
            </a:r>
          </a:p>
          <a:p>
            <a:pPr algn="ctr"/>
            <a:r>
              <a:rPr lang="en-US" sz="1800" dirty="0"/>
              <a:t>analysis</a:t>
            </a:r>
          </a:p>
        </p:txBody>
      </p:sp>
      <p:sp>
        <p:nvSpPr>
          <p:cNvPr id="2055" name="AutoShape 7"/>
          <p:cNvSpPr>
            <a:spLocks noChangeArrowheads="1"/>
          </p:cNvSpPr>
          <p:nvPr/>
        </p:nvSpPr>
        <p:spPr bwMode="auto">
          <a:xfrm>
            <a:off x="7162800" y="2286000"/>
            <a:ext cx="1371600" cy="609600"/>
          </a:xfrm>
          <a:prstGeom prst="flowChartAlternateProcess">
            <a:avLst/>
          </a:prstGeom>
          <a:solidFill>
            <a:srgbClr val="FFFF99"/>
          </a:solidFill>
          <a:ln w="9525">
            <a:solidFill>
              <a:schemeClr val="tx1"/>
            </a:solidFill>
            <a:miter lim="800000"/>
            <a:headEnd/>
            <a:tailEnd/>
          </a:ln>
        </p:spPr>
        <p:txBody>
          <a:bodyPr wrap="none" anchor="ctr"/>
          <a:lstStyle/>
          <a:p>
            <a:pPr algn="ctr"/>
            <a:r>
              <a:rPr lang="en-US" sz="1800" dirty="0"/>
              <a:t>member 1 </a:t>
            </a:r>
          </a:p>
          <a:p>
            <a:pPr algn="ctr"/>
            <a:r>
              <a:rPr lang="en-US" sz="1800" dirty="0"/>
              <a:t>analysis</a:t>
            </a:r>
          </a:p>
        </p:txBody>
      </p:sp>
      <p:sp>
        <p:nvSpPr>
          <p:cNvPr id="2056" name="AutoShape 8"/>
          <p:cNvSpPr>
            <a:spLocks noChangeArrowheads="1"/>
          </p:cNvSpPr>
          <p:nvPr/>
        </p:nvSpPr>
        <p:spPr bwMode="auto">
          <a:xfrm>
            <a:off x="609600" y="3124200"/>
            <a:ext cx="1371600" cy="609600"/>
          </a:xfrm>
          <a:prstGeom prst="flowChartAlternateProcess">
            <a:avLst/>
          </a:prstGeom>
          <a:solidFill>
            <a:srgbClr val="FFFF99"/>
          </a:solidFill>
          <a:ln w="9525">
            <a:solidFill>
              <a:schemeClr val="tx1"/>
            </a:solidFill>
            <a:miter lim="800000"/>
            <a:headEnd/>
            <a:tailEnd/>
          </a:ln>
        </p:spPr>
        <p:txBody>
          <a:bodyPr wrap="none" anchor="ctr"/>
          <a:lstStyle/>
          <a:p>
            <a:pPr algn="ctr"/>
            <a:r>
              <a:rPr lang="en-US" sz="1800"/>
              <a:t>member 2 </a:t>
            </a:r>
          </a:p>
          <a:p>
            <a:pPr algn="ctr"/>
            <a:r>
              <a:rPr lang="en-US" sz="1800"/>
              <a:t>forecast</a:t>
            </a:r>
          </a:p>
        </p:txBody>
      </p:sp>
      <p:sp>
        <p:nvSpPr>
          <p:cNvPr id="2057" name="AutoShape 9"/>
          <p:cNvSpPr>
            <a:spLocks noChangeArrowheads="1"/>
          </p:cNvSpPr>
          <p:nvPr/>
        </p:nvSpPr>
        <p:spPr bwMode="auto">
          <a:xfrm>
            <a:off x="609600" y="2133600"/>
            <a:ext cx="1371600" cy="609600"/>
          </a:xfrm>
          <a:prstGeom prst="flowChartAlternateProcess">
            <a:avLst/>
          </a:prstGeom>
          <a:solidFill>
            <a:srgbClr val="FFFF99"/>
          </a:solidFill>
          <a:ln w="9525">
            <a:solidFill>
              <a:schemeClr val="tx1"/>
            </a:solidFill>
            <a:miter lim="800000"/>
            <a:headEnd/>
            <a:tailEnd/>
          </a:ln>
        </p:spPr>
        <p:txBody>
          <a:bodyPr wrap="none" anchor="ctr"/>
          <a:lstStyle/>
          <a:p>
            <a:pPr algn="ctr"/>
            <a:r>
              <a:rPr lang="en-US" sz="1800"/>
              <a:t>member 1 </a:t>
            </a:r>
          </a:p>
          <a:p>
            <a:pPr algn="ctr"/>
            <a:r>
              <a:rPr lang="en-US" sz="1800"/>
              <a:t>forecast</a:t>
            </a:r>
          </a:p>
        </p:txBody>
      </p:sp>
      <p:sp>
        <p:nvSpPr>
          <p:cNvPr id="2058" name="AutoShape 10"/>
          <p:cNvSpPr>
            <a:spLocks noChangeArrowheads="1"/>
          </p:cNvSpPr>
          <p:nvPr/>
        </p:nvSpPr>
        <p:spPr bwMode="auto">
          <a:xfrm>
            <a:off x="5029200" y="2849563"/>
            <a:ext cx="1889125" cy="1219200"/>
          </a:xfrm>
          <a:prstGeom prst="roundRect">
            <a:avLst>
              <a:gd name="adj" fmla="val 16667"/>
            </a:avLst>
          </a:prstGeom>
          <a:solidFill>
            <a:schemeClr val="accent1"/>
          </a:solidFill>
          <a:ln w="9525">
            <a:solidFill>
              <a:schemeClr val="tx1"/>
            </a:solidFill>
            <a:round/>
            <a:headEnd/>
            <a:tailEnd/>
          </a:ln>
        </p:spPr>
        <p:txBody>
          <a:bodyPr anchor="ctr"/>
          <a:lstStyle/>
          <a:p>
            <a:pPr algn="ctr"/>
            <a:r>
              <a:rPr lang="en-US" sz="1400" b="1" dirty="0" err="1">
                <a:solidFill>
                  <a:schemeClr val="bg1"/>
                </a:solidFill>
              </a:rPr>
              <a:t>EnKF</a:t>
            </a:r>
            <a:r>
              <a:rPr lang="en-US" sz="1400" b="1" dirty="0">
                <a:solidFill>
                  <a:schemeClr val="bg1"/>
                </a:solidFill>
              </a:rPr>
              <a:t> ensemble perturbations </a:t>
            </a:r>
          </a:p>
          <a:p>
            <a:pPr algn="ctr"/>
            <a:r>
              <a:rPr lang="en-US" sz="1400" b="1" dirty="0">
                <a:solidFill>
                  <a:schemeClr val="bg1"/>
                </a:solidFill>
              </a:rPr>
              <a:t>are "re-centered" around the high-res analysis</a:t>
            </a:r>
          </a:p>
        </p:txBody>
      </p:sp>
      <p:sp>
        <p:nvSpPr>
          <p:cNvPr id="2059" name="Line 11"/>
          <p:cNvSpPr>
            <a:spLocks noChangeShapeType="1"/>
          </p:cNvSpPr>
          <p:nvPr/>
        </p:nvSpPr>
        <p:spPr bwMode="auto">
          <a:xfrm>
            <a:off x="1981200" y="2438400"/>
            <a:ext cx="990600" cy="685800"/>
          </a:xfrm>
          <a:prstGeom prst="line">
            <a:avLst/>
          </a:prstGeom>
          <a:noFill/>
          <a:ln w="15875">
            <a:solidFill>
              <a:schemeClr val="tx1"/>
            </a:solidFill>
            <a:round/>
            <a:headEnd/>
            <a:tailEnd type="stealth" w="lg" len="lg"/>
          </a:ln>
        </p:spPr>
        <p:txBody>
          <a:bodyPr/>
          <a:lstStyle/>
          <a:p>
            <a:endParaRPr lang="en-US"/>
          </a:p>
        </p:txBody>
      </p:sp>
      <p:sp>
        <p:nvSpPr>
          <p:cNvPr id="2060" name="Line 12"/>
          <p:cNvSpPr>
            <a:spLocks noChangeShapeType="1"/>
          </p:cNvSpPr>
          <p:nvPr/>
        </p:nvSpPr>
        <p:spPr bwMode="auto">
          <a:xfrm>
            <a:off x="1981200" y="3429000"/>
            <a:ext cx="990600" cy="0"/>
          </a:xfrm>
          <a:prstGeom prst="line">
            <a:avLst/>
          </a:prstGeom>
          <a:noFill/>
          <a:ln w="15875">
            <a:solidFill>
              <a:schemeClr val="tx1"/>
            </a:solidFill>
            <a:round/>
            <a:headEnd/>
            <a:tailEnd type="stealth" w="lg" len="lg"/>
          </a:ln>
        </p:spPr>
        <p:txBody>
          <a:bodyPr/>
          <a:lstStyle/>
          <a:p>
            <a:endParaRPr lang="en-US"/>
          </a:p>
        </p:txBody>
      </p:sp>
      <p:sp>
        <p:nvSpPr>
          <p:cNvPr id="2061" name="Line 13"/>
          <p:cNvSpPr>
            <a:spLocks noChangeShapeType="1"/>
          </p:cNvSpPr>
          <p:nvPr/>
        </p:nvSpPr>
        <p:spPr bwMode="auto">
          <a:xfrm>
            <a:off x="1981200" y="2743200"/>
            <a:ext cx="1524000" cy="3352800"/>
          </a:xfrm>
          <a:prstGeom prst="line">
            <a:avLst/>
          </a:prstGeom>
          <a:noFill/>
          <a:ln w="25400" cap="rnd">
            <a:solidFill>
              <a:schemeClr val="bg2"/>
            </a:solidFill>
            <a:prstDash val="sysDot"/>
            <a:round/>
            <a:headEnd/>
            <a:tailEnd type="stealth" w="lg" len="lg"/>
          </a:ln>
        </p:spPr>
        <p:txBody>
          <a:bodyPr/>
          <a:lstStyle/>
          <a:p>
            <a:endParaRPr lang="en-US"/>
          </a:p>
        </p:txBody>
      </p:sp>
      <p:sp>
        <p:nvSpPr>
          <p:cNvPr id="2062" name="Line 14"/>
          <p:cNvSpPr>
            <a:spLocks noChangeShapeType="1"/>
          </p:cNvSpPr>
          <p:nvPr/>
        </p:nvSpPr>
        <p:spPr bwMode="auto">
          <a:xfrm>
            <a:off x="1981200" y="3733800"/>
            <a:ext cx="1295400" cy="2362200"/>
          </a:xfrm>
          <a:prstGeom prst="line">
            <a:avLst/>
          </a:prstGeom>
          <a:noFill/>
          <a:ln w="25400" cap="rnd">
            <a:solidFill>
              <a:schemeClr val="bg2"/>
            </a:solidFill>
            <a:prstDash val="sysDot"/>
            <a:round/>
            <a:headEnd/>
            <a:tailEnd type="stealth" w="lg" len="lg"/>
          </a:ln>
        </p:spPr>
        <p:txBody>
          <a:bodyPr/>
          <a:lstStyle/>
          <a:p>
            <a:endParaRPr lang="en-US"/>
          </a:p>
        </p:txBody>
      </p:sp>
      <p:sp>
        <p:nvSpPr>
          <p:cNvPr id="2066" name="Line 18"/>
          <p:cNvSpPr>
            <a:spLocks noChangeShapeType="1"/>
          </p:cNvSpPr>
          <p:nvPr/>
        </p:nvSpPr>
        <p:spPr bwMode="auto">
          <a:xfrm>
            <a:off x="4648200" y="3429000"/>
            <a:ext cx="411163" cy="15875"/>
          </a:xfrm>
          <a:prstGeom prst="line">
            <a:avLst/>
          </a:prstGeom>
          <a:noFill/>
          <a:ln w="15875">
            <a:solidFill>
              <a:schemeClr val="tx1"/>
            </a:solidFill>
            <a:round/>
            <a:headEnd/>
            <a:tailEnd type="stealth" w="lg" len="lg"/>
          </a:ln>
        </p:spPr>
        <p:txBody>
          <a:bodyPr/>
          <a:lstStyle/>
          <a:p>
            <a:endParaRPr lang="en-US"/>
          </a:p>
        </p:txBody>
      </p:sp>
      <p:sp>
        <p:nvSpPr>
          <p:cNvPr id="2067" name="Line 19"/>
          <p:cNvSpPr>
            <a:spLocks noChangeShapeType="1"/>
          </p:cNvSpPr>
          <p:nvPr/>
        </p:nvSpPr>
        <p:spPr bwMode="auto">
          <a:xfrm flipV="1">
            <a:off x="6781800" y="2590800"/>
            <a:ext cx="381000" cy="304800"/>
          </a:xfrm>
          <a:prstGeom prst="line">
            <a:avLst/>
          </a:prstGeom>
          <a:noFill/>
          <a:ln w="15875">
            <a:solidFill>
              <a:schemeClr val="tx1"/>
            </a:solidFill>
            <a:round/>
            <a:headEnd/>
            <a:tailEnd type="stealth" w="lg" len="lg"/>
          </a:ln>
        </p:spPr>
        <p:txBody>
          <a:bodyPr/>
          <a:lstStyle/>
          <a:p>
            <a:endParaRPr lang="en-US"/>
          </a:p>
        </p:txBody>
      </p:sp>
      <p:sp>
        <p:nvSpPr>
          <p:cNvPr id="2068" name="Line 20"/>
          <p:cNvSpPr>
            <a:spLocks noChangeShapeType="1"/>
          </p:cNvSpPr>
          <p:nvPr/>
        </p:nvSpPr>
        <p:spPr bwMode="auto">
          <a:xfrm flipV="1">
            <a:off x="6972300" y="3429000"/>
            <a:ext cx="190500" cy="0"/>
          </a:xfrm>
          <a:prstGeom prst="line">
            <a:avLst/>
          </a:prstGeom>
          <a:noFill/>
          <a:ln w="15875">
            <a:solidFill>
              <a:schemeClr val="tx1"/>
            </a:solidFill>
            <a:round/>
            <a:headEnd/>
            <a:tailEnd type="stealth" w="lg" len="lg"/>
          </a:ln>
        </p:spPr>
        <p:txBody>
          <a:bodyPr/>
          <a:lstStyle/>
          <a:p>
            <a:endParaRPr lang="en-US"/>
          </a:p>
        </p:txBody>
      </p:sp>
      <p:sp>
        <p:nvSpPr>
          <p:cNvPr id="2069" name="Line 21"/>
          <p:cNvSpPr>
            <a:spLocks noChangeShapeType="1"/>
          </p:cNvSpPr>
          <p:nvPr/>
        </p:nvSpPr>
        <p:spPr bwMode="auto">
          <a:xfrm flipV="1">
            <a:off x="8534400" y="2590800"/>
            <a:ext cx="381000" cy="0"/>
          </a:xfrm>
          <a:prstGeom prst="line">
            <a:avLst/>
          </a:prstGeom>
          <a:noFill/>
          <a:ln w="15875">
            <a:solidFill>
              <a:schemeClr val="tx1"/>
            </a:solidFill>
            <a:round/>
            <a:headEnd/>
            <a:tailEnd type="stealth" w="lg" len="lg"/>
          </a:ln>
        </p:spPr>
        <p:txBody>
          <a:bodyPr/>
          <a:lstStyle/>
          <a:p>
            <a:endParaRPr lang="en-US"/>
          </a:p>
        </p:txBody>
      </p:sp>
      <p:sp>
        <p:nvSpPr>
          <p:cNvPr id="2070" name="Line 22"/>
          <p:cNvSpPr>
            <a:spLocks noChangeShapeType="1"/>
          </p:cNvSpPr>
          <p:nvPr/>
        </p:nvSpPr>
        <p:spPr bwMode="auto">
          <a:xfrm flipV="1">
            <a:off x="8534400" y="3429000"/>
            <a:ext cx="381000" cy="0"/>
          </a:xfrm>
          <a:prstGeom prst="line">
            <a:avLst/>
          </a:prstGeom>
          <a:noFill/>
          <a:ln w="15875">
            <a:solidFill>
              <a:schemeClr val="tx1"/>
            </a:solidFill>
            <a:round/>
            <a:headEnd/>
            <a:tailEnd type="stealth" w="lg" len="lg"/>
          </a:ln>
        </p:spPr>
        <p:txBody>
          <a:bodyPr/>
          <a:lstStyle/>
          <a:p>
            <a:endParaRPr lang="en-US"/>
          </a:p>
        </p:txBody>
      </p:sp>
      <p:sp>
        <p:nvSpPr>
          <p:cNvPr id="2072" name="Rectangle 24"/>
          <p:cNvSpPr>
            <a:spLocks noChangeArrowheads="1"/>
          </p:cNvSpPr>
          <p:nvPr/>
        </p:nvSpPr>
        <p:spPr bwMode="auto">
          <a:xfrm>
            <a:off x="0" y="228600"/>
            <a:ext cx="9144000" cy="1600200"/>
          </a:xfrm>
          <a:prstGeom prst="rect">
            <a:avLst/>
          </a:prstGeom>
          <a:noFill/>
          <a:ln w="9525">
            <a:noFill/>
            <a:miter lim="800000"/>
            <a:headEnd/>
            <a:tailEnd/>
          </a:ln>
        </p:spPr>
        <p:txBody>
          <a:bodyPr anchor="ctr"/>
          <a:lstStyle/>
          <a:p>
            <a:pPr algn="ctr"/>
            <a:r>
              <a:rPr lang="en-US" sz="3200" b="1" u="sng" dirty="0" smtClean="0">
                <a:solidFill>
                  <a:srgbClr val="7030A0"/>
                </a:solidFill>
              </a:rPr>
              <a:t>ESRL Single-Resolution </a:t>
            </a:r>
            <a:r>
              <a:rPr lang="en-US" sz="3200" b="1" u="sng" dirty="0" err="1" smtClean="0">
                <a:solidFill>
                  <a:srgbClr val="7030A0"/>
                </a:solidFill>
              </a:rPr>
              <a:t>EnKF</a:t>
            </a:r>
            <a:r>
              <a:rPr lang="en-US" sz="3200" b="1" u="sng" dirty="0" smtClean="0">
                <a:solidFill>
                  <a:srgbClr val="7030A0"/>
                </a:solidFill>
              </a:rPr>
              <a:t> Only System</a:t>
            </a:r>
          </a:p>
          <a:p>
            <a:pPr algn="ctr"/>
            <a:r>
              <a:rPr lang="en-US" sz="2400" b="1" u="sng" dirty="0" smtClean="0">
                <a:solidFill>
                  <a:srgbClr val="7030A0"/>
                </a:solidFill>
              </a:rPr>
              <a:t>Conventional </a:t>
            </a:r>
            <a:r>
              <a:rPr lang="en-US" sz="2400" b="1" u="sng" dirty="0" err="1" smtClean="0">
                <a:solidFill>
                  <a:srgbClr val="7030A0"/>
                </a:solidFill>
              </a:rPr>
              <a:t>obs</a:t>
            </a:r>
            <a:r>
              <a:rPr lang="en-US" sz="2400" b="1" u="sng" dirty="0" smtClean="0">
                <a:solidFill>
                  <a:srgbClr val="7030A0"/>
                </a:solidFill>
              </a:rPr>
              <a:t> only in this system </a:t>
            </a:r>
          </a:p>
          <a:p>
            <a:pPr algn="ctr"/>
            <a:r>
              <a:rPr lang="en-US" sz="2400" b="1" u="sng" dirty="0" smtClean="0">
                <a:solidFill>
                  <a:srgbClr val="7030A0"/>
                </a:solidFill>
              </a:rPr>
              <a:t>Possible R1 replacement</a:t>
            </a:r>
          </a:p>
          <a:p>
            <a:pPr algn="ctr"/>
            <a:endParaRPr lang="en-US" sz="3200" b="1" u="sng" dirty="0">
              <a:solidFill>
                <a:srgbClr val="7030A0"/>
              </a:solidFill>
            </a:endParaRPr>
          </a:p>
        </p:txBody>
      </p:sp>
      <p:sp>
        <p:nvSpPr>
          <p:cNvPr id="2073" name="AutoShape 25"/>
          <p:cNvSpPr>
            <a:spLocks noChangeArrowheads="1"/>
          </p:cNvSpPr>
          <p:nvPr/>
        </p:nvSpPr>
        <p:spPr bwMode="auto">
          <a:xfrm>
            <a:off x="609600" y="4114800"/>
            <a:ext cx="1371600" cy="609600"/>
          </a:xfrm>
          <a:prstGeom prst="flowChartAlternateProcess">
            <a:avLst/>
          </a:prstGeom>
          <a:solidFill>
            <a:srgbClr val="FFFF99"/>
          </a:solidFill>
          <a:ln w="9525">
            <a:solidFill>
              <a:schemeClr val="tx1"/>
            </a:solidFill>
            <a:miter lim="800000"/>
            <a:headEnd/>
            <a:tailEnd/>
          </a:ln>
        </p:spPr>
        <p:txBody>
          <a:bodyPr wrap="none" anchor="ctr"/>
          <a:lstStyle/>
          <a:p>
            <a:pPr algn="ctr"/>
            <a:r>
              <a:rPr lang="en-US" sz="1800"/>
              <a:t>member 3 </a:t>
            </a:r>
          </a:p>
          <a:p>
            <a:pPr algn="ctr"/>
            <a:r>
              <a:rPr lang="en-US" sz="1800"/>
              <a:t>forecast</a:t>
            </a:r>
          </a:p>
        </p:txBody>
      </p:sp>
      <p:sp>
        <p:nvSpPr>
          <p:cNvPr id="2074" name="AutoShape 26"/>
          <p:cNvSpPr>
            <a:spLocks noChangeArrowheads="1"/>
          </p:cNvSpPr>
          <p:nvPr/>
        </p:nvSpPr>
        <p:spPr bwMode="auto">
          <a:xfrm>
            <a:off x="7162800" y="3962400"/>
            <a:ext cx="1371600" cy="609600"/>
          </a:xfrm>
          <a:prstGeom prst="flowChartAlternateProcess">
            <a:avLst/>
          </a:prstGeom>
          <a:solidFill>
            <a:srgbClr val="FFFF99"/>
          </a:solidFill>
          <a:ln w="9525">
            <a:solidFill>
              <a:schemeClr val="tx1"/>
            </a:solidFill>
            <a:miter lim="800000"/>
            <a:headEnd/>
            <a:tailEnd/>
          </a:ln>
        </p:spPr>
        <p:txBody>
          <a:bodyPr wrap="none" anchor="ctr"/>
          <a:lstStyle/>
          <a:p>
            <a:pPr algn="ctr"/>
            <a:r>
              <a:rPr lang="en-US" sz="1800" dirty="0"/>
              <a:t>member 3 </a:t>
            </a:r>
          </a:p>
          <a:p>
            <a:pPr algn="ctr"/>
            <a:r>
              <a:rPr lang="en-US" sz="1800" dirty="0"/>
              <a:t>analysis</a:t>
            </a:r>
          </a:p>
        </p:txBody>
      </p:sp>
      <p:sp>
        <p:nvSpPr>
          <p:cNvPr id="2075" name="Line 27"/>
          <p:cNvSpPr>
            <a:spLocks noChangeShapeType="1"/>
          </p:cNvSpPr>
          <p:nvPr/>
        </p:nvSpPr>
        <p:spPr bwMode="auto">
          <a:xfrm>
            <a:off x="6781800" y="4038600"/>
            <a:ext cx="381000" cy="228600"/>
          </a:xfrm>
          <a:prstGeom prst="line">
            <a:avLst/>
          </a:prstGeom>
          <a:noFill/>
          <a:ln w="15875">
            <a:solidFill>
              <a:schemeClr val="tx1"/>
            </a:solidFill>
            <a:round/>
            <a:headEnd/>
            <a:tailEnd type="stealth" w="lg" len="lg"/>
          </a:ln>
        </p:spPr>
        <p:txBody>
          <a:bodyPr/>
          <a:lstStyle/>
          <a:p>
            <a:endParaRPr lang="en-US"/>
          </a:p>
        </p:txBody>
      </p:sp>
      <p:sp>
        <p:nvSpPr>
          <p:cNvPr id="2076" name="Line 28"/>
          <p:cNvSpPr>
            <a:spLocks noChangeShapeType="1"/>
          </p:cNvSpPr>
          <p:nvPr/>
        </p:nvSpPr>
        <p:spPr bwMode="auto">
          <a:xfrm flipV="1">
            <a:off x="8534400" y="4267200"/>
            <a:ext cx="381000" cy="0"/>
          </a:xfrm>
          <a:prstGeom prst="line">
            <a:avLst/>
          </a:prstGeom>
          <a:noFill/>
          <a:ln w="15875">
            <a:solidFill>
              <a:schemeClr val="tx1"/>
            </a:solidFill>
            <a:round/>
            <a:headEnd/>
            <a:tailEnd type="stealth" w="lg" len="lg"/>
          </a:ln>
        </p:spPr>
        <p:txBody>
          <a:bodyPr/>
          <a:lstStyle/>
          <a:p>
            <a:endParaRPr lang="en-US"/>
          </a:p>
        </p:txBody>
      </p:sp>
      <p:sp>
        <p:nvSpPr>
          <p:cNvPr id="2077" name="Line 29"/>
          <p:cNvSpPr>
            <a:spLocks noChangeShapeType="1"/>
          </p:cNvSpPr>
          <p:nvPr/>
        </p:nvSpPr>
        <p:spPr bwMode="auto">
          <a:xfrm flipV="1">
            <a:off x="1981200" y="3733800"/>
            <a:ext cx="990600" cy="609600"/>
          </a:xfrm>
          <a:prstGeom prst="line">
            <a:avLst/>
          </a:prstGeom>
          <a:noFill/>
          <a:ln w="15875">
            <a:solidFill>
              <a:schemeClr val="tx1"/>
            </a:solidFill>
            <a:round/>
            <a:headEnd/>
            <a:tailEnd type="stealth" w="lg" len="lg"/>
          </a:ln>
        </p:spPr>
        <p:txBody>
          <a:bodyPr/>
          <a:lstStyle/>
          <a:p>
            <a:endParaRPr lang="en-US"/>
          </a:p>
        </p:txBody>
      </p:sp>
      <p:sp>
        <p:nvSpPr>
          <p:cNvPr id="2078" name="Line 30"/>
          <p:cNvSpPr>
            <a:spLocks noChangeShapeType="1"/>
          </p:cNvSpPr>
          <p:nvPr/>
        </p:nvSpPr>
        <p:spPr bwMode="auto">
          <a:xfrm>
            <a:off x="1981200" y="4648200"/>
            <a:ext cx="1066800" cy="1447800"/>
          </a:xfrm>
          <a:prstGeom prst="line">
            <a:avLst/>
          </a:prstGeom>
          <a:noFill/>
          <a:ln w="25400" cap="rnd">
            <a:solidFill>
              <a:schemeClr val="bg2"/>
            </a:solidFill>
            <a:prstDash val="sysDot"/>
            <a:round/>
            <a:headEnd/>
            <a:tailEnd type="stealth" w="lg" len="lg"/>
          </a:ln>
        </p:spPr>
        <p:txBody>
          <a:bodyPr/>
          <a:lstStyle/>
          <a:p>
            <a:endParaRPr lang="en-US"/>
          </a:p>
        </p:txBody>
      </p:sp>
      <p:sp>
        <p:nvSpPr>
          <p:cNvPr id="2079" name="Line 31"/>
          <p:cNvSpPr>
            <a:spLocks noChangeShapeType="1"/>
          </p:cNvSpPr>
          <p:nvPr/>
        </p:nvSpPr>
        <p:spPr bwMode="auto">
          <a:xfrm>
            <a:off x="2209800" y="1066800"/>
            <a:ext cx="0" cy="5715000"/>
          </a:xfrm>
          <a:prstGeom prst="line">
            <a:avLst/>
          </a:prstGeom>
          <a:noFill/>
          <a:ln w="38100" cap="rnd">
            <a:solidFill>
              <a:srgbClr val="F2BA54"/>
            </a:solidFill>
            <a:prstDash val="sysDot"/>
            <a:round/>
            <a:headEnd/>
            <a:tailEnd/>
          </a:ln>
        </p:spPr>
        <p:txBody>
          <a:bodyPr/>
          <a:lstStyle/>
          <a:p>
            <a:endParaRPr lang="en-US"/>
          </a:p>
        </p:txBody>
      </p:sp>
      <p:sp>
        <p:nvSpPr>
          <p:cNvPr id="2080" name="Text Box 32"/>
          <p:cNvSpPr txBox="1">
            <a:spLocks noChangeArrowheads="1"/>
          </p:cNvSpPr>
          <p:nvPr/>
        </p:nvSpPr>
        <p:spPr bwMode="auto">
          <a:xfrm>
            <a:off x="533400" y="5226050"/>
            <a:ext cx="1676400" cy="336550"/>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cs typeface="Arial" charset="0"/>
              </a:rPr>
              <a:t>Previous Cycle</a:t>
            </a:r>
          </a:p>
        </p:txBody>
      </p:sp>
      <p:sp>
        <p:nvSpPr>
          <p:cNvPr id="2081" name="Text Box 33"/>
          <p:cNvSpPr txBox="1">
            <a:spLocks noChangeArrowheads="1"/>
          </p:cNvSpPr>
          <p:nvPr/>
        </p:nvSpPr>
        <p:spPr bwMode="auto">
          <a:xfrm>
            <a:off x="3048000" y="5226050"/>
            <a:ext cx="2209800" cy="336550"/>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cs typeface="Arial" charset="0"/>
              </a:rPr>
              <a:t>Current Update Cycle</a:t>
            </a:r>
          </a:p>
        </p:txBody>
      </p:sp>
      <p:sp>
        <p:nvSpPr>
          <p:cNvPr id="2082" name="Line 34"/>
          <p:cNvSpPr>
            <a:spLocks noChangeShapeType="1"/>
          </p:cNvSpPr>
          <p:nvPr/>
        </p:nvSpPr>
        <p:spPr bwMode="auto">
          <a:xfrm>
            <a:off x="457200" y="5181600"/>
            <a:ext cx="1600200" cy="0"/>
          </a:xfrm>
          <a:prstGeom prst="line">
            <a:avLst/>
          </a:prstGeom>
          <a:noFill/>
          <a:ln w="28575">
            <a:solidFill>
              <a:schemeClr val="tx1"/>
            </a:solidFill>
            <a:round/>
            <a:headEnd/>
            <a:tailEnd/>
          </a:ln>
        </p:spPr>
        <p:txBody>
          <a:bodyPr/>
          <a:lstStyle/>
          <a:p>
            <a:endParaRPr lang="en-US"/>
          </a:p>
        </p:txBody>
      </p:sp>
      <p:sp>
        <p:nvSpPr>
          <p:cNvPr id="2083" name="Line 35"/>
          <p:cNvSpPr>
            <a:spLocks noChangeShapeType="1"/>
          </p:cNvSpPr>
          <p:nvPr/>
        </p:nvSpPr>
        <p:spPr bwMode="auto">
          <a:xfrm>
            <a:off x="2362200" y="5181600"/>
            <a:ext cx="6400800" cy="0"/>
          </a:xfrm>
          <a:prstGeom prst="line">
            <a:avLst/>
          </a:prstGeom>
          <a:noFill/>
          <a:ln w="28575">
            <a:solidFill>
              <a:schemeClr val="tx1"/>
            </a:solidFill>
            <a:round/>
            <a:headEnd/>
            <a:tailEnd/>
          </a:ln>
        </p:spPr>
        <p:txBody>
          <a:bodyPr/>
          <a:lstStyle/>
          <a:p>
            <a:endParaRPr lang="en-US"/>
          </a:p>
        </p:txBody>
      </p:sp>
      <p:sp>
        <p:nvSpPr>
          <p:cNvPr id="2084" name="TextBox 1"/>
          <p:cNvSpPr txBox="1">
            <a:spLocks noChangeArrowheads="1"/>
          </p:cNvSpPr>
          <p:nvPr/>
        </p:nvSpPr>
        <p:spPr bwMode="auto">
          <a:xfrm rot="-5400000">
            <a:off x="-157305" y="3131622"/>
            <a:ext cx="981359" cy="369332"/>
          </a:xfrm>
          <a:prstGeom prst="rect">
            <a:avLst/>
          </a:prstGeom>
          <a:noFill/>
          <a:ln w="9525">
            <a:noFill/>
            <a:miter lim="800000"/>
            <a:headEnd/>
            <a:tailEnd/>
          </a:ln>
        </p:spPr>
        <p:txBody>
          <a:bodyPr wrap="none">
            <a:spAutoFit/>
          </a:bodyPr>
          <a:lstStyle/>
          <a:p>
            <a:r>
              <a:rPr lang="en-US" b="1" dirty="0" smtClean="0">
                <a:solidFill>
                  <a:srgbClr val="FF0000"/>
                </a:solidFill>
              </a:rPr>
              <a:t>T254L64</a:t>
            </a:r>
            <a:endParaRPr lang="en-US" b="1" dirty="0">
              <a:solidFill>
                <a:srgbClr val="FF0000"/>
              </a:solidFill>
            </a:endParaRPr>
          </a:p>
        </p:txBody>
      </p:sp>
      <p:sp>
        <p:nvSpPr>
          <p:cNvPr id="2087" name="TextBox 1"/>
          <p:cNvSpPr txBox="1">
            <a:spLocks noChangeArrowheads="1"/>
          </p:cNvSpPr>
          <p:nvPr/>
        </p:nvSpPr>
        <p:spPr bwMode="auto">
          <a:xfrm>
            <a:off x="2628900" y="2217738"/>
            <a:ext cx="2201863" cy="738187"/>
          </a:xfrm>
          <a:prstGeom prst="rect">
            <a:avLst/>
          </a:prstGeom>
          <a:noFill/>
          <a:ln w="9525">
            <a:noFill/>
            <a:miter lim="800000"/>
            <a:headEnd/>
            <a:tailEnd/>
          </a:ln>
        </p:spPr>
        <p:txBody>
          <a:bodyPr>
            <a:spAutoFit/>
          </a:bodyPr>
          <a:lstStyle/>
          <a:p>
            <a:pPr algn="ctr"/>
            <a:r>
              <a:rPr lang="en-US" sz="1400" b="1" dirty="0">
                <a:solidFill>
                  <a:srgbClr val="FF0000"/>
                </a:solidFill>
              </a:rPr>
              <a:t>Uses background error </a:t>
            </a:r>
            <a:r>
              <a:rPr lang="en-US" sz="1400" b="1" dirty="0" err="1">
                <a:solidFill>
                  <a:srgbClr val="FF0000"/>
                </a:solidFill>
              </a:rPr>
              <a:t>covariances</a:t>
            </a:r>
            <a:r>
              <a:rPr lang="en-US" sz="1400" b="1" dirty="0">
                <a:solidFill>
                  <a:srgbClr val="FF0000"/>
                </a:solidFill>
              </a:rPr>
              <a:t> computed from the ensemble</a:t>
            </a:r>
          </a:p>
        </p:txBody>
      </p:sp>
      <p:sp>
        <p:nvSpPr>
          <p:cNvPr id="2090" name="TextBox 41"/>
          <p:cNvSpPr txBox="1">
            <a:spLocks noChangeArrowheads="1"/>
          </p:cNvSpPr>
          <p:nvPr/>
        </p:nvSpPr>
        <p:spPr bwMode="auto">
          <a:xfrm rot="10800000" flipV="1">
            <a:off x="6781800" y="1371600"/>
            <a:ext cx="2036762" cy="523220"/>
          </a:xfrm>
          <a:prstGeom prst="rect">
            <a:avLst/>
          </a:prstGeom>
          <a:solidFill>
            <a:schemeClr val="bg1"/>
          </a:solidFill>
          <a:ln w="9525">
            <a:noFill/>
            <a:miter lim="800000"/>
            <a:headEnd/>
            <a:tailEnd/>
          </a:ln>
        </p:spPr>
        <p:txBody>
          <a:bodyPr>
            <a:spAutoFit/>
          </a:bodyPr>
          <a:lstStyle/>
          <a:p>
            <a:pPr algn="ctr"/>
            <a:r>
              <a:rPr lang="en-US" sz="1400" b="1" dirty="0">
                <a:solidFill>
                  <a:srgbClr val="FF0000"/>
                </a:solidFill>
              </a:rPr>
              <a:t>Used for </a:t>
            </a:r>
            <a:r>
              <a:rPr lang="en-US" sz="1400" b="1" dirty="0" smtClean="0">
                <a:solidFill>
                  <a:srgbClr val="FF0000"/>
                </a:solidFill>
              </a:rPr>
              <a:t>forecast IC for </a:t>
            </a:r>
            <a:r>
              <a:rPr lang="en-US" sz="1400" b="1" dirty="0">
                <a:solidFill>
                  <a:srgbClr val="FF0000"/>
                </a:solidFill>
              </a:rPr>
              <a:t>next cycle</a:t>
            </a:r>
          </a:p>
        </p:txBody>
      </p:sp>
      <p:sp>
        <p:nvSpPr>
          <p:cNvPr id="2091" name="TextBox 4"/>
          <p:cNvSpPr txBox="1">
            <a:spLocks noChangeArrowheads="1"/>
          </p:cNvSpPr>
          <p:nvPr/>
        </p:nvSpPr>
        <p:spPr bwMode="auto">
          <a:xfrm>
            <a:off x="4846638" y="2032000"/>
            <a:ext cx="2332037" cy="831850"/>
          </a:xfrm>
          <a:prstGeom prst="rect">
            <a:avLst/>
          </a:prstGeom>
          <a:noFill/>
          <a:ln w="9525">
            <a:noFill/>
            <a:miter lim="800000"/>
            <a:headEnd/>
            <a:tailEnd/>
          </a:ln>
        </p:spPr>
        <p:txBody>
          <a:bodyPr>
            <a:spAutoFit/>
          </a:bodyPr>
          <a:lstStyle/>
          <a:p>
            <a:pPr algn="ctr"/>
            <a:r>
              <a:rPr lang="en-US" sz="1200" b="1" dirty="0">
                <a:solidFill>
                  <a:srgbClr val="0000FF"/>
                </a:solidFill>
              </a:rPr>
              <a:t>Generating new ensemble perturbations given the latest set of observations and a first-guess ensemble</a:t>
            </a:r>
          </a:p>
        </p:txBody>
      </p:sp>
      <p:sp>
        <p:nvSpPr>
          <p:cNvPr id="44" name="TextBox 43"/>
          <p:cNvSpPr txBox="1"/>
          <p:nvPr/>
        </p:nvSpPr>
        <p:spPr>
          <a:xfrm>
            <a:off x="2362200" y="5638800"/>
            <a:ext cx="4724400" cy="830997"/>
          </a:xfrm>
          <a:prstGeom prst="rect">
            <a:avLst/>
          </a:prstGeom>
          <a:noFill/>
        </p:spPr>
        <p:txBody>
          <a:bodyPr wrap="square" rtlCol="0">
            <a:spAutoFit/>
          </a:bodyPr>
          <a:lstStyle/>
          <a:p>
            <a:pPr algn="ctr"/>
            <a:r>
              <a:rPr lang="en-US" sz="2400" b="1" i="1" dirty="0" smtClean="0">
                <a:solidFill>
                  <a:srgbClr val="7030A0"/>
                </a:solidFill>
              </a:rPr>
              <a:t>Faster than a similar hybrid since no waiting on one branch or the other </a:t>
            </a:r>
            <a:endParaRPr lang="en-US" sz="2400" b="1" i="1" dirty="0">
              <a:solidFill>
                <a:srgbClr val="7030A0"/>
              </a:solidFill>
            </a:endParaRPr>
          </a:p>
        </p:txBody>
      </p:sp>
      <p:sp>
        <p:nvSpPr>
          <p:cNvPr id="46" name="TextBox 45"/>
          <p:cNvSpPr txBox="1"/>
          <p:nvPr/>
        </p:nvSpPr>
        <p:spPr>
          <a:xfrm>
            <a:off x="6623695" y="6488668"/>
            <a:ext cx="2520305" cy="369332"/>
          </a:xfrm>
          <a:prstGeom prst="rect">
            <a:avLst/>
          </a:prstGeom>
          <a:noFill/>
        </p:spPr>
        <p:txBody>
          <a:bodyPr wrap="none" rtlCol="0">
            <a:spAutoFit/>
          </a:bodyPr>
          <a:lstStyle/>
          <a:p>
            <a:r>
              <a:rPr lang="en-US" b="1" dirty="0" smtClean="0"/>
              <a:t>Thanks to Jeff Whitaker</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preferRelativeResize="0">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122086"/>
            <a:ext cx="4572000" cy="2478024"/>
          </a:xfrm>
          <a:prstGeom prst="rect">
            <a:avLst/>
          </a:prstGeom>
          <a:noFill/>
          <a:extLst>
            <a:ext uri="{909E8E84-426E-40DD-AFC4-6F175D3DCCD1}">
              <a14:hiddenFill xmlns:a14="http://schemas.microsoft.com/office/drawing/2010/main" xmlns="">
                <a:solidFill>
                  <a:srgbClr val="FFFFFF"/>
                </a:solidFill>
              </a14:hiddenFill>
            </a:ext>
          </a:extLst>
        </p:spPr>
      </p:pic>
      <p:pic>
        <p:nvPicPr>
          <p:cNvPr id="102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4123610"/>
            <a:ext cx="4572000" cy="2476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0" y="1143000"/>
            <a:ext cx="9144000"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7030A0"/>
                </a:solidFill>
                <a:effectLst/>
                <a:latin typeface="Arial" pitchFamily="34" charset="0"/>
                <a:ea typeface="Calibri" pitchFamily="34" charset="0"/>
                <a:cs typeface="Times New Roman" pitchFamily="18" charset="0"/>
              </a:rPr>
              <a:t>NCEP partnered with NCAR, with contributions from other NWP research centers, to produce the first long term (50 years, 1948-1998) global reanalysis product, during the 1990’s. The database setup and data assimilation component  carried out at NCEP was ongoing through the years 1993-2000. The project was known as the NCEP/NCAR Global Reanalysis (NNGR), or GR1. The observation preparation and preprocessing requirement for this project was significant. The bits and pieces of the data were stored in many different places and formats. The data rescue group of ~10 people at NCAR spent many man years cleaning up and time checking archived datasets and sending them to NCEP. Diagrams below, for example, show the major components of the PILOT/TEMP and the SYNOP datasets, 1948-1997. </a:t>
            </a:r>
            <a:endParaRPr kumimoji="0" lang="en-US" alt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0" y="381000"/>
            <a:ext cx="9144000" cy="523220"/>
          </a:xfrm>
          <a:prstGeom prst="rect">
            <a:avLst/>
          </a:prstGeom>
        </p:spPr>
        <p:txBody>
          <a:bodyPr wrap="square">
            <a:spAutoFit/>
          </a:bodyPr>
          <a:lstStyle/>
          <a:p>
            <a:pPr algn="ctr"/>
            <a:r>
              <a:rPr lang="en-US" sz="2800" b="1" i="1" u="sng" dirty="0">
                <a:solidFill>
                  <a:srgbClr val="7030A0"/>
                </a:solidFill>
              </a:rPr>
              <a:t>The NCEP 65+ Year Reanalysis Observation Database</a:t>
            </a:r>
            <a:endParaRPr lang="en-US" sz="2800" dirty="0">
              <a:solidFill>
                <a:srgbClr val="7030A0"/>
              </a:solidFill>
            </a:endParaRPr>
          </a:p>
        </p:txBody>
      </p:sp>
    </p:spTree>
    <p:extLst>
      <p:ext uri="{BB962C8B-B14F-4D97-AF65-F5344CB8AC3E}">
        <p14:creationId xmlns:p14="http://schemas.microsoft.com/office/powerpoint/2010/main" xmlns="" val="3388082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preferRelativeResize="0">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122086"/>
            <a:ext cx="4572000" cy="2478024"/>
          </a:xfrm>
          <a:prstGeom prst="rect">
            <a:avLst/>
          </a:prstGeom>
          <a:noFill/>
          <a:extLst>
            <a:ext uri="{909E8E84-426E-40DD-AFC4-6F175D3DCCD1}">
              <a14:hiddenFill xmlns:a14="http://schemas.microsoft.com/office/drawing/2010/main" xmlns="">
                <a:solidFill>
                  <a:srgbClr val="FFFFFF"/>
                </a:solidFill>
              </a14:hiddenFill>
            </a:ext>
          </a:extLst>
        </p:spPr>
      </p:pic>
      <p:pic>
        <p:nvPicPr>
          <p:cNvPr id="102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4123610"/>
            <a:ext cx="4572000" cy="2476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0" y="1143000"/>
            <a:ext cx="9144000"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7030A0"/>
                </a:solidFill>
                <a:effectLst/>
                <a:latin typeface="Arial" pitchFamily="34" charset="0"/>
                <a:ea typeface="Calibri" pitchFamily="34" charset="0"/>
                <a:cs typeface="Times New Roman" pitchFamily="18" charset="0"/>
              </a:rPr>
              <a:t>NCEP partnered with NCAR, with contributions from other NWP research centers, to produce the first long term (50 years, 1948-1998) global reanalysis product, during the 1990’s. The database setup and data assimilation component  carried out at NCEP was ongoing through the years 1993-2000. The project was known as the NCEP/NCAR Global Reanalysis (NNGR), or GR1. The observation preparation and preprocessing requirement for this project was significant. The bits and pieces of the data were stored in many different places and formats. The data rescue group of ~10 people at NCAR spent many man years cleaning up and time checking archived datasets and sending them to NCEP. Diagrams below, for example, show the major components of the PILOT/TEMP and the SYNOP datasets, 1948-1997. </a:t>
            </a:r>
            <a:endParaRPr kumimoji="0" lang="en-US" alt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0" y="381000"/>
            <a:ext cx="9144000" cy="523220"/>
          </a:xfrm>
          <a:prstGeom prst="rect">
            <a:avLst/>
          </a:prstGeom>
        </p:spPr>
        <p:txBody>
          <a:bodyPr wrap="square">
            <a:spAutoFit/>
          </a:bodyPr>
          <a:lstStyle/>
          <a:p>
            <a:pPr algn="ctr"/>
            <a:r>
              <a:rPr lang="en-US" sz="2800" b="1" i="1" u="sng" dirty="0">
                <a:solidFill>
                  <a:srgbClr val="7030A0"/>
                </a:solidFill>
              </a:rPr>
              <a:t>The NCEP 65+ Year Reanalysis Observation Database</a:t>
            </a:r>
            <a:endParaRPr lang="en-US" sz="2800" dirty="0">
              <a:solidFill>
                <a:srgbClr val="7030A0"/>
              </a:solidFill>
            </a:endParaRPr>
          </a:p>
        </p:txBody>
      </p:sp>
      <p:sp>
        <p:nvSpPr>
          <p:cNvPr id="7" name="TextBox 6"/>
          <p:cNvSpPr txBox="1"/>
          <p:nvPr/>
        </p:nvSpPr>
        <p:spPr>
          <a:xfrm>
            <a:off x="0" y="975479"/>
            <a:ext cx="9144000" cy="3139321"/>
          </a:xfrm>
          <a:prstGeom prst="rect">
            <a:avLst/>
          </a:prstGeom>
          <a:solidFill>
            <a:schemeClr val="accent3"/>
          </a:solidFill>
        </p:spPr>
        <p:txBody>
          <a:bodyPr wrap="square" rtlCol="0">
            <a:spAutoFit/>
          </a:bodyPr>
          <a:lstStyle/>
          <a:p>
            <a:pPr>
              <a:buFont typeface="Arial" pitchFamily="34" charset="0"/>
              <a:buChar char="•"/>
            </a:pPr>
            <a:r>
              <a:rPr lang="en-US" sz="2200" dirty="0" smtClean="0">
                <a:solidFill>
                  <a:srgbClr val="002060"/>
                </a:solidFill>
              </a:rPr>
              <a:t>About four generations of improvements and additions have been made to the original dataset components (created by Roy </a:t>
            </a:r>
            <a:r>
              <a:rPr lang="en-US" sz="2200" dirty="0" err="1" smtClean="0">
                <a:solidFill>
                  <a:srgbClr val="002060"/>
                </a:solidFill>
              </a:rPr>
              <a:t>Jenne’s</a:t>
            </a:r>
            <a:r>
              <a:rPr lang="en-US" sz="2200" dirty="0" smtClean="0">
                <a:solidFill>
                  <a:srgbClr val="002060"/>
                </a:solidFill>
              </a:rPr>
              <a:t> group at NCAR) since 1993. </a:t>
            </a:r>
          </a:p>
          <a:p>
            <a:pPr>
              <a:buFont typeface="Arial" pitchFamily="34" charset="0"/>
              <a:buChar char="•"/>
            </a:pPr>
            <a:endParaRPr lang="en-US" sz="2200" dirty="0" smtClean="0">
              <a:solidFill>
                <a:srgbClr val="002060"/>
              </a:solidFill>
            </a:endParaRPr>
          </a:p>
          <a:p>
            <a:pPr>
              <a:buFont typeface="Arial" pitchFamily="34" charset="0"/>
              <a:buChar char="•"/>
            </a:pPr>
            <a:r>
              <a:rPr lang="en-US" sz="2200" dirty="0" smtClean="0">
                <a:solidFill>
                  <a:srgbClr val="002060"/>
                </a:solidFill>
              </a:rPr>
              <a:t>In the NCEP merge processing, duplicate </a:t>
            </a:r>
            <a:r>
              <a:rPr lang="en-US" sz="2200" dirty="0" err="1" smtClean="0">
                <a:solidFill>
                  <a:srgbClr val="002060"/>
                </a:solidFill>
              </a:rPr>
              <a:t>radiosonde</a:t>
            </a:r>
            <a:r>
              <a:rPr lang="en-US" sz="2200" dirty="0" smtClean="0">
                <a:solidFill>
                  <a:srgbClr val="002060"/>
                </a:solidFill>
              </a:rPr>
              <a:t> profiles are composited instead of only picking one to use. </a:t>
            </a:r>
          </a:p>
          <a:p>
            <a:pPr>
              <a:buFont typeface="Arial" pitchFamily="34" charset="0"/>
              <a:buChar char="•"/>
            </a:pPr>
            <a:endParaRPr lang="en-US" sz="2200" dirty="0" smtClean="0">
              <a:solidFill>
                <a:srgbClr val="002060"/>
              </a:solidFill>
            </a:endParaRPr>
          </a:p>
          <a:p>
            <a:pPr>
              <a:buFont typeface="Arial" pitchFamily="34" charset="0"/>
              <a:buChar char="•"/>
            </a:pPr>
            <a:r>
              <a:rPr lang="en-US" sz="2200" dirty="0" smtClean="0">
                <a:solidFill>
                  <a:srgbClr val="002060"/>
                </a:solidFill>
              </a:rPr>
              <a:t>X-Y-T balloon  drift information is computed and stored for TEMP and PILOT, computed from wind profiles.</a:t>
            </a:r>
            <a:endParaRPr lang="en-US" sz="2200" dirty="0">
              <a:solidFill>
                <a:srgbClr val="002060"/>
              </a:solidFill>
            </a:endParaRPr>
          </a:p>
        </p:txBody>
      </p:sp>
    </p:spTree>
    <p:extLst>
      <p:ext uri="{BB962C8B-B14F-4D97-AF65-F5344CB8AC3E}">
        <p14:creationId xmlns:p14="http://schemas.microsoft.com/office/powerpoint/2010/main" xmlns="" val="3388082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0"/>
            <a:ext cx="9144000" cy="954107"/>
          </a:xfrm>
          <a:prstGeom prst="rect">
            <a:avLst/>
          </a:prstGeom>
          <a:noFill/>
        </p:spPr>
        <p:txBody>
          <a:bodyPr wrap="square" rtlCol="0">
            <a:spAutoFit/>
          </a:bodyPr>
          <a:lstStyle/>
          <a:p>
            <a:pPr algn="ctr"/>
            <a:r>
              <a:rPr lang="en-US" sz="2800" b="1" u="sng" dirty="0" smtClean="0">
                <a:solidFill>
                  <a:srgbClr val="7030A0"/>
                </a:solidFill>
              </a:rPr>
              <a:t>Initial assessments of the ENKF system was positive enough to decide to </a:t>
            </a:r>
            <a:r>
              <a:rPr lang="en-US" sz="2800" b="1" u="sng" dirty="0" err="1" smtClean="0">
                <a:solidFill>
                  <a:srgbClr val="7030A0"/>
                </a:solidFill>
              </a:rPr>
              <a:t>brgin</a:t>
            </a:r>
            <a:r>
              <a:rPr lang="en-US" sz="2800" b="1" u="sng" dirty="0" smtClean="0">
                <a:solidFill>
                  <a:srgbClr val="7030A0"/>
                </a:solidFill>
              </a:rPr>
              <a:t> rerun 1950-2010 with the new system </a:t>
            </a:r>
          </a:p>
        </p:txBody>
      </p:sp>
      <p:sp>
        <p:nvSpPr>
          <p:cNvPr id="3" name="TextBox 2"/>
          <p:cNvSpPr txBox="1"/>
          <p:nvPr/>
        </p:nvSpPr>
        <p:spPr>
          <a:xfrm>
            <a:off x="1041469" y="2730281"/>
            <a:ext cx="2209800" cy="1015663"/>
          </a:xfrm>
          <a:prstGeom prst="rect">
            <a:avLst/>
          </a:prstGeom>
          <a:solidFill>
            <a:schemeClr val="bg1"/>
          </a:solidFill>
        </p:spPr>
        <p:txBody>
          <a:bodyPr wrap="square" rtlCol="0">
            <a:spAutoFit/>
          </a:bodyPr>
          <a:lstStyle/>
          <a:p>
            <a:r>
              <a:rPr lang="en-US" sz="2000" b="1" u="sng" dirty="0" smtClean="0">
                <a:solidFill>
                  <a:srgbClr val="C00000"/>
                </a:solidFill>
              </a:rPr>
              <a:t>EN1970     .777</a:t>
            </a:r>
          </a:p>
          <a:p>
            <a:r>
              <a:rPr lang="en-US" sz="2000" b="1" u="sng" dirty="0" smtClean="0">
                <a:solidFill>
                  <a:srgbClr val="7030A0"/>
                </a:solidFill>
              </a:rPr>
              <a:t>ERA40       .710</a:t>
            </a:r>
          </a:p>
          <a:p>
            <a:r>
              <a:rPr lang="en-US" sz="2000" b="1" u="sng" dirty="0" smtClean="0">
                <a:solidFill>
                  <a:srgbClr val="7030A0"/>
                </a:solidFill>
              </a:rPr>
              <a:t>GR1           .670</a:t>
            </a:r>
            <a:endParaRPr lang="en-US" sz="2000" b="1" u="sng" dirty="0">
              <a:solidFill>
                <a:srgbClr val="7030A0"/>
              </a:solidFill>
            </a:endParaRPr>
          </a:p>
        </p:txBody>
      </p:sp>
      <p:sp>
        <p:nvSpPr>
          <p:cNvPr id="4" name="TextBox 3"/>
          <p:cNvSpPr txBox="1"/>
          <p:nvPr/>
        </p:nvSpPr>
        <p:spPr>
          <a:xfrm>
            <a:off x="990600" y="5296018"/>
            <a:ext cx="2209800" cy="1015663"/>
          </a:xfrm>
          <a:prstGeom prst="rect">
            <a:avLst/>
          </a:prstGeom>
          <a:solidFill>
            <a:schemeClr val="bg1"/>
          </a:solidFill>
        </p:spPr>
        <p:txBody>
          <a:bodyPr wrap="square" rtlCol="0">
            <a:spAutoFit/>
          </a:bodyPr>
          <a:lstStyle/>
          <a:p>
            <a:r>
              <a:rPr lang="en-US" sz="2000" b="1" u="sng" dirty="0" smtClean="0">
                <a:solidFill>
                  <a:srgbClr val="C00000"/>
                </a:solidFill>
              </a:rPr>
              <a:t>EN1970     .545</a:t>
            </a:r>
          </a:p>
          <a:p>
            <a:r>
              <a:rPr lang="en-US" sz="2000" b="1" u="sng" dirty="0" smtClean="0">
                <a:solidFill>
                  <a:srgbClr val="7030A0"/>
                </a:solidFill>
              </a:rPr>
              <a:t>ERA40       .555</a:t>
            </a:r>
          </a:p>
          <a:p>
            <a:r>
              <a:rPr lang="en-US" sz="2000" b="1" u="sng" dirty="0" smtClean="0">
                <a:solidFill>
                  <a:srgbClr val="7030A0"/>
                </a:solidFill>
              </a:rPr>
              <a:t>GR1           .470</a:t>
            </a:r>
            <a:endParaRPr lang="en-US" sz="2000" b="1" u="sng" dirty="0">
              <a:solidFill>
                <a:srgbClr val="7030A0"/>
              </a:solidFill>
            </a:endParaRPr>
          </a:p>
        </p:txBody>
      </p:sp>
      <p:sp>
        <p:nvSpPr>
          <p:cNvPr id="5" name="TextBox 4"/>
          <p:cNvSpPr txBox="1"/>
          <p:nvPr/>
        </p:nvSpPr>
        <p:spPr>
          <a:xfrm>
            <a:off x="1177525" y="4090212"/>
            <a:ext cx="1379352" cy="707886"/>
          </a:xfrm>
          <a:prstGeom prst="rect">
            <a:avLst/>
          </a:prstGeom>
          <a:noFill/>
        </p:spPr>
        <p:txBody>
          <a:bodyPr wrap="none" rtlCol="0">
            <a:spAutoFit/>
          </a:bodyPr>
          <a:lstStyle/>
          <a:p>
            <a:r>
              <a:rPr lang="en-US" sz="2000" b="1" i="1" u="sng" dirty="0" smtClean="0">
                <a:solidFill>
                  <a:srgbClr val="00B050"/>
                </a:solidFill>
              </a:rPr>
              <a:t>01JAN1970</a:t>
            </a:r>
          </a:p>
          <a:p>
            <a:r>
              <a:rPr lang="en-US" sz="2000" b="1" i="1" u="sng" dirty="0" smtClean="0">
                <a:solidFill>
                  <a:srgbClr val="00B050"/>
                </a:solidFill>
              </a:rPr>
              <a:t>31DEC1970</a:t>
            </a:r>
            <a:endParaRPr lang="en-US" sz="2000" b="1" i="1" u="sng" dirty="0">
              <a:solidFill>
                <a:srgbClr val="00B050"/>
              </a:solidFill>
            </a:endParaRPr>
          </a:p>
        </p:txBody>
      </p:sp>
      <p:sp>
        <p:nvSpPr>
          <p:cNvPr id="6" name="TextBox 5"/>
          <p:cNvSpPr txBox="1"/>
          <p:nvPr/>
        </p:nvSpPr>
        <p:spPr>
          <a:xfrm>
            <a:off x="3810000" y="2562761"/>
            <a:ext cx="2209800" cy="1323439"/>
          </a:xfrm>
          <a:prstGeom prst="rect">
            <a:avLst/>
          </a:prstGeom>
          <a:solidFill>
            <a:schemeClr val="bg1"/>
          </a:solidFill>
        </p:spPr>
        <p:txBody>
          <a:bodyPr wrap="square" rtlCol="0">
            <a:spAutoFit/>
          </a:bodyPr>
          <a:lstStyle/>
          <a:p>
            <a:r>
              <a:rPr lang="en-US" sz="2000" b="1" u="sng" dirty="0" smtClean="0">
                <a:solidFill>
                  <a:srgbClr val="7030A0"/>
                </a:solidFill>
              </a:rPr>
              <a:t>HY1981     .838</a:t>
            </a:r>
          </a:p>
          <a:p>
            <a:r>
              <a:rPr lang="en-US" sz="2000" b="1" u="sng" dirty="0" smtClean="0">
                <a:solidFill>
                  <a:srgbClr val="C00000"/>
                </a:solidFill>
              </a:rPr>
              <a:t>EN1981     .801</a:t>
            </a:r>
          </a:p>
          <a:p>
            <a:r>
              <a:rPr lang="en-US" sz="2000" b="1" u="sng" dirty="0" smtClean="0">
                <a:solidFill>
                  <a:srgbClr val="7030A0"/>
                </a:solidFill>
              </a:rPr>
              <a:t>ERAINT     .830</a:t>
            </a:r>
          </a:p>
          <a:p>
            <a:r>
              <a:rPr lang="en-US" sz="2000" b="1" u="sng" dirty="0" smtClean="0">
                <a:solidFill>
                  <a:srgbClr val="7030A0"/>
                </a:solidFill>
              </a:rPr>
              <a:t>GR1           .700</a:t>
            </a:r>
            <a:endParaRPr lang="en-US" sz="2000" b="1" u="sng" dirty="0">
              <a:solidFill>
                <a:srgbClr val="7030A0"/>
              </a:solidFill>
            </a:endParaRPr>
          </a:p>
        </p:txBody>
      </p:sp>
      <p:sp>
        <p:nvSpPr>
          <p:cNvPr id="7" name="TextBox 6"/>
          <p:cNvSpPr txBox="1"/>
          <p:nvPr/>
        </p:nvSpPr>
        <p:spPr>
          <a:xfrm>
            <a:off x="3759131" y="5229761"/>
            <a:ext cx="2209800" cy="1323439"/>
          </a:xfrm>
          <a:prstGeom prst="rect">
            <a:avLst/>
          </a:prstGeom>
          <a:solidFill>
            <a:schemeClr val="bg1"/>
          </a:solidFill>
        </p:spPr>
        <p:txBody>
          <a:bodyPr wrap="square" rtlCol="0">
            <a:spAutoFit/>
          </a:bodyPr>
          <a:lstStyle/>
          <a:p>
            <a:r>
              <a:rPr lang="en-US" sz="2000" b="1" u="sng" dirty="0" smtClean="0">
                <a:solidFill>
                  <a:srgbClr val="7030A0"/>
                </a:solidFill>
              </a:rPr>
              <a:t>HY1981     .764</a:t>
            </a:r>
          </a:p>
          <a:p>
            <a:r>
              <a:rPr lang="en-US" sz="2000" b="1" u="sng" dirty="0" smtClean="0">
                <a:solidFill>
                  <a:srgbClr val="C00000"/>
                </a:solidFill>
              </a:rPr>
              <a:t>EN1981     .633</a:t>
            </a:r>
          </a:p>
          <a:p>
            <a:r>
              <a:rPr lang="en-US" sz="2000" b="1" u="sng" dirty="0" smtClean="0">
                <a:solidFill>
                  <a:srgbClr val="7030A0"/>
                </a:solidFill>
              </a:rPr>
              <a:t>ERAINT     .800</a:t>
            </a:r>
          </a:p>
          <a:p>
            <a:r>
              <a:rPr lang="en-US" sz="2000" b="1" u="sng" dirty="0" smtClean="0">
                <a:solidFill>
                  <a:srgbClr val="7030A0"/>
                </a:solidFill>
              </a:rPr>
              <a:t>GR1           .444</a:t>
            </a:r>
            <a:endParaRPr lang="en-US" sz="2000" b="1" u="sng" dirty="0">
              <a:solidFill>
                <a:srgbClr val="7030A0"/>
              </a:solidFill>
            </a:endParaRPr>
          </a:p>
        </p:txBody>
      </p:sp>
      <p:sp>
        <p:nvSpPr>
          <p:cNvPr id="8" name="TextBox 7"/>
          <p:cNvSpPr txBox="1"/>
          <p:nvPr/>
        </p:nvSpPr>
        <p:spPr>
          <a:xfrm>
            <a:off x="4022256" y="4086761"/>
            <a:ext cx="1383712" cy="707886"/>
          </a:xfrm>
          <a:prstGeom prst="rect">
            <a:avLst/>
          </a:prstGeom>
          <a:noFill/>
        </p:spPr>
        <p:txBody>
          <a:bodyPr wrap="none" rtlCol="0">
            <a:spAutoFit/>
          </a:bodyPr>
          <a:lstStyle/>
          <a:p>
            <a:r>
              <a:rPr lang="en-US" sz="2000" b="1" i="1" u="sng" dirty="0" smtClean="0">
                <a:solidFill>
                  <a:srgbClr val="00B050"/>
                </a:solidFill>
              </a:rPr>
              <a:t>01JUL1981</a:t>
            </a:r>
          </a:p>
          <a:p>
            <a:r>
              <a:rPr lang="en-US" sz="2000" b="1" i="1" u="sng" dirty="0" smtClean="0">
                <a:solidFill>
                  <a:srgbClr val="00B050"/>
                </a:solidFill>
              </a:rPr>
              <a:t>30JUN1982</a:t>
            </a:r>
            <a:endParaRPr lang="en-US" sz="2000" b="1" i="1" u="sng" dirty="0">
              <a:solidFill>
                <a:srgbClr val="00B050"/>
              </a:solidFill>
            </a:endParaRPr>
          </a:p>
        </p:txBody>
      </p:sp>
      <p:sp>
        <p:nvSpPr>
          <p:cNvPr id="9" name="TextBox 8"/>
          <p:cNvSpPr txBox="1"/>
          <p:nvPr/>
        </p:nvSpPr>
        <p:spPr>
          <a:xfrm>
            <a:off x="6858000" y="2577881"/>
            <a:ext cx="2209800" cy="1323439"/>
          </a:xfrm>
          <a:prstGeom prst="rect">
            <a:avLst/>
          </a:prstGeom>
          <a:solidFill>
            <a:schemeClr val="bg1"/>
          </a:solidFill>
        </p:spPr>
        <p:txBody>
          <a:bodyPr wrap="square" rtlCol="0">
            <a:spAutoFit/>
          </a:bodyPr>
          <a:lstStyle/>
          <a:p>
            <a:r>
              <a:rPr lang="en-US" sz="2000" b="1" u="sng" dirty="0" smtClean="0">
                <a:solidFill>
                  <a:srgbClr val="7030A0"/>
                </a:solidFill>
              </a:rPr>
              <a:t>HY1998    .828</a:t>
            </a:r>
          </a:p>
          <a:p>
            <a:r>
              <a:rPr lang="en-US" sz="2000" b="1" u="sng" dirty="0" smtClean="0">
                <a:solidFill>
                  <a:srgbClr val="C00000"/>
                </a:solidFill>
              </a:rPr>
              <a:t>EN1998    .814</a:t>
            </a:r>
          </a:p>
          <a:p>
            <a:r>
              <a:rPr lang="en-US" sz="2000" b="1" u="sng" dirty="0" smtClean="0">
                <a:solidFill>
                  <a:srgbClr val="7030A0"/>
                </a:solidFill>
              </a:rPr>
              <a:t>ERAINT    .825</a:t>
            </a:r>
          </a:p>
          <a:p>
            <a:r>
              <a:rPr lang="en-US" sz="2000" b="1" u="sng" dirty="0" smtClean="0">
                <a:solidFill>
                  <a:srgbClr val="7030A0"/>
                </a:solidFill>
              </a:rPr>
              <a:t>GR1          .700</a:t>
            </a:r>
            <a:endParaRPr lang="en-US" sz="2000" b="1" u="sng" dirty="0">
              <a:solidFill>
                <a:srgbClr val="7030A0"/>
              </a:solidFill>
            </a:endParaRPr>
          </a:p>
        </p:txBody>
      </p:sp>
      <p:sp>
        <p:nvSpPr>
          <p:cNvPr id="10" name="TextBox 9"/>
          <p:cNvSpPr txBox="1"/>
          <p:nvPr/>
        </p:nvSpPr>
        <p:spPr>
          <a:xfrm>
            <a:off x="6807131" y="5168681"/>
            <a:ext cx="2209800" cy="1323439"/>
          </a:xfrm>
          <a:prstGeom prst="rect">
            <a:avLst/>
          </a:prstGeom>
          <a:solidFill>
            <a:schemeClr val="bg1"/>
          </a:solidFill>
        </p:spPr>
        <p:txBody>
          <a:bodyPr wrap="square" rtlCol="0">
            <a:spAutoFit/>
          </a:bodyPr>
          <a:lstStyle/>
          <a:p>
            <a:r>
              <a:rPr lang="en-US" sz="2000" b="1" u="sng" dirty="0" smtClean="0">
                <a:solidFill>
                  <a:srgbClr val="7030A0"/>
                </a:solidFill>
              </a:rPr>
              <a:t>HY1998    .715</a:t>
            </a:r>
          </a:p>
          <a:p>
            <a:r>
              <a:rPr lang="en-US" sz="2000" b="1" u="sng" dirty="0" smtClean="0">
                <a:solidFill>
                  <a:srgbClr val="C00000"/>
                </a:solidFill>
              </a:rPr>
              <a:t>EN1998    .656</a:t>
            </a:r>
          </a:p>
          <a:p>
            <a:r>
              <a:rPr lang="en-US" sz="2000" b="1" u="sng" dirty="0" smtClean="0">
                <a:solidFill>
                  <a:srgbClr val="7030A0"/>
                </a:solidFill>
              </a:rPr>
              <a:t>ERAINT    .810</a:t>
            </a:r>
          </a:p>
          <a:p>
            <a:r>
              <a:rPr lang="en-US" sz="2000" b="1" u="sng" dirty="0" smtClean="0">
                <a:solidFill>
                  <a:srgbClr val="7030A0"/>
                </a:solidFill>
              </a:rPr>
              <a:t>GR1          .650</a:t>
            </a:r>
            <a:endParaRPr lang="en-US" sz="2000" b="1" u="sng" dirty="0">
              <a:solidFill>
                <a:srgbClr val="7030A0"/>
              </a:solidFill>
            </a:endParaRPr>
          </a:p>
        </p:txBody>
      </p:sp>
      <p:sp>
        <p:nvSpPr>
          <p:cNvPr id="11" name="TextBox 10"/>
          <p:cNvSpPr txBox="1"/>
          <p:nvPr/>
        </p:nvSpPr>
        <p:spPr>
          <a:xfrm>
            <a:off x="7002648" y="4060923"/>
            <a:ext cx="1379352" cy="707886"/>
          </a:xfrm>
          <a:prstGeom prst="rect">
            <a:avLst/>
          </a:prstGeom>
          <a:noFill/>
        </p:spPr>
        <p:txBody>
          <a:bodyPr wrap="none" rtlCol="0">
            <a:spAutoFit/>
          </a:bodyPr>
          <a:lstStyle/>
          <a:p>
            <a:r>
              <a:rPr lang="en-US" sz="2000" b="1" i="1" u="sng" dirty="0" smtClean="0">
                <a:solidFill>
                  <a:srgbClr val="00B050"/>
                </a:solidFill>
              </a:rPr>
              <a:t>01JAN1998</a:t>
            </a:r>
          </a:p>
          <a:p>
            <a:r>
              <a:rPr lang="en-US" sz="2000" b="1" i="1" u="sng" dirty="0" smtClean="0">
                <a:solidFill>
                  <a:srgbClr val="00B050"/>
                </a:solidFill>
              </a:rPr>
              <a:t>31DEC1998</a:t>
            </a:r>
            <a:endParaRPr lang="en-US" sz="2000" b="1" i="1" u="sng" dirty="0">
              <a:solidFill>
                <a:srgbClr val="00B050"/>
              </a:solidFill>
            </a:endParaRPr>
          </a:p>
        </p:txBody>
      </p:sp>
      <p:sp>
        <p:nvSpPr>
          <p:cNvPr id="12" name="TextBox 11"/>
          <p:cNvSpPr txBox="1"/>
          <p:nvPr/>
        </p:nvSpPr>
        <p:spPr>
          <a:xfrm>
            <a:off x="152400" y="3059668"/>
            <a:ext cx="575799" cy="461665"/>
          </a:xfrm>
          <a:prstGeom prst="rect">
            <a:avLst/>
          </a:prstGeom>
          <a:noFill/>
        </p:spPr>
        <p:txBody>
          <a:bodyPr wrap="none" rtlCol="0">
            <a:spAutoFit/>
          </a:bodyPr>
          <a:lstStyle/>
          <a:p>
            <a:r>
              <a:rPr lang="en-US" sz="2400" dirty="0" smtClean="0"/>
              <a:t>NH</a:t>
            </a:r>
            <a:endParaRPr lang="en-US" sz="2400" dirty="0"/>
          </a:p>
        </p:txBody>
      </p:sp>
      <p:sp>
        <p:nvSpPr>
          <p:cNvPr id="13" name="TextBox 12"/>
          <p:cNvSpPr txBox="1"/>
          <p:nvPr/>
        </p:nvSpPr>
        <p:spPr>
          <a:xfrm>
            <a:off x="152400" y="5558135"/>
            <a:ext cx="518091" cy="461665"/>
          </a:xfrm>
          <a:prstGeom prst="rect">
            <a:avLst/>
          </a:prstGeom>
          <a:noFill/>
        </p:spPr>
        <p:txBody>
          <a:bodyPr wrap="none" rtlCol="0">
            <a:spAutoFit/>
          </a:bodyPr>
          <a:lstStyle/>
          <a:p>
            <a:r>
              <a:rPr lang="en-US" sz="2400" dirty="0" smtClean="0"/>
              <a:t>SH</a:t>
            </a:r>
            <a:endParaRPr lang="en-US" sz="2400" dirty="0"/>
          </a:p>
        </p:txBody>
      </p:sp>
      <p:sp>
        <p:nvSpPr>
          <p:cNvPr id="14" name="TextBox 13"/>
          <p:cNvSpPr txBox="1"/>
          <p:nvPr/>
        </p:nvSpPr>
        <p:spPr>
          <a:xfrm>
            <a:off x="0" y="1905000"/>
            <a:ext cx="9144000" cy="461665"/>
          </a:xfrm>
          <a:prstGeom prst="rect">
            <a:avLst/>
          </a:prstGeom>
          <a:noFill/>
        </p:spPr>
        <p:txBody>
          <a:bodyPr wrap="square" rtlCol="0">
            <a:spAutoFit/>
          </a:bodyPr>
          <a:lstStyle/>
          <a:p>
            <a:pPr algn="ctr"/>
            <a:r>
              <a:rPr lang="en-US" sz="2400" b="1" i="1" u="sng" dirty="0" smtClean="0"/>
              <a:t>Comparative 500mb height anomaly correlation scores</a:t>
            </a:r>
            <a:endParaRPr lang="en-US" sz="2400" b="1" i="1" u="sn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370975"/>
          </a:xfrm>
          <a:prstGeom prst="rect">
            <a:avLst/>
          </a:prstGeom>
          <a:noFill/>
        </p:spPr>
        <p:txBody>
          <a:bodyPr wrap="square" rtlCol="0">
            <a:spAutoFit/>
          </a:bodyPr>
          <a:lstStyle/>
          <a:p>
            <a:pPr algn="ctr"/>
            <a:r>
              <a:rPr lang="en-US" sz="3600" b="1" u="sng" dirty="0" smtClean="0">
                <a:solidFill>
                  <a:srgbClr val="00B050"/>
                </a:solidFill>
              </a:rPr>
              <a:t>The ENKF Reanalysis Stream Progress to date</a:t>
            </a:r>
          </a:p>
          <a:p>
            <a:pPr algn="ctr"/>
            <a:endParaRPr lang="en-US" sz="3600" dirty="0" smtClean="0">
              <a:solidFill>
                <a:srgbClr val="00B050"/>
              </a:solidFill>
            </a:endParaRPr>
          </a:p>
          <a:p>
            <a:pPr algn="ctr">
              <a:buFont typeface="Arial" pitchFamily="34" charset="0"/>
              <a:buChar char="•"/>
            </a:pPr>
            <a:r>
              <a:rPr lang="en-US" sz="3200" b="1" dirty="0" smtClean="0">
                <a:solidFill>
                  <a:srgbClr val="00B050"/>
                </a:solidFill>
              </a:rPr>
              <a:t>JW1950 finished Jan1950-Apr1957</a:t>
            </a:r>
          </a:p>
          <a:p>
            <a:pPr algn="ctr">
              <a:buFont typeface="Arial" pitchFamily="34" charset="0"/>
              <a:buChar char="•"/>
            </a:pPr>
            <a:r>
              <a:rPr lang="en-US" sz="3200" b="1" dirty="0" smtClean="0">
                <a:solidFill>
                  <a:srgbClr val="00B050"/>
                </a:solidFill>
              </a:rPr>
              <a:t>WE1960 finished Jan1960-Aug1965</a:t>
            </a:r>
          </a:p>
          <a:p>
            <a:pPr algn="ctr">
              <a:buFont typeface="Arial" pitchFamily="34" charset="0"/>
              <a:buChar char="•"/>
            </a:pPr>
            <a:r>
              <a:rPr lang="en-US" sz="3200" b="1" dirty="0" smtClean="0">
                <a:solidFill>
                  <a:srgbClr val="00B050"/>
                </a:solidFill>
              </a:rPr>
              <a:t>JW1970 finished Jan1970-Nov1975</a:t>
            </a:r>
          </a:p>
          <a:p>
            <a:pPr algn="ctr">
              <a:buFont typeface="Arial" pitchFamily="34" charset="0"/>
              <a:buChar char="•"/>
            </a:pPr>
            <a:r>
              <a:rPr lang="en-US" sz="3200" b="1" dirty="0" smtClean="0">
                <a:solidFill>
                  <a:srgbClr val="00B050"/>
                </a:solidFill>
              </a:rPr>
              <a:t>HY1981 finished Jan1981-Sep1991</a:t>
            </a:r>
          </a:p>
          <a:p>
            <a:pPr algn="ctr">
              <a:buFont typeface="Arial" pitchFamily="34" charset="0"/>
              <a:buChar char="•"/>
            </a:pPr>
            <a:r>
              <a:rPr lang="en-US" sz="3200" b="1" dirty="0" smtClean="0">
                <a:solidFill>
                  <a:srgbClr val="00B050"/>
                </a:solidFill>
              </a:rPr>
              <a:t>LZ1990 finished Jan1990-Aug1998</a:t>
            </a:r>
          </a:p>
          <a:p>
            <a:pPr algn="ctr">
              <a:buFont typeface="Arial" pitchFamily="34" charset="0"/>
              <a:buChar char="•"/>
            </a:pPr>
            <a:r>
              <a:rPr lang="en-US" sz="3200" b="1" dirty="0" smtClean="0">
                <a:solidFill>
                  <a:srgbClr val="00B050"/>
                </a:solidFill>
              </a:rPr>
              <a:t>LZ1998 finished Jan1998-Sep2005</a:t>
            </a:r>
          </a:p>
          <a:p>
            <a:pPr algn="ctr"/>
            <a:endParaRPr lang="en-US" sz="3200" dirty="0" smtClean="0">
              <a:solidFill>
                <a:srgbClr val="00B050"/>
              </a:solidFill>
            </a:endParaRPr>
          </a:p>
          <a:p>
            <a:pPr algn="ctr"/>
            <a:r>
              <a:rPr lang="en-US" sz="2800" dirty="0" smtClean="0">
                <a:solidFill>
                  <a:srgbClr val="00B050"/>
                </a:solidFill>
              </a:rPr>
              <a:t>HY=Hyun-</a:t>
            </a:r>
            <a:r>
              <a:rPr lang="en-US" sz="2800" dirty="0" err="1" smtClean="0">
                <a:solidFill>
                  <a:srgbClr val="00B050"/>
                </a:solidFill>
              </a:rPr>
              <a:t>Chul</a:t>
            </a:r>
            <a:r>
              <a:rPr lang="en-US" sz="2800" dirty="0" smtClean="0">
                <a:solidFill>
                  <a:srgbClr val="00B050"/>
                </a:solidFill>
              </a:rPr>
              <a:t> Lee   </a:t>
            </a:r>
          </a:p>
          <a:p>
            <a:pPr algn="ctr"/>
            <a:r>
              <a:rPr lang="en-US" sz="2800" dirty="0" smtClean="0">
                <a:solidFill>
                  <a:srgbClr val="00B050"/>
                </a:solidFill>
              </a:rPr>
              <a:t>JW=Jack </a:t>
            </a:r>
            <a:r>
              <a:rPr lang="en-US" sz="2800" dirty="0" err="1" smtClean="0">
                <a:solidFill>
                  <a:srgbClr val="00B050"/>
                </a:solidFill>
              </a:rPr>
              <a:t>Woollen</a:t>
            </a:r>
            <a:endParaRPr lang="en-US" sz="2800" dirty="0" smtClean="0">
              <a:solidFill>
                <a:srgbClr val="00B050"/>
              </a:solidFill>
            </a:endParaRPr>
          </a:p>
          <a:p>
            <a:pPr algn="ctr"/>
            <a:r>
              <a:rPr lang="en-US" sz="2800" dirty="0" smtClean="0">
                <a:solidFill>
                  <a:srgbClr val="00B050"/>
                </a:solidFill>
              </a:rPr>
              <a:t>LZ=Leigh Zhang  </a:t>
            </a:r>
          </a:p>
          <a:p>
            <a:pPr algn="ctr"/>
            <a:r>
              <a:rPr lang="en-US" sz="2800" dirty="0" smtClean="0">
                <a:solidFill>
                  <a:srgbClr val="00B050"/>
                </a:solidFill>
              </a:rPr>
              <a:t>WE=Wesley </a:t>
            </a:r>
            <a:r>
              <a:rPr lang="en-US" sz="2800" dirty="0" err="1" smtClean="0">
                <a:solidFill>
                  <a:srgbClr val="00B050"/>
                </a:solidFill>
              </a:rPr>
              <a:t>Ebisuzaki</a:t>
            </a:r>
            <a:endParaRPr lang="en-US" sz="2800" dirty="0">
              <a:solidFill>
                <a:srgbClr val="00B05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3505200"/>
          <a:ext cx="9144000" cy="3352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nvGraphicFramePr>
        <p:xfrm>
          <a:off x="0" y="0"/>
          <a:ext cx="9144000" cy="3352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7436</TotalTime>
  <Words>1206</Words>
  <Application>Microsoft Office PowerPoint</Application>
  <PresentationFormat>On-screen Show (4:3)</PresentationFormat>
  <Paragraphs>184</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EnKF from 1990-2004</vt:lpstr>
      <vt:lpstr>Global mean temperature diff</vt:lpstr>
      <vt:lpstr>Global mean temperature diff</vt:lpstr>
      <vt:lpstr>Equatorial Zonal Mean Wind</vt:lpstr>
      <vt:lpstr>Slide 28</vt:lpstr>
      <vt:lpstr>Global mean precipitation</vt:lpstr>
      <vt:lpstr>Slide 30</vt:lpstr>
      <vt:lpstr>Slide 31</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jackw</dc:creator>
  <cp:lastModifiedBy>jackw</cp:lastModifiedBy>
  <cp:revision>13</cp:revision>
  <dcterms:created xsi:type="dcterms:W3CDTF">2015-11-13T18:21:11Z</dcterms:created>
  <dcterms:modified xsi:type="dcterms:W3CDTF">2015-11-20T15:39:33Z</dcterms:modified>
</cp:coreProperties>
</file>