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notesSlides/notesSlide1.xml" ContentType="application/vnd.openxmlformats-officedocument.presentationml.notesSlid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13004800" cy="9753600"/>
  <p:notesSz cx="6858000" cy="9144000"/>
  <p:defaultTextStyle>
    <a:lvl1pPr defTabSz="457200">
      <a:defRPr sz="1200">
        <a:latin typeface="Helvetica"/>
        <a:ea typeface="Helvetica"/>
        <a:cs typeface="Helvetica"/>
        <a:sym typeface="Helvetica"/>
      </a:defRPr>
    </a:lvl1pPr>
    <a:lvl2pPr indent="228600" defTabSz="457200">
      <a:defRPr sz="1200">
        <a:latin typeface="Helvetica"/>
        <a:ea typeface="Helvetica"/>
        <a:cs typeface="Helvetica"/>
        <a:sym typeface="Helvetica"/>
      </a:defRPr>
    </a:lvl2pPr>
    <a:lvl3pPr indent="457200" defTabSz="457200">
      <a:defRPr sz="1200">
        <a:latin typeface="Helvetica"/>
        <a:ea typeface="Helvetica"/>
        <a:cs typeface="Helvetica"/>
        <a:sym typeface="Helvetica"/>
      </a:defRPr>
    </a:lvl3pPr>
    <a:lvl4pPr indent="685800" defTabSz="457200">
      <a:defRPr sz="1200">
        <a:latin typeface="Helvetica"/>
        <a:ea typeface="Helvetica"/>
        <a:cs typeface="Helvetica"/>
        <a:sym typeface="Helvetica"/>
      </a:defRPr>
    </a:lvl4pPr>
    <a:lvl5pPr indent="914400" defTabSz="457200">
      <a:defRPr sz="1200">
        <a:latin typeface="Helvetica"/>
        <a:ea typeface="Helvetica"/>
        <a:cs typeface="Helvetica"/>
        <a:sym typeface="Helvetica"/>
      </a:defRPr>
    </a:lvl5pPr>
    <a:lvl6pPr indent="1143000" defTabSz="457200">
      <a:defRPr sz="1200">
        <a:latin typeface="Helvetica"/>
        <a:ea typeface="Helvetica"/>
        <a:cs typeface="Helvetica"/>
        <a:sym typeface="Helvetica"/>
      </a:defRPr>
    </a:lvl6pPr>
    <a:lvl7pPr indent="1371600" defTabSz="457200">
      <a:defRPr sz="1200">
        <a:latin typeface="Helvetica"/>
        <a:ea typeface="Helvetica"/>
        <a:cs typeface="Helvetica"/>
        <a:sym typeface="Helvetica"/>
      </a:defRPr>
    </a:lvl7pPr>
    <a:lvl8pPr indent="1600200" defTabSz="457200">
      <a:defRPr sz="1200">
        <a:latin typeface="Helvetica"/>
        <a:ea typeface="Helvetica"/>
        <a:cs typeface="Helvetica"/>
        <a:sym typeface="Helvetica"/>
      </a:defRPr>
    </a:lvl8pPr>
    <a:lvl9pPr indent="1828800" defTabSz="457200">
      <a:defRPr sz="1200"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BBFC77FB-9ED0-4EC9-95AA-A1379042E64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3DC5C2F9-1CAC-4260-A1DD-9FCDBB87749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6CBB8FF1-D9AA-43F3-AF6F-95CC898621D3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DBC5663-475E-4345-89CE-2FAA4A91298F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5" name="Shape 5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88" name="Shape 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52019" marR="52019" defTabSz="1168400">
              <a:buClr>
                <a:srgbClr val="000000"/>
              </a:buClr>
              <a:buFont typeface="Gill Sans"/>
              <a:defRPr sz="1800"/>
            </a:pPr>
            <a:r>
              <a:rPr sz="1400">
                <a:uFill>
                  <a:solidFill/>
                </a:uFill>
                <a:latin typeface="+mn-lt"/>
                <a:ea typeface="+mn-ea"/>
                <a:cs typeface="+mn-cs"/>
                <a:sym typeface="Gill Sans"/>
              </a:rPr>
              <a:t>Not quite mint, but a good reading copy – Royal Navy logs are a rich source of weather observations.</a:t>
            </a:r>
            <a:endParaRPr sz="1400">
              <a:uFill>
                <a:solidFill/>
              </a:uFill>
              <a:latin typeface="+mn-lt"/>
              <a:ea typeface="+mn-ea"/>
              <a:cs typeface="+mn-cs"/>
              <a:sym typeface="Gill Sans"/>
            </a:endParaRPr>
          </a:p>
          <a:p>
            <a:pPr lvl="0" marL="52019" marR="52019" defTabSz="1168400">
              <a:buClr>
                <a:srgbClr val="000000"/>
              </a:buClr>
              <a:buFont typeface="Gill Sans"/>
              <a:defRPr sz="1800"/>
            </a:pPr>
            <a:endParaRPr sz="1400">
              <a:uFill>
                <a:solidFill/>
              </a:uFill>
              <a:latin typeface="+mn-lt"/>
              <a:ea typeface="+mn-ea"/>
              <a:cs typeface="+mn-cs"/>
              <a:sym typeface="Gill Sans"/>
            </a:endParaRPr>
          </a:p>
          <a:p>
            <a:pPr lvl="0" marL="52019" marR="52019" defTabSz="1168400">
              <a:buClr>
                <a:srgbClr val="000000"/>
              </a:buClr>
              <a:buFont typeface="Gill Sans"/>
              <a:defRPr sz="1800"/>
            </a:pPr>
            <a:r>
              <a:rPr sz="1400">
                <a:uFill>
                  <a:solidFill/>
                </a:uFill>
                <a:latin typeface="+mn-lt"/>
                <a:ea typeface="+mn-ea"/>
                <a:cs typeface="+mn-cs"/>
                <a:sym typeface="Gill Sans"/>
              </a:rPr>
              <a:t>HMS Invincible, 1914-15 – TNA have 10s of thousands of logs like this, covering more than the last 200 years.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560387" algn="ctr"/>
            <a:lvl3pPr marL="1074737" algn="ctr"/>
            <a:lvl4pPr marL="1587500" algn="ctr"/>
            <a:lvl5pPr marL="2106612" algn="ctr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  <a:endParaRPr sz="28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  <a:endParaRPr sz="28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  <a:endParaRPr sz="28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  <a:endParaRPr sz="28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649700" cy="6273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 copy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646525" cy="6275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 cop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0" marR="0" algn="ctr">
              <a:lnSpc>
                <a:spcPct val="100000"/>
              </a:lnSpc>
              <a:defRPr sz="8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uFillTx/>
              </a:defRPr>
            </a:pPr>
            <a:r>
              <a:rPr sz="8000">
                <a:uFill>
                  <a:solidFill/>
                </a:u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649700" cy="6273800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hape 46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0" marR="0" algn="ctr" defTabSz="1168400">
              <a:lnSpc>
                <a:spcPct val="100000"/>
              </a:lnSpc>
              <a:defRPr sz="8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uFillTx/>
              </a:defRPr>
            </a:pPr>
            <a:r>
              <a:rPr sz="8000">
                <a:uFill>
                  <a:solidFill/>
                </a:u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646525" cy="6275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646144" cy="6274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6497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646525" cy="6275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649700" cy="627380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15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0" marR="0" algn="ctr" defTabSz="1168400">
              <a:lnSpc>
                <a:spcPct val="100000"/>
              </a:lnSpc>
              <a:defRPr sz="8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uFillTx/>
              </a:defRPr>
            </a:pPr>
            <a:r>
              <a:rPr sz="8000">
                <a:uFill>
                  <a:solidFill/>
                </a:u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 cop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649700" cy="627380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19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0" marR="0" algn="ctr" defTabSz="1168400">
              <a:lnSpc>
                <a:spcPct val="100000"/>
              </a:lnSpc>
              <a:defRPr sz="8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uFillTx/>
              </a:defRPr>
            </a:pPr>
            <a:r>
              <a:rPr sz="8000">
                <a:uFill>
                  <a:solidFill/>
                </a:u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 copy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649700" cy="627380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hape 23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0" marR="0" algn="ctr" defTabSz="1168400">
              <a:lnSpc>
                <a:spcPct val="100000"/>
              </a:lnSpc>
              <a:defRPr sz="8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uFillTx/>
              </a:defRPr>
            </a:pPr>
            <a:r>
              <a:rPr sz="8000">
                <a:uFill>
                  <a:solidFill/>
                </a:u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649700" cy="6273800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Shape 27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0" marR="0" algn="ctr" defTabSz="1168400">
              <a:lnSpc>
                <a:spcPct val="100000"/>
              </a:lnSpc>
              <a:defRPr sz="7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uFillTx/>
              </a:defRPr>
            </a:pPr>
            <a:r>
              <a:rPr sz="7800">
                <a:uFill>
                  <a:solidFill/>
                </a:u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 cop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649700" cy="6273800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Shape 31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0" marR="0" algn="ctr" defTabSz="1168400">
              <a:lnSpc>
                <a:spcPct val="100000"/>
              </a:lnSpc>
              <a:defRPr sz="7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uFillTx/>
              </a:defRPr>
            </a:pPr>
            <a:r>
              <a:rPr sz="7800">
                <a:uFill>
                  <a:solidFill/>
                </a:u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sldNum" sz="quarter" idx="2"/>
          </p:nvPr>
        </p:nvSpPr>
        <p:spPr>
          <a:xfrm>
            <a:off x="10651918" y="8882098"/>
            <a:ext cx="368574" cy="36082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 defTabSz="825500">
              <a:defRPr sz="18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460375" y="0"/>
            <a:ext cx="12218988" cy="7970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460375" y="8027987"/>
            <a:ext cx="11229975" cy="1725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2pPr marL="560387" algn="ctr"/>
            <a:lvl3pPr marL="1074737" algn="ctr"/>
            <a:lvl4pPr marL="1587500" algn="ctr"/>
            <a:lvl5pPr marL="2106612" algn="ctr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  <a:endParaRPr sz="28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  <a:endParaRPr sz="28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  <a:endParaRPr sz="28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  <a:endParaRPr sz="28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transition spd="med" advClick="1"/>
  <p:txStyles>
    <p:titleStyle>
      <a:lvl1pPr marL="4762" marR="57799">
        <a:lnSpc>
          <a:spcPct val="85000"/>
        </a:lnSpc>
        <a:defRPr sz="560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Arial"/>
        </a:defRPr>
      </a:lvl1pPr>
      <a:lvl2pPr marL="4762" marR="57799" indent="228600">
        <a:lnSpc>
          <a:spcPct val="85000"/>
        </a:lnSpc>
        <a:defRPr sz="560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Arial"/>
        </a:defRPr>
      </a:lvl2pPr>
      <a:lvl3pPr marL="4762" marR="57799" indent="457200">
        <a:lnSpc>
          <a:spcPct val="85000"/>
        </a:lnSpc>
        <a:defRPr sz="560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Arial"/>
        </a:defRPr>
      </a:lvl3pPr>
      <a:lvl4pPr marL="4762" marR="57799" indent="685800">
        <a:lnSpc>
          <a:spcPct val="85000"/>
        </a:lnSpc>
        <a:defRPr sz="560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Arial"/>
        </a:defRPr>
      </a:lvl4pPr>
      <a:lvl5pPr marL="4762" marR="57799" indent="914400">
        <a:lnSpc>
          <a:spcPct val="85000"/>
        </a:lnSpc>
        <a:defRPr sz="560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Arial"/>
        </a:defRPr>
      </a:lvl5pPr>
      <a:lvl6pPr marL="4762" marR="57799" indent="1143000">
        <a:lnSpc>
          <a:spcPct val="85000"/>
        </a:lnSpc>
        <a:defRPr sz="560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Arial"/>
        </a:defRPr>
      </a:lvl6pPr>
      <a:lvl7pPr marL="4762" marR="57799" indent="1371600">
        <a:lnSpc>
          <a:spcPct val="85000"/>
        </a:lnSpc>
        <a:defRPr sz="560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Arial"/>
        </a:defRPr>
      </a:lvl7pPr>
      <a:lvl8pPr marL="4762" marR="57799" indent="1600200">
        <a:lnSpc>
          <a:spcPct val="85000"/>
        </a:lnSpc>
        <a:defRPr sz="560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Arial"/>
        </a:defRPr>
      </a:lvl8pPr>
      <a:lvl9pPr marL="4762" marR="57799" indent="1828800">
        <a:lnSpc>
          <a:spcPct val="85000"/>
        </a:lnSpc>
        <a:defRPr sz="560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Arial"/>
        </a:defRPr>
      </a:lvl9pPr>
    </p:titleStyle>
    <p:bodyStyle>
      <a:lvl1pPr marL="4762" marR="57799">
        <a:lnSpc>
          <a:spcPct val="90000"/>
        </a:lnSpc>
        <a:spcBef>
          <a:spcPts val="1200"/>
        </a:spcBef>
        <a:defRPr sz="280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Arial"/>
        </a:defRPr>
      </a:lvl1pPr>
      <a:lvl2pPr marL="4762" marR="57799">
        <a:lnSpc>
          <a:spcPct val="90000"/>
        </a:lnSpc>
        <a:spcBef>
          <a:spcPts val="1200"/>
        </a:spcBef>
        <a:defRPr sz="280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Arial"/>
        </a:defRPr>
      </a:lvl2pPr>
      <a:lvl3pPr marL="4762" marR="57799">
        <a:lnSpc>
          <a:spcPct val="90000"/>
        </a:lnSpc>
        <a:spcBef>
          <a:spcPts val="1200"/>
        </a:spcBef>
        <a:defRPr sz="280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Arial"/>
        </a:defRPr>
      </a:lvl3pPr>
      <a:lvl4pPr marL="4762" marR="57799">
        <a:lnSpc>
          <a:spcPct val="90000"/>
        </a:lnSpc>
        <a:spcBef>
          <a:spcPts val="1200"/>
        </a:spcBef>
        <a:defRPr sz="280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Arial"/>
        </a:defRPr>
      </a:lvl4pPr>
      <a:lvl5pPr marL="4762" marR="57799">
        <a:lnSpc>
          <a:spcPct val="90000"/>
        </a:lnSpc>
        <a:spcBef>
          <a:spcPts val="1200"/>
        </a:spcBef>
        <a:defRPr sz="280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Arial"/>
        </a:defRPr>
      </a:lvl5pPr>
      <a:lvl6pPr marL="4762" marR="57799">
        <a:lnSpc>
          <a:spcPct val="90000"/>
        </a:lnSpc>
        <a:spcBef>
          <a:spcPts val="1200"/>
        </a:spcBef>
        <a:defRPr sz="280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Arial"/>
        </a:defRPr>
      </a:lvl6pPr>
      <a:lvl7pPr marL="4762" marR="57799">
        <a:lnSpc>
          <a:spcPct val="90000"/>
        </a:lnSpc>
        <a:spcBef>
          <a:spcPts val="1200"/>
        </a:spcBef>
        <a:defRPr sz="280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Arial"/>
        </a:defRPr>
      </a:lvl7pPr>
      <a:lvl8pPr marL="4762" marR="57799">
        <a:lnSpc>
          <a:spcPct val="90000"/>
        </a:lnSpc>
        <a:spcBef>
          <a:spcPts val="1200"/>
        </a:spcBef>
        <a:defRPr sz="280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Arial"/>
        </a:defRPr>
      </a:lvl8pPr>
      <a:lvl9pPr marL="4762" marR="57799">
        <a:lnSpc>
          <a:spcPct val="90000"/>
        </a:lnSpc>
        <a:spcBef>
          <a:spcPts val="1200"/>
        </a:spcBef>
        <a:defRPr sz="280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Arial"/>
        </a:defRPr>
      </a:lvl9pPr>
    </p:bodyStyle>
    <p:otherStyle>
      <a:lvl1pPr algn="ctr" defTabSz="584200">
        <a:defRPr sz="12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"/>
        </a:defRPr>
      </a:lvl1pPr>
      <a:lvl2pPr indent="228600" algn="ctr" defTabSz="584200">
        <a:defRPr sz="12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"/>
        </a:defRPr>
      </a:lvl2pPr>
      <a:lvl3pPr indent="457200" algn="ctr" defTabSz="584200">
        <a:defRPr sz="12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"/>
        </a:defRPr>
      </a:lvl3pPr>
      <a:lvl4pPr indent="685800" algn="ctr" defTabSz="584200">
        <a:defRPr sz="12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"/>
        </a:defRPr>
      </a:lvl4pPr>
      <a:lvl5pPr indent="914400" algn="ctr" defTabSz="584200">
        <a:defRPr sz="12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"/>
        </a:defRPr>
      </a:lvl5pPr>
      <a:lvl6pPr indent="1143000" algn="ctr" defTabSz="584200">
        <a:defRPr sz="12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"/>
        </a:defRPr>
      </a:lvl6pPr>
      <a:lvl7pPr indent="1371600" algn="ctr" defTabSz="584200">
        <a:defRPr sz="12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"/>
        </a:defRPr>
      </a:lvl7pPr>
      <a:lvl8pPr indent="1600200" algn="ctr" defTabSz="584200">
        <a:defRPr sz="12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"/>
        </a:defRPr>
      </a:lvl8pPr>
      <a:lvl9pPr indent="1828800" algn="ctr" defTabSz="584200">
        <a:defRPr sz="12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9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0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1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2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3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5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6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7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4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hyperlink" Target="https://vimeo.com/100094249" TargetMode="Externa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5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6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7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0.png"/><Relationship Id="rId4" Type="http://schemas.openxmlformats.org/officeDocument/2006/relationships/hyperlink" Target="https://vimeo.com/128684414" TargetMode="Externa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1.jpeg"/><Relationship Id="rId4" Type="http://schemas.openxmlformats.org/officeDocument/2006/relationships/image" Target="../media/image21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1.jpeg"/><Relationship Id="rId4" Type="http://schemas.openxmlformats.org/officeDocument/2006/relationships/image" Target="../media/image22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1.jpeg"/><Relationship Id="rId4" Type="http://schemas.openxmlformats.org/officeDocument/2006/relationships/image" Target="../media/image8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1.jpeg"/><Relationship Id="rId4" Type="http://schemas.openxmlformats.org/officeDocument/2006/relationships/image" Target="../media/image23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1.jpe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4.png"/><Relationship Id="rId4" Type="http://schemas.openxmlformats.org/officeDocument/2006/relationships/hyperlink" Target="https://vimeo.com/100102993" TargetMode="Externa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://oldweather.org" TargetMode="External"/><Relationship Id="rId3" Type="http://schemas.openxmlformats.org/officeDocument/2006/relationships/hyperlink" Target="http://blog.oldweather.org" TargetMode="External"/><Relationship Id="rId4" Type="http://schemas.openxmlformats.org/officeDocument/2006/relationships/hyperlink" Target="https://twitter.com/oldweather" TargetMode="External"/><Relationship Id="rId5" Type="http://schemas.openxmlformats.org/officeDocument/2006/relationships/hyperlink" Target="http://whaling.oldweather.org" TargetMode="External"/><Relationship Id="rId6" Type="http://schemas.openxmlformats.org/officeDocument/2006/relationships/hyperlink" Target="http://forum.oldweather.org/index.php" TargetMode="External"/><Relationship Id="rId7" Type="http://schemas.openxmlformats.org/officeDocument/2006/relationships/image" Target="../media/image26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2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hyperlink" Target="http://oldweather.org" TargetMode="Externa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6.png"/><Relationship Id="rId4" Type="http://schemas.openxmlformats.org/officeDocument/2006/relationships/hyperlink" Target="https://vimeo.com/64372102" TargetMode="Externa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jpeg"/><Relationship Id="rId5" Type="http://schemas.openxmlformats.org/officeDocument/2006/relationships/image" Target="../media/image3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7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.jpeg"/><Relationship Id="rId4" Type="http://schemas.openxmlformats.org/officeDocument/2006/relationships/image" Target="../media/image8.png"/><Relationship Id="rId5" Type="http://schemas.openxmlformats.org/officeDocument/2006/relationships/hyperlink" Target="https://vimeo.com/62031720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>
            <a:off x="193675" y="9309100"/>
            <a:ext cx="12661900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55562" marR="57796" defTabSz="914400"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NOAA reanalysis task force: 2015-10-26 13                                                                                                                             © Crown copyright   Met Office</a:t>
            </a:r>
          </a:p>
        </p:txBody>
      </p:sp>
      <p:sp>
        <p:nvSpPr>
          <p:cNvPr id="58" name="Shape 58"/>
          <p:cNvSpPr/>
          <p:nvPr>
            <p:ph type="body" idx="1"/>
          </p:nvPr>
        </p:nvSpPr>
        <p:spPr>
          <a:xfrm>
            <a:off x="247650" y="6070600"/>
            <a:ext cx="12496800" cy="13208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55562" marR="64797">
              <a:defRPr sz="56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New uses for old weather</a:t>
            </a:r>
          </a:p>
        </p:txBody>
      </p:sp>
      <p:sp>
        <p:nvSpPr>
          <p:cNvPr id="59" name="Shape 59"/>
          <p:cNvSpPr/>
          <p:nvPr/>
        </p:nvSpPr>
        <p:spPr>
          <a:xfrm>
            <a:off x="354012" y="7739062"/>
            <a:ext cx="5202536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5562" marR="57796" defTabSz="914400">
              <a:lnSpc>
                <a:spcPct val="85000"/>
              </a:lnSpc>
              <a:buFont typeface="Arial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Philip Brohan and a cast of thousands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6497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Screen Shot 2015-09-29 at 14.38.5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9636" y="-352971"/>
            <a:ext cx="8365147" cy="9753601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6497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Screen Shot 2015-09-29 at 14.34.37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1801" y="0"/>
            <a:ext cx="11501198" cy="9753600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6497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Screen Shot 2015-09-29 at 14.51.3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3519" y="0"/>
            <a:ext cx="11457762" cy="9753600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6497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Screen Shot 2015-09-29 at 14.47.4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8642" y="-87859"/>
            <a:ext cx="7927230" cy="9753601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6497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Wragge_abstract_log_PC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9248" y="57447"/>
            <a:ext cx="9741425" cy="9753601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6497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flying_squadron_dido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63315" y="24244"/>
            <a:ext cx="13004801" cy="9680903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6497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Beagle_met_log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51386" y="0"/>
            <a:ext cx="11630495" cy="9753600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6497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VOC_met_log_published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6497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Noumea_paper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6497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Screen Shot 2015-09-29 at 14.57.3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7123" y="0"/>
            <a:ext cx="11610554" cy="9753600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6497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Screen Shot 2015-10-20 at 11.07.2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323" y="-26157"/>
            <a:ext cx="12326431" cy="9200552"/>
          </a:xfrm>
          <a:prstGeom prst="rect">
            <a:avLst/>
          </a:prstGeom>
          <a:ln w="25400">
            <a:round/>
          </a:ln>
        </p:spPr>
      </p:pic>
      <p:sp>
        <p:nvSpPr>
          <p:cNvPr id="63" name="Shape 63"/>
          <p:cNvSpPr/>
          <p:nvPr/>
        </p:nvSpPr>
        <p:spPr>
          <a:xfrm>
            <a:off x="209500" y="9283699"/>
            <a:ext cx="401166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t>Video at </a:t>
            </a:r>
            <a:r>
              <a:rPr u="sng">
                <a:hlinkClick r:id="rId4" invalidUrl="" action="" tgtFrame="" tooltip="" history="1" highlightClick="0" endSnd="0"/>
              </a:rPr>
              <a:t>https://vimeo.com/100094249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6497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Screen Shot 2015-09-29 at 15.02.5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4065" y="0"/>
            <a:ext cx="11590971" cy="9753600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6497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Screen Shot 2015-09-29 at 15.08.2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2893" y="-127546"/>
            <a:ext cx="11899015" cy="9753601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6497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Screen Shot 2015-09-29 at 15.10.2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052" y="0"/>
            <a:ext cx="12032301" cy="9753600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6497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Screen Shot 2015-09-29 at 15.18.19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615" y="0"/>
            <a:ext cx="12659570" cy="9753600"/>
          </a:xfrm>
          <a:prstGeom prst="rect">
            <a:avLst/>
          </a:prstGeom>
          <a:ln w="25400">
            <a:round/>
          </a:ln>
        </p:spPr>
      </p:pic>
      <p:pic>
        <p:nvPicPr>
          <p:cNvPr id="139" name="Screen Shot 2015-09-29 at 15.19.08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59509" y="3161956"/>
            <a:ext cx="13004801" cy="8907257"/>
          </a:xfrm>
          <a:prstGeom prst="rect">
            <a:avLst/>
          </a:prstGeom>
          <a:ln w="63500">
            <a:solidFill/>
            <a:miter lim="400000"/>
          </a:ln>
        </p:spPr>
      </p:pic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6497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Screen Shot 2015-10-20 at 11.26.4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736917"/>
            <a:ext cx="13004800" cy="7457441"/>
          </a:xfrm>
          <a:prstGeom prst="rect">
            <a:avLst/>
          </a:prstGeom>
          <a:ln w="25400">
            <a:round/>
          </a:ln>
        </p:spPr>
      </p:pic>
      <p:sp>
        <p:nvSpPr>
          <p:cNvPr id="143" name="Shape 143"/>
          <p:cNvSpPr/>
          <p:nvPr/>
        </p:nvSpPr>
        <p:spPr>
          <a:xfrm>
            <a:off x="234900" y="8737599"/>
            <a:ext cx="401166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t>Video at </a:t>
            </a:r>
            <a:r>
              <a:rPr u="sng">
                <a:hlinkClick r:id="rId4" invalidUrl="" action="" tgtFrame="" tooltip="" history="1" highlightClick="0" endSnd="0"/>
              </a:rPr>
              <a:t>https://vimeo.com/128684414</a:t>
            </a:r>
          </a:p>
        </p:txBody>
      </p: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649700" cy="6273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OW_forum_flu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2239" y="1467103"/>
            <a:ext cx="12801601" cy="6782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649700" cy="627380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52" name="Africa_sick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698" y="98028"/>
            <a:ext cx="12877322" cy="9557387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649700" cy="6273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argonaut3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2239" y="729487"/>
            <a:ext cx="12677649" cy="82011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649700" cy="6273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OW_forum_chocolat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2239" y="420623"/>
            <a:ext cx="12734545" cy="86034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649700" cy="6273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OW_forum_contractions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471" y="636015"/>
            <a:ext cx="12769090" cy="5051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dropped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0400" y="5588000"/>
            <a:ext cx="4927600" cy="3695700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6497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Screen Shot 2015-10-20 at 11.13.2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1102" y="2492"/>
            <a:ext cx="12522596" cy="9362688"/>
          </a:xfrm>
          <a:prstGeom prst="rect">
            <a:avLst/>
          </a:prstGeom>
          <a:ln w="25400">
            <a:round/>
          </a:ln>
        </p:spPr>
      </p:pic>
      <p:sp>
        <p:nvSpPr>
          <p:cNvPr id="67" name="Shape 67"/>
          <p:cNvSpPr/>
          <p:nvPr/>
        </p:nvSpPr>
        <p:spPr>
          <a:xfrm>
            <a:off x="260300" y="9334499"/>
            <a:ext cx="401166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t>Video at </a:t>
            </a:r>
            <a:r>
              <a:rPr u="sng">
                <a:hlinkClick r:id="rId4" invalidUrl="" action="" tgtFrame="" tooltip="" history="1" highlightClick="0" endSnd="0"/>
              </a:rPr>
              <a:t>https://vimeo.com/100102993</a:t>
            </a:r>
          </a:p>
        </p:txBody>
      </p:sp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/>
        </p:nvSpPr>
        <p:spPr>
          <a:xfrm>
            <a:off x="5757217" y="234949"/>
            <a:ext cx="149036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3600"/>
              <a:t>Credits</a:t>
            </a:r>
          </a:p>
        </p:txBody>
      </p:sp>
      <p:sp>
        <p:nvSpPr>
          <p:cNvPr id="168" name="Shape 168"/>
          <p:cNvSpPr/>
          <p:nvPr/>
        </p:nvSpPr>
        <p:spPr>
          <a:xfrm>
            <a:off x="100372" y="8671763"/>
            <a:ext cx="271551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 u="sng">
                <a:latin typeface="+mn-lt"/>
                <a:ea typeface="+mn-ea"/>
                <a:cs typeface="+mn-cs"/>
                <a:sym typeface="Gill Sans"/>
                <a:hlinkClick r:id="rId2" invalidUrl="" action="" tgtFrame="" tooltip="" history="1" highlightClick="0" endSnd="0"/>
              </a:defRPr>
            </a:lvl1pPr>
          </a:lstStyle>
          <a:p>
            <a:pPr lvl="0">
              <a:defRPr sz="1800" u="none"/>
            </a:pPr>
            <a:r>
              <a:rPr sz="2400" u="sng">
                <a:hlinkClick r:id="rId2" invalidUrl="" action="" tgtFrame="" tooltip="" history="1" highlightClick="0" endSnd="0"/>
              </a:rPr>
              <a:t>http://oldweather.org</a:t>
            </a:r>
          </a:p>
        </p:txBody>
      </p:sp>
      <p:sp>
        <p:nvSpPr>
          <p:cNvPr id="169" name="Shape 169"/>
          <p:cNvSpPr/>
          <p:nvPr/>
        </p:nvSpPr>
        <p:spPr>
          <a:xfrm>
            <a:off x="4609678" y="9163298"/>
            <a:ext cx="329981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 u="sng">
                <a:latin typeface="+mn-lt"/>
                <a:ea typeface="+mn-ea"/>
                <a:cs typeface="+mn-cs"/>
                <a:sym typeface="Gill Sans"/>
                <a:hlinkClick r:id="rId3" invalidUrl="" action="" tgtFrame="" tooltip="" history="1" highlightClick="0" endSnd="0"/>
              </a:defRPr>
            </a:lvl1pPr>
          </a:lstStyle>
          <a:p>
            <a:pPr lvl="0">
              <a:defRPr sz="1800" u="none"/>
            </a:pPr>
            <a:r>
              <a:rPr sz="2400" u="sng">
                <a:hlinkClick r:id="rId3" invalidUrl="" action="" tgtFrame="" tooltip="" history="1" highlightClick="0" endSnd="0"/>
              </a:rPr>
              <a:t>http://blog.oldweather.org</a:t>
            </a:r>
          </a:p>
        </p:txBody>
      </p:sp>
      <p:sp>
        <p:nvSpPr>
          <p:cNvPr id="170" name="Shape 170"/>
          <p:cNvSpPr/>
          <p:nvPr/>
        </p:nvSpPr>
        <p:spPr>
          <a:xfrm>
            <a:off x="10987906" y="8671763"/>
            <a:ext cx="182225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 u="sng">
                <a:latin typeface="+mn-lt"/>
                <a:ea typeface="+mn-ea"/>
                <a:cs typeface="+mn-cs"/>
                <a:sym typeface="Gill Sans"/>
                <a:hlinkClick r:id="rId4" invalidUrl="" action="" tgtFrame="" tooltip="" history="1" highlightClick="0" endSnd="0"/>
              </a:defRPr>
            </a:lvl1pPr>
          </a:lstStyle>
          <a:p>
            <a:pPr lvl="0">
              <a:defRPr sz="1800" u="none"/>
            </a:pPr>
            <a:r>
              <a:rPr sz="2400" u="sng">
                <a:hlinkClick r:id="rId4" invalidUrl="" action="" tgtFrame="" tooltip="" history="1" highlightClick="0" endSnd="0"/>
              </a:rPr>
              <a:t>@oldweather</a:t>
            </a:r>
          </a:p>
        </p:txBody>
      </p:sp>
      <p:sp>
        <p:nvSpPr>
          <p:cNvPr id="171" name="Shape 171"/>
          <p:cNvSpPr/>
          <p:nvPr/>
        </p:nvSpPr>
        <p:spPr>
          <a:xfrm>
            <a:off x="122386" y="9163298"/>
            <a:ext cx="370016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 u="sng">
                <a:latin typeface="+mn-lt"/>
                <a:ea typeface="+mn-ea"/>
                <a:cs typeface="+mn-cs"/>
                <a:sym typeface="Gill Sans"/>
                <a:hlinkClick r:id="rId5" invalidUrl="" action="" tgtFrame="" tooltip="" history="1" highlightClick="0" endSnd="0"/>
              </a:defRPr>
            </a:lvl1pPr>
          </a:lstStyle>
          <a:p>
            <a:pPr lvl="0">
              <a:defRPr sz="1800" u="none"/>
            </a:pPr>
            <a:r>
              <a:rPr sz="2400" u="sng">
                <a:hlinkClick r:id="rId5" invalidUrl="" action="" tgtFrame="" tooltip="" history="1" highlightClick="0" endSnd="0"/>
              </a:rPr>
              <a:t>http://whaling.oldweather.org</a:t>
            </a:r>
          </a:p>
        </p:txBody>
      </p:sp>
      <p:sp>
        <p:nvSpPr>
          <p:cNvPr id="172" name="Shape 172"/>
          <p:cNvSpPr/>
          <p:nvPr/>
        </p:nvSpPr>
        <p:spPr>
          <a:xfrm>
            <a:off x="4603700" y="8671763"/>
            <a:ext cx="481444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 u="sng">
                <a:latin typeface="+mn-lt"/>
                <a:ea typeface="+mn-ea"/>
                <a:cs typeface="+mn-cs"/>
                <a:sym typeface="Gill Sans"/>
                <a:hlinkClick r:id="rId6" invalidUrl="" action="" tgtFrame="" tooltip="" history="1" highlightClick="0" endSnd="0"/>
              </a:defRPr>
            </a:lvl1pPr>
          </a:lstStyle>
          <a:p>
            <a:pPr lvl="0">
              <a:defRPr sz="1800" u="none"/>
            </a:pPr>
            <a:r>
              <a:rPr sz="2400" u="sng">
                <a:hlinkClick r:id="rId6" invalidUrl="" action="" tgtFrame="" tooltip="" history="1" highlightClick="0" endSnd="0"/>
              </a:rPr>
              <a:t>http://forum.oldweather.org/index.php</a:t>
            </a:r>
          </a:p>
        </p:txBody>
      </p:sp>
      <p:pic>
        <p:nvPicPr>
          <p:cNvPr id="173" name="classifications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77543" y="-38100"/>
            <a:ext cx="11249714" cy="8445500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6497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649700" cy="7095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51200" y="-116232"/>
            <a:ext cx="6502400" cy="99860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6497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649700" cy="6273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03200" y="592137"/>
            <a:ext cx="12725400" cy="9906001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/>
          <p:nvPr/>
        </p:nvSpPr>
        <p:spPr>
          <a:xfrm>
            <a:off x="3644900" y="-1"/>
            <a:ext cx="483240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0800" marR="52019" defTabSz="914400">
              <a:buClr>
                <a:srgbClr val="000000"/>
              </a:buClr>
              <a:buFont typeface="Gill Sans"/>
              <a:defRPr sz="4400">
                <a:solidFill>
                  <a:srgbClr val="00A8AA"/>
                </a:solidFill>
                <a:uFill>
                  <a:solidFill>
                    <a:srgbClr val="00A8AA"/>
                  </a:solidFill>
                </a:uFill>
                <a:latin typeface="+mn-lt"/>
                <a:ea typeface="+mn-ea"/>
                <a:cs typeface="+mn-cs"/>
                <a:sym typeface="Gill Sans"/>
                <a:hlinkClick r:id="rId5" invalidUrl="" action="" tgtFrame="" tooltip="" history="1" highlightClick="0" endSnd="0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00A8AA"/>
                </a:solidFill>
                <a:uFill>
                  <a:solidFill>
                    <a:srgbClr val="00A8AA"/>
                  </a:solidFill>
                </a:uFill>
                <a:hlinkClick r:id="rId5" invalidUrl="" action="" tgtFrame="" tooltip="" history="1" highlightClick="0" endSnd="0"/>
              </a:rPr>
              <a:t>http://oldweather.org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6497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Screen Shot 2015-10-20 at 11.19.1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04670"/>
            <a:ext cx="13004800" cy="7282147"/>
          </a:xfrm>
          <a:prstGeom prst="rect">
            <a:avLst/>
          </a:prstGeom>
          <a:ln w="25400">
            <a:round/>
          </a:ln>
        </p:spPr>
      </p:pic>
      <p:sp>
        <p:nvSpPr>
          <p:cNvPr id="82" name="Shape 82"/>
          <p:cNvSpPr/>
          <p:nvPr/>
        </p:nvSpPr>
        <p:spPr>
          <a:xfrm>
            <a:off x="501600" y="8318499"/>
            <a:ext cx="388452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t>Video at </a:t>
            </a:r>
            <a:r>
              <a:rPr u="sng">
                <a:hlinkClick r:id="rId4" invalidUrl="" action="" tgtFrame="" tooltip="" history="1" highlightClick="0" endSnd="0"/>
              </a:rPr>
              <a:t>https://vimeo.com/64372102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6649700" cy="6273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Thetis_weather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51200" y="-127000"/>
            <a:ext cx="6502400" cy="9823450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6497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Screen Shot 2014-08-21 at 17.18.57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3294" y="0"/>
            <a:ext cx="9147666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646525" cy="6275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Screen Shot 2015-10-20 at 11.22.27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43606"/>
            <a:ext cx="13004800" cy="7292729"/>
          </a:xfrm>
          <a:prstGeom prst="rect">
            <a:avLst/>
          </a:prstGeom>
          <a:ln w="25400">
            <a:round/>
          </a:ln>
        </p:spPr>
      </p:pic>
      <p:sp>
        <p:nvSpPr>
          <p:cNvPr id="96" name="Shape 96"/>
          <p:cNvSpPr/>
          <p:nvPr/>
        </p:nvSpPr>
        <p:spPr>
          <a:xfrm>
            <a:off x="374600" y="8508999"/>
            <a:ext cx="388452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t>Video at </a:t>
            </a:r>
            <a:r>
              <a:rPr u="sng">
                <a:hlinkClick r:id="rId5" invalidUrl="" action="" tgtFrame="" tooltip="" history="1" highlightClick="0" endSnd="0"/>
              </a:rPr>
              <a:t>https://vimeo.com/62031720</a:t>
            </a:r>
          </a:p>
        </p:txBody>
      </p:sp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25400" cap="flat">
          <a:noFill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40" marR="4064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FFFFFF"/>
            </a:solidFill>
            <a:effectLst/>
            <a:uFill>
              <a:solidFill>
                <a:srgbClr val="FFFFFF"/>
              </a:solidFill>
            </a:uFill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25400" cap="flat">
          <a:noFill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40" marR="4064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FFFFFF"/>
            </a:solidFill>
            <a:effectLst/>
            <a:uFill>
              <a:solidFill>
                <a:srgbClr val="FFFFFF"/>
              </a:solidFill>
            </a:uFill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