
<file path=[Content_Types].xml><?xml version="1.0" encoding="utf-8"?>
<Types xmlns="http://schemas.openxmlformats.org/package/2006/content-types">
  <Default Extension="xml" ContentType="application/xml"/>
  <Default Extension="doc" ContentType="application/msword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0"/>
  </p:notesMasterIdLst>
  <p:sldIdLst>
    <p:sldId id="256" r:id="rId2"/>
    <p:sldId id="438" r:id="rId3"/>
    <p:sldId id="463" r:id="rId4"/>
    <p:sldId id="445" r:id="rId5"/>
    <p:sldId id="448" r:id="rId6"/>
    <p:sldId id="452" r:id="rId7"/>
    <p:sldId id="454" r:id="rId8"/>
    <p:sldId id="468" r:id="rId9"/>
    <p:sldId id="464" r:id="rId10"/>
    <p:sldId id="466" r:id="rId11"/>
    <p:sldId id="453" r:id="rId12"/>
    <p:sldId id="455" r:id="rId13"/>
    <p:sldId id="456" r:id="rId14"/>
    <p:sldId id="457" r:id="rId15"/>
    <p:sldId id="458" r:id="rId16"/>
    <p:sldId id="459" r:id="rId17"/>
    <p:sldId id="460" r:id="rId18"/>
    <p:sldId id="443" r:id="rId19"/>
    <p:sldId id="461" r:id="rId20"/>
    <p:sldId id="449" r:id="rId21"/>
    <p:sldId id="451" r:id="rId22"/>
    <p:sldId id="450" r:id="rId23"/>
    <p:sldId id="442" r:id="rId24"/>
    <p:sldId id="446" r:id="rId25"/>
    <p:sldId id="447" r:id="rId26"/>
    <p:sldId id="436" r:id="rId27"/>
    <p:sldId id="467" r:id="rId28"/>
    <p:sldId id="437" r:id="rId2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1ABFF"/>
    <a:srgbClr val="FFFFFF"/>
    <a:srgbClr val="000000"/>
    <a:srgbClr val="CC0000"/>
    <a:srgbClr val="99FFCC"/>
    <a:srgbClr val="FFFFCC"/>
    <a:srgbClr val="FF6600"/>
    <a:srgbClr val="A42A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50" d="100"/>
          <a:sy n="150" d="100"/>
        </p:scale>
        <p:origin x="-440" y="488"/>
      </p:cViewPr>
      <p:guideLst>
        <p:guide orient="horz" pos="2160"/>
        <p:guide pos="2880"/>
      </p:guideLst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4" Type="http://schemas.openxmlformats.org/officeDocument/2006/relationships/image" Target="../media/image9.emf"/><Relationship Id="rId1" Type="http://schemas.openxmlformats.org/officeDocument/2006/relationships/image" Target="../media/image6.emf"/><Relationship Id="rId2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21" charset="0"/>
                <a:ea typeface="ヒラギノ角ゴ Pro W3" pitchFamily="21" charset="-128"/>
                <a:cs typeface="ヒラギノ角ゴ Pro W3" pitchFamily="2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21" charset="0"/>
                <a:ea typeface="ヒラギノ角ゴ Pro W3" pitchFamily="21" charset="-128"/>
                <a:cs typeface="ヒラギノ角ゴ Pro W3" pitchFamily="2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21" charset="0"/>
                <a:ea typeface="ヒラギノ角ゴ Pro W3" pitchFamily="21" charset="-128"/>
                <a:cs typeface="ヒラギノ角ゴ Pro W3" pitchFamily="2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3ABCAA2-5209-144B-9CA3-7ADD0A1AB4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6338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21" charset="0"/>
        <a:ea typeface="ヒラギノ角ゴ Pro W3" pitchFamily="21" charset="-128"/>
        <a:cs typeface="ヒラギノ角ゴ Pro W3" pitchFamily="2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21" charset="0"/>
        <a:ea typeface="ヒラギノ角ゴ Pro W3" pitchFamily="21" charset="-128"/>
        <a:cs typeface="ヒラギノ角ゴ Pro W3" pitchFamily="21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21" charset="0"/>
        <a:ea typeface="ヒラギノ角ゴ Pro W3" pitchFamily="21" charset="-128"/>
        <a:cs typeface="ヒラギノ角ゴ Pro W3" pitchFamily="21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21" charset="0"/>
        <a:ea typeface="ヒラギノ角ゴ Pro W3" pitchFamily="21" charset="-128"/>
        <a:cs typeface="ヒラギノ角ゴ Pro W3" pitchFamily="21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21" charset="0"/>
        <a:ea typeface="ヒラギノ角ゴ Pro W3" pitchFamily="21" charset="-128"/>
        <a:cs typeface="ヒラギノ角ゴ Pro W3" pitchFamily="21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76CA6ABE-0E67-9A4A-A61B-5EA34E275F4C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921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622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210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496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49401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453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22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618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0230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05365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16781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21" charset="0"/>
          <a:ea typeface="ヒラギノ角ゴ Pro W3" pitchFamily="21" charset="-128"/>
          <a:cs typeface="ヒラギノ角ゴ Pro W3" pitchFamily="2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21" charset="0"/>
          <a:ea typeface="ヒラギノ角ゴ Pro W3" pitchFamily="21" charset="-128"/>
          <a:cs typeface="ヒラギノ角ゴ Pro W3" pitchFamily="2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21" charset="0"/>
          <a:ea typeface="ヒラギノ角ゴ Pro W3" pitchFamily="21" charset="-128"/>
          <a:cs typeface="ヒラギノ角ゴ Pro W3" pitchFamily="2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21" charset="0"/>
          <a:ea typeface="ヒラギノ角ゴ Pro W3" pitchFamily="21" charset="-128"/>
          <a:cs typeface="ヒラギノ角ゴ Pro W3" pitchFamily="2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21" charset="0"/>
          <a:ea typeface="ヒラギノ角ゴ Pro W3" pitchFamily="21" charset="-128"/>
          <a:cs typeface="ヒラギノ角ゴ Pro W3" pitchFamily="21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21" charset="0"/>
          <a:ea typeface="ヒラギノ角ゴ Pro W3" pitchFamily="21" charset="-128"/>
          <a:cs typeface="ヒラギノ角ゴ Pro W3" pitchFamily="21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21" charset="0"/>
          <a:ea typeface="ヒラギノ角ゴ Pro W3" pitchFamily="21" charset="-128"/>
          <a:cs typeface="ヒラギノ角ゴ Pro W3" pitchFamily="21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21" charset="0"/>
          <a:ea typeface="ヒラギノ角ゴ Pro W3" pitchFamily="21" charset="-128"/>
          <a:cs typeface="ヒラギノ角ゴ Pro W3" pitchFamily="2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Relationship Id="rId3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Relationship Id="rId3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23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4_Document1.doc"/><Relationship Id="rId4" Type="http://schemas.openxmlformats.org/officeDocument/2006/relationships/image" Target="../media/image24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6.emf"/><Relationship Id="rId5" Type="http://schemas.openxmlformats.org/officeDocument/2006/relationships/package" Target="../embeddings/Microsoft_Word_Document1.docx"/><Relationship Id="rId6" Type="http://schemas.openxmlformats.org/officeDocument/2006/relationships/image" Target="../media/image7.emf"/><Relationship Id="rId7" Type="http://schemas.openxmlformats.org/officeDocument/2006/relationships/package" Target="../embeddings/Microsoft_Word_Document2.docx"/><Relationship Id="rId8" Type="http://schemas.openxmlformats.org/officeDocument/2006/relationships/image" Target="../media/image8.emf"/><Relationship Id="rId9" Type="http://schemas.openxmlformats.org/officeDocument/2006/relationships/package" Target="../embeddings/Microsoft_Word_Document3.docx"/><Relationship Id="rId10" Type="http://schemas.openxmlformats.org/officeDocument/2006/relationships/image" Target="../media/image9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5563" y="-190500"/>
            <a:ext cx="9088437" cy="2255838"/>
          </a:xfrm>
        </p:spPr>
        <p:txBody>
          <a:bodyPr/>
          <a:lstStyle/>
          <a:p>
            <a:pPr eaLnBrk="1" hangingPunct="1"/>
            <a:r>
              <a:rPr lang="en-US" sz="3400" dirty="0" smtClean="0">
                <a:latin typeface="Arial" charset="0"/>
                <a:ea typeface="ヒラギノ角ゴ Pro W3" charset="0"/>
                <a:cs typeface="ヒラギノ角ゴ Pro W3" charset="0"/>
              </a:rPr>
              <a:t>Global Divergence in the new</a:t>
            </a:r>
            <a:br>
              <a:rPr lang="en-US" sz="3400" dirty="0" smtClean="0">
                <a:latin typeface="Arial" charset="0"/>
                <a:ea typeface="ヒラギノ角ゴ Pro W3" charset="0"/>
                <a:cs typeface="ヒラギノ角ゴ Pro W3" charset="0"/>
              </a:rPr>
            </a:br>
            <a:r>
              <a:rPr lang="en-US" sz="3400" dirty="0" smtClean="0">
                <a:latin typeface="Arial" charset="0"/>
                <a:ea typeface="ヒラギノ角ゴ Pro W3" charset="0"/>
                <a:cs typeface="ヒラギノ角ゴ Pro W3" charset="0"/>
              </a:rPr>
              <a:t>20</a:t>
            </a:r>
            <a:r>
              <a:rPr lang="en-US" sz="3400" baseline="30000" dirty="0" smtClean="0">
                <a:latin typeface="Arial" charset="0"/>
                <a:ea typeface="ヒラギノ角ゴ Pro W3" charset="0"/>
                <a:cs typeface="ヒラギノ角ゴ Pro W3" charset="0"/>
              </a:rPr>
              <a:t>th</a:t>
            </a:r>
            <a:r>
              <a:rPr lang="en-US" sz="3400" dirty="0" smtClean="0">
                <a:latin typeface="Arial" charset="0"/>
                <a:ea typeface="ヒラギノ角ゴ Pro W3" charset="0"/>
                <a:cs typeface="ヒラギノ角ゴ Pro W3" charset="0"/>
              </a:rPr>
              <a:t> Century Reanalysis version 2c</a:t>
            </a:r>
            <a:br>
              <a:rPr lang="en-US" sz="3400" dirty="0" smtClean="0">
                <a:latin typeface="Arial" charset="0"/>
                <a:ea typeface="ヒラギノ角ゴ Pro W3" charset="0"/>
                <a:cs typeface="ヒラギノ角ゴ Pro W3" charset="0"/>
              </a:rPr>
            </a:br>
            <a:r>
              <a:rPr lang="en-US" sz="3400" dirty="0" smtClean="0">
                <a:latin typeface="Arial" charset="0"/>
                <a:ea typeface="ヒラギノ角ゴ Pro W3" charset="0"/>
                <a:cs typeface="ヒラギノ角ゴ Pro W3" charset="0"/>
              </a:rPr>
              <a:t>(1851-2011)</a:t>
            </a:r>
            <a:endParaRPr lang="en-US" sz="3400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307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46113" y="1970088"/>
            <a:ext cx="7907337" cy="20415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Times New Roman" charset="0"/>
                <a:ea typeface="ヒラギノ角ゴ Pro W3" charset="0"/>
                <a:cs typeface="ヒラギノ角ゴ Pro W3" charset="0"/>
              </a:rPr>
              <a:t>Gilbert P. Compo </a:t>
            </a:r>
            <a:r>
              <a:rPr lang="en-US" sz="2400" dirty="0" smtClean="0">
                <a:latin typeface="Times New Roman" charset="0"/>
                <a:ea typeface="ヒラギノ角ゴ Pro W3" charset="0"/>
                <a:cs typeface="ヒラギノ角ゴ Pro W3" charset="0"/>
              </a:rPr>
              <a:t>and Prashant </a:t>
            </a:r>
            <a:r>
              <a:rPr lang="en-US" sz="2400" dirty="0">
                <a:latin typeface="Times New Roman" charset="0"/>
                <a:ea typeface="ヒラギノ角ゴ Pro W3" charset="0"/>
                <a:cs typeface="ヒラギノ角ゴ Pro W3" charset="0"/>
              </a:rPr>
              <a:t>D. Sardeshmukh</a:t>
            </a: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Times New Roman" charset="0"/>
              <a:ea typeface="ヒラギノ角ゴ Pro W3" charset="0"/>
              <a:cs typeface="ヒラギノ角ゴ Pro W3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000" dirty="0">
                <a:latin typeface="Arial" charset="0"/>
                <a:ea typeface="ヒラギノ角ゴ Pro W3" charset="0"/>
                <a:cs typeface="ヒラギノ角ゴ Pro W3" charset="0"/>
              </a:rPr>
              <a:t>Univ. of  Colorado/CIRES and NOAA Earth System Research Laboratory/Physical Sciences Division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 err="1">
                <a:latin typeface="Arial" charset="0"/>
                <a:ea typeface="ヒラギノ角ゴ Pro W3" charset="0"/>
                <a:cs typeface="ヒラギノ角ゴ Pro W3" charset="0"/>
              </a:rPr>
              <a:t>compo@colorado.edu</a:t>
            </a:r>
            <a:endParaRPr lang="en-US" sz="2000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122238" y="3589338"/>
            <a:ext cx="888841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dirty="0">
                <a:solidFill>
                  <a:srgbClr val="FF6600"/>
                </a:solidFill>
                <a:latin typeface="Times New Roman" charset="0"/>
              </a:rPr>
              <a:t>Includes results from </a:t>
            </a:r>
            <a:r>
              <a:rPr lang="en-US" dirty="0">
                <a:solidFill>
                  <a:srgbClr val="99FFCC"/>
                </a:solidFill>
                <a:latin typeface="Times New Roman" charset="0"/>
              </a:rPr>
              <a:t>Compo et al. </a:t>
            </a:r>
            <a:r>
              <a:rPr lang="en-US" dirty="0" smtClean="0">
                <a:solidFill>
                  <a:srgbClr val="99FFCC"/>
                </a:solidFill>
                <a:latin typeface="Times New Roman" charset="0"/>
              </a:rPr>
              <a:t>QJRMS 2011 </a:t>
            </a:r>
            <a:r>
              <a:rPr lang="en-US" dirty="0">
                <a:solidFill>
                  <a:srgbClr val="FF6600"/>
                </a:solidFill>
                <a:latin typeface="Times New Roman" charset="0"/>
              </a:rPr>
              <a:t>and </a:t>
            </a:r>
          </a:p>
          <a:p>
            <a:r>
              <a:rPr lang="en-US" dirty="0" err="1">
                <a:solidFill>
                  <a:srgbClr val="99FFCC"/>
                </a:solidFill>
                <a:latin typeface="Times New Roman" charset="0"/>
              </a:rPr>
              <a:t>Sandeep</a:t>
            </a:r>
            <a:r>
              <a:rPr lang="en-US" dirty="0">
                <a:solidFill>
                  <a:srgbClr val="99FFCC"/>
                </a:solidFill>
                <a:latin typeface="Times New Roman" charset="0"/>
              </a:rPr>
              <a:t>, </a:t>
            </a:r>
            <a:r>
              <a:rPr lang="en-US" dirty="0" err="1">
                <a:solidFill>
                  <a:srgbClr val="99FFCC"/>
                </a:solidFill>
                <a:latin typeface="Times New Roman" charset="0"/>
              </a:rPr>
              <a:t>Stordal</a:t>
            </a:r>
            <a:r>
              <a:rPr lang="en-US" dirty="0">
                <a:solidFill>
                  <a:srgbClr val="99FFCC"/>
                </a:solidFill>
                <a:latin typeface="Times New Roman" charset="0"/>
              </a:rPr>
              <a:t>, </a:t>
            </a:r>
            <a:r>
              <a:rPr lang="en-US" dirty="0" err="1">
                <a:solidFill>
                  <a:srgbClr val="99FFCC"/>
                </a:solidFill>
                <a:latin typeface="Times New Roman" charset="0"/>
              </a:rPr>
              <a:t>Sardeshmukh</a:t>
            </a:r>
            <a:r>
              <a:rPr lang="en-US" dirty="0">
                <a:solidFill>
                  <a:srgbClr val="99FFCC"/>
                </a:solidFill>
                <a:latin typeface="Times New Roman" charset="0"/>
              </a:rPr>
              <a:t>, and </a:t>
            </a:r>
            <a:r>
              <a:rPr lang="en-US" dirty="0" smtClean="0">
                <a:solidFill>
                  <a:srgbClr val="99FFCC"/>
                </a:solidFill>
                <a:latin typeface="Times New Roman" charset="0"/>
              </a:rPr>
              <a:t>Compo, </a:t>
            </a:r>
            <a:r>
              <a:rPr lang="en-US" dirty="0" err="1" smtClean="0">
                <a:solidFill>
                  <a:srgbClr val="99FFCC"/>
                </a:solidFill>
                <a:latin typeface="Times New Roman" charset="0"/>
              </a:rPr>
              <a:t>Cli</a:t>
            </a:r>
            <a:r>
              <a:rPr lang="en-US" dirty="0" smtClean="0">
                <a:solidFill>
                  <a:srgbClr val="99FFCC"/>
                </a:solidFill>
                <a:latin typeface="Times New Roman" charset="0"/>
              </a:rPr>
              <a:t>. </a:t>
            </a:r>
            <a:r>
              <a:rPr lang="en-US" dirty="0" err="1" smtClean="0">
                <a:solidFill>
                  <a:srgbClr val="99FFCC"/>
                </a:solidFill>
                <a:latin typeface="Times New Roman" charset="0"/>
              </a:rPr>
              <a:t>Dyn</a:t>
            </a:r>
            <a:r>
              <a:rPr lang="en-US" dirty="0" smtClean="0">
                <a:solidFill>
                  <a:srgbClr val="99FFCC"/>
                </a:solidFill>
                <a:latin typeface="Times New Roman" charset="0"/>
              </a:rPr>
              <a:t>., 2014</a:t>
            </a:r>
            <a:endParaRPr lang="en-US" dirty="0">
              <a:solidFill>
                <a:srgbClr val="99FFCC"/>
              </a:solidFill>
              <a:latin typeface="Times New Roman" charset="0"/>
            </a:endParaRPr>
          </a:p>
        </p:txBody>
      </p:sp>
      <p:sp>
        <p:nvSpPr>
          <p:cNvPr id="3076" name="TextBox 1"/>
          <p:cNvSpPr txBox="1">
            <a:spLocks noChangeArrowheads="1"/>
          </p:cNvSpPr>
          <p:nvPr/>
        </p:nvSpPr>
        <p:spPr bwMode="auto">
          <a:xfrm>
            <a:off x="138113" y="4814888"/>
            <a:ext cx="8774112" cy="1570037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>
                <a:solidFill>
                  <a:srgbClr val="000000"/>
                </a:solidFill>
              </a:rPr>
              <a:t>Global arguments do not apply to regional circulations.</a:t>
            </a:r>
          </a:p>
          <a:p>
            <a:endParaRPr lang="en-US">
              <a:solidFill>
                <a:srgbClr val="000000"/>
              </a:solidFill>
            </a:endParaRPr>
          </a:p>
          <a:p>
            <a:r>
              <a:rPr lang="en-US">
                <a:solidFill>
                  <a:srgbClr val="000000"/>
                </a:solidFill>
              </a:rPr>
              <a:t>Observed recent changes are relatively small compared to variations over the last 100 to 150 years.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20926" b="26852"/>
          <a:stretch/>
        </p:blipFill>
        <p:spPr>
          <a:xfrm>
            <a:off x="127000" y="1435100"/>
            <a:ext cx="8875059" cy="3581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77257" y="381000"/>
            <a:ext cx="758948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FFCC"/>
                </a:solidFill>
              </a:rPr>
              <a:t>Monthly global anomalies of </a:t>
            </a:r>
            <a:r>
              <a:rPr lang="en-US" sz="2800" dirty="0" err="1" smtClean="0">
                <a:solidFill>
                  <a:srgbClr val="FFFFCC"/>
                </a:solidFill>
              </a:rPr>
              <a:t>Precipitable</a:t>
            </a:r>
            <a:r>
              <a:rPr lang="en-US" sz="2800" dirty="0" smtClean="0">
                <a:solidFill>
                  <a:srgbClr val="FFFFCC"/>
                </a:solidFill>
              </a:rPr>
              <a:t> water</a:t>
            </a:r>
          </a:p>
          <a:p>
            <a:pPr algn="ctr"/>
            <a:r>
              <a:rPr lang="en-US" sz="2800" dirty="0" smtClean="0">
                <a:solidFill>
                  <a:srgbClr val="FFFFCC"/>
                </a:solidFill>
              </a:rPr>
              <a:t>(integrated column water vapor) </a:t>
            </a:r>
            <a:endParaRPr lang="en-US" sz="2800" dirty="0">
              <a:solidFill>
                <a:srgbClr val="FFFFCC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5448300"/>
            <a:ext cx="74618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FF00"/>
                </a:solidFill>
              </a:rPr>
              <a:t>Precipitable</a:t>
            </a:r>
            <a:r>
              <a:rPr lang="en-US" dirty="0" smtClean="0">
                <a:solidFill>
                  <a:srgbClr val="FFFF00"/>
                </a:solidFill>
              </a:rPr>
              <a:t> water is increasing in both datasets.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Same trend for 1958-2011. 1/3 trend from 1851-2011.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97700" y="3937000"/>
            <a:ext cx="10659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r</a:t>
            </a:r>
            <a:r>
              <a:rPr lang="en-US" dirty="0" smtClean="0">
                <a:solidFill>
                  <a:srgbClr val="000000"/>
                </a:solidFill>
              </a:rPr>
              <a:t>=0.75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872" y="4978400"/>
            <a:ext cx="30471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solidFill>
                  <a:schemeClr val="tx2"/>
                </a:solidFill>
              </a:rPr>
              <a:t>reanalyses.org</a:t>
            </a:r>
            <a:r>
              <a:rPr lang="en-US" sz="1600" dirty="0">
                <a:solidFill>
                  <a:schemeClr val="tx2"/>
                </a:solidFill>
              </a:rPr>
              <a:t>/atmosphere/writ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2985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 descr="flex_change_2loop_maps_velpot-omega500.1851_2009.ncfiles.reanl20_351ens.derived.ERA_Interim.6sets.djf2000_2009.0_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4" t="35149" r="6963" b="36391"/>
          <a:stretch>
            <a:fillRect/>
          </a:stretch>
        </p:blipFill>
        <p:spPr bwMode="auto">
          <a:xfrm>
            <a:off x="244475" y="2116138"/>
            <a:ext cx="8655050" cy="212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482600" y="227013"/>
            <a:ext cx="812482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dirty="0"/>
              <a:t>Upper</a:t>
            </a:r>
            <a:r>
              <a:rPr lang="en-US" dirty="0" smtClean="0"/>
              <a:t>-half of atmosphere </a:t>
            </a:r>
            <a:r>
              <a:rPr lang="en-US" dirty="0"/>
              <a:t>vertically-averaged </a:t>
            </a:r>
            <a:endParaRPr lang="en-US" dirty="0" smtClean="0"/>
          </a:p>
          <a:p>
            <a:pPr algn="ctr"/>
            <a:r>
              <a:rPr lang="en-US" dirty="0" smtClean="0"/>
              <a:t>Velocity </a:t>
            </a:r>
            <a:r>
              <a:rPr lang="en-US" dirty="0"/>
              <a:t>Potential:  </a:t>
            </a:r>
            <a:r>
              <a:rPr lang="en-US" sz="3200" dirty="0">
                <a:solidFill>
                  <a:srgbClr val="FFFF00"/>
                </a:solidFill>
                <a:latin typeface="Symbol"/>
              </a:rPr>
              <a:t>χ</a:t>
            </a:r>
            <a:r>
              <a:rPr lang="en-US" sz="3200" baseline="-25000" dirty="0">
                <a:solidFill>
                  <a:srgbClr val="FFFF00"/>
                </a:solidFill>
                <a:latin typeface="Symbol"/>
              </a:rPr>
              <a:t>ω500</a:t>
            </a:r>
            <a:endParaRPr lang="en-US" sz="3200" baseline="-25000" dirty="0">
              <a:solidFill>
                <a:srgbClr val="FFFF00"/>
              </a:solidFill>
              <a:latin typeface="Symbol" charset="2"/>
              <a:cs typeface="Symbol" charset="2"/>
            </a:endParaRPr>
          </a:p>
          <a:p>
            <a:pPr algn="ctr"/>
            <a:r>
              <a:rPr lang="en-US" dirty="0" smtClean="0"/>
              <a:t>DJF </a:t>
            </a:r>
            <a:r>
              <a:rPr lang="en-US" dirty="0"/>
              <a:t>(2000-2009)</a:t>
            </a:r>
          </a:p>
        </p:txBody>
      </p:sp>
      <p:sp>
        <p:nvSpPr>
          <p:cNvPr id="10243" name="TextBox 3"/>
          <p:cNvSpPr txBox="1">
            <a:spLocks noChangeArrowheads="1"/>
          </p:cNvSpPr>
          <p:nvPr/>
        </p:nvSpPr>
        <p:spPr bwMode="auto">
          <a:xfrm>
            <a:off x="1257300" y="4254500"/>
            <a:ext cx="65865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1800" dirty="0">
                <a:solidFill>
                  <a:srgbClr val="FF6600"/>
                </a:solidFill>
              </a:rPr>
              <a:t>Thick: Positive, Thin: Negative, Contour interval 0.5 x 10</a:t>
            </a:r>
            <a:r>
              <a:rPr lang="en-US" sz="1800" baseline="30000" dirty="0">
                <a:solidFill>
                  <a:srgbClr val="FF6600"/>
                </a:solidFill>
              </a:rPr>
              <a:t>6 </a:t>
            </a:r>
            <a:r>
              <a:rPr lang="en-US" sz="1800" dirty="0">
                <a:solidFill>
                  <a:srgbClr val="FF6600"/>
                </a:solidFill>
              </a:rPr>
              <a:t>m</a:t>
            </a:r>
            <a:r>
              <a:rPr lang="en-US" sz="1800" baseline="30000" dirty="0">
                <a:solidFill>
                  <a:srgbClr val="FF6600"/>
                </a:solidFill>
              </a:rPr>
              <a:t>2</a:t>
            </a:r>
            <a:r>
              <a:rPr lang="en-US" sz="1800" dirty="0">
                <a:solidFill>
                  <a:srgbClr val="FF6600"/>
                </a:solidFill>
              </a:rPr>
              <a:t>s</a:t>
            </a:r>
            <a:r>
              <a:rPr lang="en-US" sz="1800" baseline="30000" dirty="0">
                <a:solidFill>
                  <a:srgbClr val="FF6600"/>
                </a:solidFill>
              </a:rPr>
              <a:t>-2</a:t>
            </a:r>
          </a:p>
        </p:txBody>
      </p:sp>
      <p:sp>
        <p:nvSpPr>
          <p:cNvPr id="10244" name="TextBox 4"/>
          <p:cNvSpPr txBox="1">
            <a:spLocks noChangeArrowheads="1"/>
          </p:cNvSpPr>
          <p:nvPr/>
        </p:nvSpPr>
        <p:spPr bwMode="auto">
          <a:xfrm>
            <a:off x="1682750" y="1587500"/>
            <a:ext cx="14509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>
                <a:solidFill>
                  <a:srgbClr val="FFFFCC"/>
                </a:solidFill>
              </a:rPr>
              <a:t>20CRv2c</a:t>
            </a:r>
          </a:p>
        </p:txBody>
      </p:sp>
      <p:sp>
        <p:nvSpPr>
          <p:cNvPr id="10245" name="TextBox 5"/>
          <p:cNvSpPr txBox="1">
            <a:spLocks noChangeArrowheads="1"/>
          </p:cNvSpPr>
          <p:nvPr/>
        </p:nvSpPr>
        <p:spPr bwMode="auto">
          <a:xfrm>
            <a:off x="5824538" y="1587500"/>
            <a:ext cx="18605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>
                <a:solidFill>
                  <a:srgbClr val="FFFFCC"/>
                </a:solidFill>
              </a:rPr>
              <a:t>ERA-Interim</a:t>
            </a:r>
          </a:p>
        </p:txBody>
      </p:sp>
      <p:grpSp>
        <p:nvGrpSpPr>
          <p:cNvPr id="20" name="Group 19"/>
          <p:cNvGrpSpPr>
            <a:grpSpLocks/>
          </p:cNvGrpSpPr>
          <p:nvPr/>
        </p:nvGrpSpPr>
        <p:grpSpPr bwMode="auto">
          <a:xfrm>
            <a:off x="1598613" y="2716213"/>
            <a:ext cx="1223962" cy="1058862"/>
            <a:chOff x="1598288" y="3139453"/>
            <a:chExt cx="1223846" cy="1058243"/>
          </a:xfrm>
        </p:grpSpPr>
        <p:cxnSp>
          <p:nvCxnSpPr>
            <p:cNvPr id="10248" name="Straight Arrow Connector 7"/>
            <p:cNvCxnSpPr>
              <a:cxnSpLocks noChangeShapeType="1"/>
            </p:cNvCxnSpPr>
            <p:nvPr/>
          </p:nvCxnSpPr>
          <p:spPr bwMode="auto">
            <a:xfrm>
              <a:off x="2175393" y="3774399"/>
              <a:ext cx="0" cy="423297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49" name="Straight Arrow Connector 13"/>
            <p:cNvCxnSpPr>
              <a:cxnSpLocks noChangeShapeType="1"/>
            </p:cNvCxnSpPr>
            <p:nvPr/>
          </p:nvCxnSpPr>
          <p:spPr bwMode="auto">
            <a:xfrm flipV="1">
              <a:off x="2175393" y="3139453"/>
              <a:ext cx="11759" cy="493848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50" name="Straight Arrow Connector 16"/>
            <p:cNvCxnSpPr>
              <a:cxnSpLocks noChangeShapeType="1"/>
            </p:cNvCxnSpPr>
            <p:nvPr/>
          </p:nvCxnSpPr>
          <p:spPr bwMode="auto">
            <a:xfrm flipV="1">
              <a:off x="2304287" y="3715607"/>
              <a:ext cx="517847" cy="11302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51" name="Straight Arrow Connector 17"/>
            <p:cNvCxnSpPr>
              <a:cxnSpLocks noChangeShapeType="1"/>
            </p:cNvCxnSpPr>
            <p:nvPr/>
          </p:nvCxnSpPr>
          <p:spPr bwMode="auto">
            <a:xfrm rot="5400000">
              <a:off x="1809937" y="3479529"/>
              <a:ext cx="0" cy="423297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0247" name="TextBox 20"/>
          <p:cNvSpPr txBox="1">
            <a:spLocks noChangeArrowheads="1"/>
          </p:cNvSpPr>
          <p:nvPr/>
        </p:nvSpPr>
        <p:spPr bwMode="auto">
          <a:xfrm>
            <a:off x="128588" y="4738688"/>
            <a:ext cx="7515225" cy="184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dirty="0" smtClean="0"/>
              <a:t>Gradient </a:t>
            </a:r>
            <a:r>
              <a:rPr lang="en-US" dirty="0"/>
              <a:t>of  </a:t>
            </a:r>
            <a:r>
              <a:rPr lang="en-US" dirty="0" smtClean="0">
                <a:solidFill>
                  <a:srgbClr val="FFFF00"/>
                </a:solidFill>
                <a:latin typeface="Symbol"/>
              </a:rPr>
              <a:t>χ</a:t>
            </a:r>
            <a:r>
              <a:rPr lang="en-US" baseline="-25000" dirty="0" smtClean="0">
                <a:solidFill>
                  <a:srgbClr val="FFFF00"/>
                </a:solidFill>
                <a:latin typeface="Symbol"/>
              </a:rPr>
              <a:t>ω500</a:t>
            </a:r>
            <a:r>
              <a:rPr lang="en-US" baseline="-25000" dirty="0" smtClean="0">
                <a:solidFill>
                  <a:srgbClr val="FFFF00"/>
                </a:solidFill>
              </a:rPr>
              <a:t> </a:t>
            </a:r>
            <a:r>
              <a:rPr lang="en-US" dirty="0"/>
              <a:t>gives upper-tropospheric vertically-averaged divergent wind. </a:t>
            </a:r>
          </a:p>
          <a:p>
            <a:endParaRPr lang="en-US" sz="1800" dirty="0"/>
          </a:p>
          <a:p>
            <a:r>
              <a:rPr lang="en-US" dirty="0">
                <a:solidFill>
                  <a:srgbClr val="FFFF00"/>
                </a:solidFill>
              </a:rPr>
              <a:t>20CRv2c compares well with ERA-Interim, with regions of stronger and weaker </a:t>
            </a:r>
            <a:r>
              <a:rPr lang="en-US" dirty="0" smtClean="0">
                <a:solidFill>
                  <a:srgbClr val="FFFF00"/>
                </a:solidFill>
                <a:latin typeface="Symbol"/>
              </a:rPr>
              <a:t>χ</a:t>
            </a:r>
            <a:r>
              <a:rPr lang="en-US" baseline="-25000" dirty="0" smtClean="0">
                <a:solidFill>
                  <a:srgbClr val="FFFF00"/>
                </a:solidFill>
                <a:latin typeface="Symbol"/>
              </a:rPr>
              <a:t>ω500</a:t>
            </a:r>
            <a:r>
              <a:rPr lang="en-US" baseline="-25000" dirty="0" smtClean="0">
                <a:solidFill>
                  <a:srgbClr val="FFFF00"/>
                </a:solidFill>
              </a:rPr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635000" y="1549400"/>
            <a:ext cx="7848600" cy="38100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1266" name="Picture 1" descr="flex_change_2loop_maps_velpot-omega500.1851_2009.ncfiles.reanl20_351ens.derived.ERA_Interim.6sets.djf2000_2009.0_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9" t="36176" r="52144" b="37592"/>
          <a:stretch>
            <a:fillRect/>
          </a:stretch>
        </p:blipFill>
        <p:spPr bwMode="auto">
          <a:xfrm>
            <a:off x="685800" y="1616075"/>
            <a:ext cx="7772400" cy="362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2"/>
          <p:cNvSpPr>
            <a:spLocks noChangeArrowheads="1"/>
          </p:cNvSpPr>
          <p:nvPr/>
        </p:nvSpPr>
        <p:spPr bwMode="auto">
          <a:xfrm>
            <a:off x="482600" y="227013"/>
            <a:ext cx="8124825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200" dirty="0" smtClean="0">
                <a:solidFill>
                  <a:srgbClr val="FFFF00"/>
                </a:solidFill>
                <a:latin typeface="Symbol"/>
              </a:rPr>
              <a:t>χ</a:t>
            </a:r>
            <a:r>
              <a:rPr lang="en-US" sz="3200" baseline="-25000" dirty="0" smtClean="0">
                <a:solidFill>
                  <a:srgbClr val="FFFF00"/>
                </a:solidFill>
                <a:latin typeface="Symbol"/>
              </a:rPr>
              <a:t>ω500</a:t>
            </a:r>
            <a:r>
              <a:rPr lang="en-US" sz="3200" baseline="-25000" dirty="0" smtClean="0">
                <a:solidFill>
                  <a:srgbClr val="FFFF00"/>
                </a:solidFill>
                <a:latin typeface="Symbol" charset="2"/>
                <a:cs typeface="Symbol" charset="2"/>
              </a:rPr>
              <a:t> </a:t>
            </a:r>
            <a:r>
              <a:rPr lang="en-US" dirty="0" smtClean="0"/>
              <a:t>DJF </a:t>
            </a:r>
            <a:r>
              <a:rPr lang="en-US" dirty="0"/>
              <a:t>(2000-2009) from 20CRv2c</a:t>
            </a: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1257300" y="5372100"/>
            <a:ext cx="65865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1800" dirty="0">
                <a:solidFill>
                  <a:srgbClr val="FF6600"/>
                </a:solidFill>
              </a:rPr>
              <a:t>Thick: Positive, Thin: Negative, Contour interval 0.5 x 10</a:t>
            </a:r>
            <a:r>
              <a:rPr lang="en-US" sz="1800" baseline="30000" dirty="0">
                <a:solidFill>
                  <a:srgbClr val="FF6600"/>
                </a:solidFill>
              </a:rPr>
              <a:t>6 </a:t>
            </a:r>
            <a:r>
              <a:rPr lang="en-US" sz="1800" dirty="0">
                <a:solidFill>
                  <a:srgbClr val="FF6600"/>
                </a:solidFill>
              </a:rPr>
              <a:t>m</a:t>
            </a:r>
            <a:r>
              <a:rPr lang="en-US" sz="1800" baseline="30000" dirty="0">
                <a:solidFill>
                  <a:srgbClr val="FF6600"/>
                </a:solidFill>
              </a:rPr>
              <a:t>2</a:t>
            </a:r>
            <a:r>
              <a:rPr lang="en-US" sz="1800" dirty="0">
                <a:solidFill>
                  <a:srgbClr val="FF6600"/>
                </a:solidFill>
              </a:rPr>
              <a:t>s</a:t>
            </a:r>
            <a:r>
              <a:rPr lang="en-US" sz="1800" baseline="30000" dirty="0">
                <a:solidFill>
                  <a:srgbClr val="FF6600"/>
                </a:solidFill>
              </a:rPr>
              <a:t>-2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5"/>
          <p:cNvSpPr>
            <a:spLocks noChangeArrowheads="1"/>
          </p:cNvSpPr>
          <p:nvPr/>
        </p:nvSpPr>
        <p:spPr bwMode="auto">
          <a:xfrm>
            <a:off x="635000" y="1549400"/>
            <a:ext cx="7848600" cy="38100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290" name="Picture 2" descr="flex_change_2loop_maps_velpot-omega500.1851_2009.ncfiles.reanl20_351ens.derived.ERA_Interim.6sets.djf2000_2009.2000_200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9" t="36667" r="52348" b="37592"/>
          <a:stretch>
            <a:fillRect/>
          </a:stretch>
        </p:blipFill>
        <p:spPr bwMode="auto">
          <a:xfrm>
            <a:off x="723900" y="1676400"/>
            <a:ext cx="7672388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Rectangle 2"/>
          <p:cNvSpPr>
            <a:spLocks noChangeArrowheads="1"/>
          </p:cNvSpPr>
          <p:nvPr/>
        </p:nvSpPr>
        <p:spPr bwMode="auto">
          <a:xfrm>
            <a:off x="355600" y="5357813"/>
            <a:ext cx="8420100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>
                <a:solidFill>
                  <a:srgbClr val="FFFFCC"/>
                </a:solidFill>
              </a:rPr>
              <a:t>Highlight contours -2.25 to -2.5 and -4.25 to -4.5 x10</a:t>
            </a:r>
            <a:r>
              <a:rPr lang="en-US" baseline="30000">
                <a:solidFill>
                  <a:srgbClr val="FFFFCC"/>
                </a:solidFill>
              </a:rPr>
              <a:t>6</a:t>
            </a:r>
            <a:r>
              <a:rPr lang="en-US">
                <a:solidFill>
                  <a:srgbClr val="FFFFCC"/>
                </a:solidFill>
              </a:rPr>
              <a:t> m</a:t>
            </a:r>
            <a:r>
              <a:rPr lang="en-US" baseline="30000">
                <a:solidFill>
                  <a:srgbClr val="FFFFCC"/>
                </a:solidFill>
              </a:rPr>
              <a:t>2</a:t>
            </a:r>
            <a:r>
              <a:rPr lang="en-US">
                <a:solidFill>
                  <a:srgbClr val="FFFFCC"/>
                </a:solidFill>
              </a:rPr>
              <a:t>s</a:t>
            </a:r>
            <a:r>
              <a:rPr lang="en-US" baseline="30000">
                <a:solidFill>
                  <a:srgbClr val="FFFFCC"/>
                </a:solidFill>
              </a:rPr>
              <a:t>-2</a:t>
            </a:r>
            <a:r>
              <a:rPr lang="en-US">
                <a:solidFill>
                  <a:srgbClr val="FFFFCC"/>
                </a:solidFill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>
                <a:solidFill>
                  <a:srgbClr val="FFFFCC"/>
                </a:solidFill>
              </a:rPr>
              <a:t>to characterize strength of Global Divergent Circulation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482600" y="227013"/>
            <a:ext cx="8124825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200" dirty="0">
                <a:solidFill>
                  <a:srgbClr val="FFFF00"/>
                </a:solidFill>
                <a:latin typeface="Symbol"/>
              </a:rPr>
              <a:t>χ</a:t>
            </a:r>
            <a:r>
              <a:rPr lang="en-US" sz="3200" baseline="-25000" dirty="0">
                <a:solidFill>
                  <a:srgbClr val="FFFF00"/>
                </a:solidFill>
                <a:latin typeface="Symbol"/>
              </a:rPr>
              <a:t>ω500</a:t>
            </a:r>
            <a:r>
              <a:rPr lang="en-US" sz="3200" baseline="-25000" dirty="0">
                <a:solidFill>
                  <a:srgbClr val="FFFF00"/>
                </a:solidFill>
                <a:latin typeface="Symbol" charset="2"/>
                <a:cs typeface="Symbol" charset="2"/>
              </a:rPr>
              <a:t> </a:t>
            </a:r>
            <a:r>
              <a:rPr lang="en-US" dirty="0" smtClean="0"/>
              <a:t>DJF </a:t>
            </a:r>
            <a:r>
              <a:rPr lang="en-US" dirty="0"/>
              <a:t>(2000-2009) from 20CRv2c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3"/>
          <p:cNvSpPr>
            <a:spLocks noChangeArrowheads="1"/>
          </p:cNvSpPr>
          <p:nvPr/>
        </p:nvSpPr>
        <p:spPr bwMode="auto">
          <a:xfrm>
            <a:off x="635000" y="1549400"/>
            <a:ext cx="7848600" cy="38100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3314" name="Picture 1" descr="flex_change_2loop_maps_velpot-omega500.1851_2009.ncfiles.reanl20_351ens.derived.ERA_Interim.6sets.djf2000_2009.1980_199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1" t="36665" r="52490" b="37222"/>
          <a:stretch>
            <a:fillRect/>
          </a:stretch>
        </p:blipFill>
        <p:spPr bwMode="auto">
          <a:xfrm>
            <a:off x="736600" y="1689100"/>
            <a:ext cx="7646988" cy="359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315" name="Group 7"/>
          <p:cNvGrpSpPr>
            <a:grpSpLocks/>
          </p:cNvGrpSpPr>
          <p:nvPr/>
        </p:nvGrpSpPr>
        <p:grpSpPr bwMode="auto">
          <a:xfrm>
            <a:off x="482600" y="227013"/>
            <a:ext cx="8124825" cy="954087"/>
            <a:chOff x="482600" y="227013"/>
            <a:chExt cx="8124825" cy="954107"/>
          </a:xfrm>
        </p:grpSpPr>
        <p:sp>
          <p:nvSpPr>
            <p:cNvPr id="13318" name="Rectangle 5"/>
            <p:cNvSpPr>
              <a:spLocks noChangeArrowheads="1"/>
            </p:cNvSpPr>
            <p:nvPr/>
          </p:nvSpPr>
          <p:spPr bwMode="auto">
            <a:xfrm>
              <a:off x="3822700" y="254000"/>
              <a:ext cx="1854200" cy="3937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19" name="Rectangle 6"/>
            <p:cNvSpPr>
              <a:spLocks noChangeArrowheads="1"/>
            </p:cNvSpPr>
            <p:nvPr/>
          </p:nvSpPr>
          <p:spPr bwMode="auto">
            <a:xfrm>
              <a:off x="6299200" y="254000"/>
              <a:ext cx="1854200" cy="3937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0" name="Rectangle 2"/>
            <p:cNvSpPr>
              <a:spLocks noChangeArrowheads="1"/>
            </p:cNvSpPr>
            <p:nvPr/>
          </p:nvSpPr>
          <p:spPr bwMode="auto">
            <a:xfrm>
              <a:off x="482600" y="227013"/>
              <a:ext cx="8124825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dirty="0"/>
                <a:t>Compare average of </a:t>
              </a:r>
              <a:r>
                <a:rPr lang="en-US" dirty="0">
                  <a:solidFill>
                    <a:srgbClr val="FF0000"/>
                  </a:solidFill>
                </a:rPr>
                <a:t>2000 to 2009</a:t>
              </a:r>
              <a:r>
                <a:rPr lang="en-US" dirty="0"/>
                <a:t> and </a:t>
              </a:r>
              <a:r>
                <a:rPr lang="en-US" dirty="0">
                  <a:solidFill>
                    <a:srgbClr val="3366FF"/>
                  </a:solidFill>
                </a:rPr>
                <a:t>1980 to 1999</a:t>
              </a:r>
            </a:p>
            <a:p>
              <a:pPr algn="ctr"/>
              <a:r>
                <a:rPr lang="en-US" dirty="0"/>
                <a:t> </a:t>
              </a:r>
              <a:r>
                <a:rPr lang="en-US" sz="3200" dirty="0">
                  <a:solidFill>
                    <a:srgbClr val="FFFF00"/>
                  </a:solidFill>
                  <a:latin typeface="Symbol"/>
                </a:rPr>
                <a:t>χ</a:t>
              </a:r>
              <a:r>
                <a:rPr lang="en-US" sz="3200" baseline="-25000" dirty="0">
                  <a:solidFill>
                    <a:srgbClr val="FFFF00"/>
                  </a:solidFill>
                  <a:latin typeface="Symbol"/>
                </a:rPr>
                <a:t>ω500</a:t>
              </a:r>
              <a:r>
                <a:rPr lang="en-US" sz="3200" baseline="-25000" dirty="0">
                  <a:solidFill>
                    <a:srgbClr val="FFFF00"/>
                  </a:solidFill>
                  <a:latin typeface="Symbol" charset="2"/>
                  <a:cs typeface="Symbol" charset="2"/>
                </a:rPr>
                <a:t> </a:t>
              </a:r>
              <a:r>
                <a:rPr lang="en-US" dirty="0" smtClean="0"/>
                <a:t>DJF </a:t>
              </a:r>
              <a:r>
                <a:rPr lang="en-US" dirty="0"/>
                <a:t>from 20CRv2c</a:t>
              </a:r>
            </a:p>
          </p:txBody>
        </p:sp>
      </p:grpSp>
      <p:sp>
        <p:nvSpPr>
          <p:cNvPr id="13316" name="Rectangle 2"/>
          <p:cNvSpPr>
            <a:spLocks noChangeArrowheads="1"/>
          </p:cNvSpPr>
          <p:nvPr/>
        </p:nvSpPr>
        <p:spPr bwMode="auto">
          <a:xfrm>
            <a:off x="266700" y="5332413"/>
            <a:ext cx="81248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800">
                <a:solidFill>
                  <a:srgbClr val="FFFFCC"/>
                </a:solidFill>
              </a:rPr>
              <a:t>Highlight contours -2.25 to -2.5 and -4.25 to -4.5 10</a:t>
            </a:r>
            <a:r>
              <a:rPr lang="en-US" sz="1800" baseline="30000">
                <a:solidFill>
                  <a:srgbClr val="FFFFCC"/>
                </a:solidFill>
              </a:rPr>
              <a:t>6 </a:t>
            </a:r>
            <a:r>
              <a:rPr lang="en-US" sz="1800">
                <a:solidFill>
                  <a:srgbClr val="FFFFCC"/>
                </a:solidFill>
              </a:rPr>
              <a:t>m</a:t>
            </a:r>
            <a:r>
              <a:rPr lang="en-US" sz="1800" baseline="30000">
                <a:solidFill>
                  <a:srgbClr val="FFFFCC"/>
                </a:solidFill>
              </a:rPr>
              <a:t>2</a:t>
            </a:r>
            <a:r>
              <a:rPr lang="en-US" sz="1800">
                <a:solidFill>
                  <a:srgbClr val="FFFFCC"/>
                </a:solidFill>
              </a:rPr>
              <a:t>s</a:t>
            </a:r>
            <a:r>
              <a:rPr lang="en-US" sz="1800" baseline="30000">
                <a:solidFill>
                  <a:srgbClr val="FFFFCC"/>
                </a:solidFill>
              </a:rPr>
              <a:t>-2</a:t>
            </a:r>
            <a:r>
              <a:rPr lang="en-US" sz="1800">
                <a:solidFill>
                  <a:srgbClr val="FFFFCC"/>
                </a:solidFill>
              </a:rPr>
              <a:t> </a:t>
            </a:r>
          </a:p>
        </p:txBody>
      </p:sp>
      <p:sp>
        <p:nvSpPr>
          <p:cNvPr id="13317" name="Rectangle 2"/>
          <p:cNvSpPr>
            <a:spLocks noChangeArrowheads="1"/>
          </p:cNvSpPr>
          <p:nvPr/>
        </p:nvSpPr>
        <p:spPr bwMode="auto">
          <a:xfrm>
            <a:off x="355600" y="5657850"/>
            <a:ext cx="8788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>
                <a:solidFill>
                  <a:srgbClr val="FFFF00"/>
                </a:solidFill>
              </a:rPr>
              <a:t>Strengthening of recent east-west Pacific Walker Circulation.</a:t>
            </a:r>
          </a:p>
          <a:p>
            <a:r>
              <a:rPr lang="en-US">
                <a:solidFill>
                  <a:srgbClr val="FFFF00"/>
                </a:solidFill>
              </a:rPr>
              <a:t>Poleward expansion of Hadley Circulation.</a:t>
            </a:r>
          </a:p>
          <a:p>
            <a:r>
              <a:rPr lang="en-US">
                <a:solidFill>
                  <a:srgbClr val="FFFF00"/>
                </a:solidFill>
              </a:rPr>
              <a:t>Largest change: westward expansion of Walker Circulation.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ChangeArrowheads="1"/>
          </p:cNvSpPr>
          <p:nvPr/>
        </p:nvSpPr>
        <p:spPr bwMode="auto">
          <a:xfrm>
            <a:off x="635000" y="1549400"/>
            <a:ext cx="7848600" cy="38100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4338" name="Picture 1" descr="flex_change_2loop_maps_velpot-omega500.1851_2009.ncfiles.reanl20_351ens.derived.JRA55.6sets.djf1960_2009.1910_195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3" t="36852" r="52492" b="37778"/>
          <a:stretch>
            <a:fillRect/>
          </a:stretch>
        </p:blipFill>
        <p:spPr bwMode="auto">
          <a:xfrm>
            <a:off x="762000" y="1701800"/>
            <a:ext cx="7621588" cy="349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339" name="Group 4"/>
          <p:cNvGrpSpPr>
            <a:grpSpLocks/>
          </p:cNvGrpSpPr>
          <p:nvPr/>
        </p:nvGrpSpPr>
        <p:grpSpPr bwMode="auto">
          <a:xfrm>
            <a:off x="482600" y="227013"/>
            <a:ext cx="8124825" cy="954087"/>
            <a:chOff x="482600" y="227013"/>
            <a:chExt cx="8124825" cy="954107"/>
          </a:xfrm>
        </p:grpSpPr>
        <p:sp>
          <p:nvSpPr>
            <p:cNvPr id="14342" name="Rectangle 5"/>
            <p:cNvSpPr>
              <a:spLocks noChangeArrowheads="1"/>
            </p:cNvSpPr>
            <p:nvPr/>
          </p:nvSpPr>
          <p:spPr bwMode="auto">
            <a:xfrm>
              <a:off x="3822700" y="254000"/>
              <a:ext cx="1854200" cy="3937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43" name="Rectangle 6"/>
            <p:cNvSpPr>
              <a:spLocks noChangeArrowheads="1"/>
            </p:cNvSpPr>
            <p:nvPr/>
          </p:nvSpPr>
          <p:spPr bwMode="auto">
            <a:xfrm>
              <a:off x="6299200" y="254000"/>
              <a:ext cx="1854200" cy="3937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44" name="Rectangle 2"/>
            <p:cNvSpPr>
              <a:spLocks noChangeArrowheads="1"/>
            </p:cNvSpPr>
            <p:nvPr/>
          </p:nvSpPr>
          <p:spPr bwMode="auto">
            <a:xfrm>
              <a:off x="482600" y="227013"/>
              <a:ext cx="8124825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dirty="0"/>
                <a:t>Compare average of </a:t>
              </a:r>
              <a:r>
                <a:rPr lang="en-US" dirty="0">
                  <a:solidFill>
                    <a:srgbClr val="FF0000"/>
                  </a:solidFill>
                </a:rPr>
                <a:t>1960 to 2009</a:t>
              </a:r>
              <a:r>
                <a:rPr lang="en-US" dirty="0"/>
                <a:t> and </a:t>
              </a:r>
              <a:r>
                <a:rPr lang="en-US" dirty="0">
                  <a:solidFill>
                    <a:srgbClr val="3366FF"/>
                  </a:solidFill>
                </a:rPr>
                <a:t>1910 to 1959</a:t>
              </a:r>
            </a:p>
            <a:p>
              <a:pPr algn="ctr"/>
              <a:r>
                <a:rPr lang="en-US" dirty="0"/>
                <a:t> </a:t>
              </a:r>
              <a:r>
                <a:rPr lang="en-US" sz="3200" dirty="0">
                  <a:solidFill>
                    <a:srgbClr val="FFFF00"/>
                  </a:solidFill>
                  <a:latin typeface="Symbol"/>
                </a:rPr>
                <a:t>χ</a:t>
              </a:r>
              <a:r>
                <a:rPr lang="en-US" sz="3200" baseline="-25000" dirty="0">
                  <a:solidFill>
                    <a:srgbClr val="FFFF00"/>
                  </a:solidFill>
                  <a:latin typeface="Symbol"/>
                </a:rPr>
                <a:t>ω500</a:t>
              </a:r>
              <a:r>
                <a:rPr lang="en-US" sz="3200" baseline="-25000" dirty="0">
                  <a:solidFill>
                    <a:srgbClr val="FFFF00"/>
                  </a:solidFill>
                  <a:latin typeface="Symbol" charset="2"/>
                  <a:cs typeface="Symbol" charset="2"/>
                </a:rPr>
                <a:t> </a:t>
              </a:r>
              <a:r>
                <a:rPr lang="en-US" dirty="0" smtClean="0"/>
                <a:t>DJF </a:t>
              </a:r>
              <a:r>
                <a:rPr lang="en-US" dirty="0"/>
                <a:t>from 20CRv2c</a:t>
              </a:r>
            </a:p>
          </p:txBody>
        </p:sp>
      </p:grpSp>
      <p:sp>
        <p:nvSpPr>
          <p:cNvPr id="14340" name="Rectangle 2"/>
          <p:cNvSpPr>
            <a:spLocks noChangeArrowheads="1"/>
          </p:cNvSpPr>
          <p:nvPr/>
        </p:nvSpPr>
        <p:spPr bwMode="auto">
          <a:xfrm>
            <a:off x="1041400" y="6076950"/>
            <a:ext cx="74803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>
                <a:solidFill>
                  <a:srgbClr val="FFFF00"/>
                </a:solidFill>
              </a:rPr>
              <a:t>Much less change evident over 100 years. </a:t>
            </a:r>
          </a:p>
        </p:txBody>
      </p:sp>
      <p:sp>
        <p:nvSpPr>
          <p:cNvPr id="14341" name="Rectangle 2"/>
          <p:cNvSpPr>
            <a:spLocks noChangeArrowheads="1"/>
          </p:cNvSpPr>
          <p:nvPr/>
        </p:nvSpPr>
        <p:spPr bwMode="auto">
          <a:xfrm>
            <a:off x="266700" y="5332413"/>
            <a:ext cx="81248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800">
                <a:solidFill>
                  <a:srgbClr val="FFFFCC"/>
                </a:solidFill>
              </a:rPr>
              <a:t>Highlight contours -2.25 to -2.5 and -4.25 to -4.5 10</a:t>
            </a:r>
            <a:r>
              <a:rPr lang="en-US" sz="1800" baseline="30000">
                <a:solidFill>
                  <a:srgbClr val="FFFFCC"/>
                </a:solidFill>
              </a:rPr>
              <a:t>6 </a:t>
            </a:r>
            <a:r>
              <a:rPr lang="en-US" sz="1800">
                <a:solidFill>
                  <a:srgbClr val="FFFFCC"/>
                </a:solidFill>
              </a:rPr>
              <a:t>m</a:t>
            </a:r>
            <a:r>
              <a:rPr lang="en-US" sz="1800" baseline="30000">
                <a:solidFill>
                  <a:srgbClr val="FFFFCC"/>
                </a:solidFill>
              </a:rPr>
              <a:t>2</a:t>
            </a:r>
            <a:r>
              <a:rPr lang="en-US" sz="1800">
                <a:solidFill>
                  <a:srgbClr val="FFFFCC"/>
                </a:solidFill>
              </a:rPr>
              <a:t>s</a:t>
            </a:r>
            <a:r>
              <a:rPr lang="en-US" sz="1800" baseline="30000">
                <a:solidFill>
                  <a:srgbClr val="FFFFCC"/>
                </a:solidFill>
              </a:rPr>
              <a:t>-2</a:t>
            </a:r>
            <a:r>
              <a:rPr lang="en-US" sz="1800">
                <a:solidFill>
                  <a:srgbClr val="FFFFCC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Box 1"/>
          <p:cNvSpPr txBox="1">
            <a:spLocks noChangeArrowheads="1"/>
          </p:cNvSpPr>
          <p:nvPr/>
        </p:nvSpPr>
        <p:spPr bwMode="auto">
          <a:xfrm>
            <a:off x="479425" y="141288"/>
            <a:ext cx="8448675" cy="210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3500" dirty="0"/>
              <a:t>Index for Global divergent circulation</a:t>
            </a:r>
          </a:p>
          <a:p>
            <a:endParaRPr lang="en-US" sz="3200" dirty="0"/>
          </a:p>
          <a:p>
            <a:r>
              <a:rPr lang="en-US" sz="3200" dirty="0">
                <a:solidFill>
                  <a:srgbClr val="FFFFCC"/>
                </a:solidFill>
              </a:rPr>
              <a:t>Find minimum of </a:t>
            </a:r>
            <a:r>
              <a:rPr lang="en-US" sz="3200" dirty="0">
                <a:solidFill>
                  <a:srgbClr val="FFFF00"/>
                </a:solidFill>
                <a:latin typeface="Symbol"/>
              </a:rPr>
              <a:t>χ</a:t>
            </a:r>
            <a:r>
              <a:rPr lang="en-US" sz="3200" baseline="-25000" dirty="0">
                <a:solidFill>
                  <a:srgbClr val="FFFF00"/>
                </a:solidFill>
                <a:latin typeface="Symbol"/>
              </a:rPr>
              <a:t>ω500</a:t>
            </a:r>
            <a:r>
              <a:rPr lang="en-US" sz="3200" baseline="-25000" dirty="0">
                <a:solidFill>
                  <a:srgbClr val="FFFF00"/>
                </a:solidFill>
                <a:latin typeface="Symbol" charset="2"/>
                <a:cs typeface="Symbol" charset="2"/>
              </a:rPr>
              <a:t> </a:t>
            </a:r>
            <a:r>
              <a:rPr lang="en-US" sz="3200" baseline="-25000" dirty="0" smtClean="0">
                <a:solidFill>
                  <a:srgbClr val="FFFF00"/>
                </a:solidFill>
              </a:rPr>
              <a:t> </a:t>
            </a:r>
            <a:r>
              <a:rPr lang="en-US" sz="3200" dirty="0" smtClean="0"/>
              <a:t> </a:t>
            </a:r>
            <a:r>
              <a:rPr lang="en-US" sz="3200" dirty="0">
                <a:solidFill>
                  <a:srgbClr val="FFFFCC"/>
                </a:solidFill>
              </a:rPr>
              <a:t>for each DJF </a:t>
            </a:r>
          </a:p>
          <a:p>
            <a:r>
              <a:rPr lang="en-US" sz="3200" dirty="0">
                <a:solidFill>
                  <a:srgbClr val="FFFFCC"/>
                </a:solidFill>
              </a:rPr>
              <a:t>from 1851 onward</a:t>
            </a:r>
          </a:p>
        </p:txBody>
      </p:sp>
      <p:pic>
        <p:nvPicPr>
          <p:cNvPr id="15362" name="Picture 1" descr="flex_change_2loop_maps_velpot-omega500.1851_2009.ncfiles.reanl20_351ens.derived.ERA_Interim.6sets.djf2000_2009.0_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9" t="36176" r="52144" b="37592"/>
          <a:stretch>
            <a:fillRect/>
          </a:stretch>
        </p:blipFill>
        <p:spPr bwMode="auto">
          <a:xfrm>
            <a:off x="2489200" y="2457450"/>
            <a:ext cx="5969000" cy="278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363" name="Straight Arrow Connector 4"/>
          <p:cNvCxnSpPr>
            <a:cxnSpLocks noChangeShapeType="1"/>
          </p:cNvCxnSpPr>
          <p:nvPr/>
        </p:nvCxnSpPr>
        <p:spPr bwMode="auto">
          <a:xfrm flipV="1">
            <a:off x="1536700" y="4013200"/>
            <a:ext cx="3594100" cy="24130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</p:cxnSp>
      <p:sp>
        <p:nvSpPr>
          <p:cNvPr id="15364" name="TextBox 5"/>
          <p:cNvSpPr txBox="1">
            <a:spLocks noChangeArrowheads="1"/>
          </p:cNvSpPr>
          <p:nvPr/>
        </p:nvSpPr>
        <p:spPr bwMode="auto">
          <a:xfrm>
            <a:off x="566738" y="4894263"/>
            <a:ext cx="8448675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endParaRPr lang="en-US" sz="3200"/>
          </a:p>
          <a:p>
            <a:r>
              <a:rPr lang="en-US" sz="3200">
                <a:solidFill>
                  <a:srgbClr val="FFFFCC"/>
                </a:solidFill>
              </a:rPr>
              <a:t>Plot timeseries with 11 year running mean to</a:t>
            </a:r>
          </a:p>
          <a:p>
            <a:r>
              <a:rPr lang="en-US" sz="3200">
                <a:solidFill>
                  <a:srgbClr val="FFFFCC"/>
                </a:solidFill>
              </a:rPr>
              <a:t>reduce noise of interannual variability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1" name="Group 17"/>
          <p:cNvGrpSpPr>
            <a:grpSpLocks/>
          </p:cNvGrpSpPr>
          <p:nvPr/>
        </p:nvGrpSpPr>
        <p:grpSpPr bwMode="auto">
          <a:xfrm>
            <a:off x="96838" y="1574800"/>
            <a:ext cx="7891462" cy="4503738"/>
            <a:chOff x="389466" y="1574801"/>
            <a:chExt cx="7890933" cy="4504267"/>
          </a:xfrm>
        </p:grpSpPr>
        <p:sp>
          <p:nvSpPr>
            <p:cNvPr id="25610" name="Rectangle 12"/>
            <p:cNvSpPr>
              <a:spLocks noChangeArrowheads="1"/>
            </p:cNvSpPr>
            <p:nvPr/>
          </p:nvSpPr>
          <p:spPr bwMode="auto">
            <a:xfrm>
              <a:off x="389466" y="1574801"/>
              <a:ext cx="7890933" cy="450426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25611" name="Picture 1" descr="velpot-omega500.ncfiles.reanl20_351ens.derived.6sets.2_-20_135_188.DJF.runav11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590"/>
            <a:stretch>
              <a:fillRect/>
            </a:stretch>
          </p:blipFill>
          <p:spPr bwMode="auto">
            <a:xfrm>
              <a:off x="781584" y="1603616"/>
              <a:ext cx="7477185" cy="4365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12" name="TextBox 11"/>
            <p:cNvSpPr txBox="1">
              <a:spLocks noChangeArrowheads="1"/>
            </p:cNvSpPr>
            <p:nvPr/>
          </p:nvSpPr>
          <p:spPr bwMode="auto">
            <a:xfrm rot="-5400000">
              <a:off x="-972079" y="3486723"/>
              <a:ext cx="344607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r>
                <a:rPr lang="en-US">
                  <a:solidFill>
                    <a:srgbClr val="000000"/>
                  </a:solidFill>
                </a:rPr>
                <a:t>Stronger            Weaker</a:t>
              </a:r>
            </a:p>
          </p:txBody>
        </p:sp>
      </p:grpSp>
      <p:grpSp>
        <p:nvGrpSpPr>
          <p:cNvPr id="25602" name="Group 5"/>
          <p:cNvGrpSpPr>
            <a:grpSpLocks/>
          </p:cNvGrpSpPr>
          <p:nvPr/>
        </p:nvGrpSpPr>
        <p:grpSpPr bwMode="auto">
          <a:xfrm>
            <a:off x="198438" y="115888"/>
            <a:ext cx="8747125" cy="954087"/>
            <a:chOff x="0" y="116622"/>
            <a:chExt cx="8747139" cy="954107"/>
          </a:xfrm>
        </p:grpSpPr>
        <p:sp>
          <p:nvSpPr>
            <p:cNvPr id="25608" name="Rectangle 4"/>
            <p:cNvSpPr>
              <a:spLocks noChangeArrowheads="1"/>
            </p:cNvSpPr>
            <p:nvPr/>
          </p:nvSpPr>
          <p:spPr bwMode="auto">
            <a:xfrm>
              <a:off x="90711" y="634940"/>
              <a:ext cx="8500923" cy="40169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0" y="116622"/>
              <a:ext cx="8747139" cy="95410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800" dirty="0">
                  <a:solidFill>
                    <a:srgbClr val="FFFF00"/>
                  </a:solidFill>
                  <a:sym typeface="Symbol" charset="0"/>
                </a:rPr>
                <a:t>Strength of Global Divergent Circulation (DJF) from</a:t>
              </a:r>
            </a:p>
            <a:p>
              <a:pPr>
                <a:defRPr/>
              </a:pPr>
              <a:r>
                <a:rPr lang="en-US" sz="2800" dirty="0">
                  <a:solidFill>
                    <a:schemeClr val="bg1">
                      <a:lumMod val="60000"/>
                      <a:lumOff val="40000"/>
                    </a:schemeClr>
                  </a:solidFill>
                  <a:sym typeface="Symbol" charset="0"/>
                </a:rPr>
                <a:t>AGCM</a:t>
              </a:r>
              <a:r>
                <a:rPr lang="en-US" sz="2800" dirty="0">
                  <a:solidFill>
                    <a:srgbClr val="000000"/>
                  </a:solidFill>
                  <a:sym typeface="Symbol" charset="0"/>
                </a:rPr>
                <a:t>,</a:t>
              </a:r>
              <a:r>
                <a:rPr lang="en-US" sz="2800" dirty="0">
                  <a:solidFill>
                    <a:srgbClr val="FFFF00"/>
                  </a:solidFill>
                  <a:sym typeface="Symbol" charset="0"/>
                </a:rPr>
                <a:t> </a:t>
              </a:r>
              <a:r>
                <a:rPr lang="en-US" sz="2800" dirty="0">
                  <a:solidFill>
                    <a:srgbClr val="FF0000"/>
                  </a:solidFill>
                  <a:sym typeface="Symbol" charset="0"/>
                </a:rPr>
                <a:t>20CRv2</a:t>
              </a:r>
              <a:r>
                <a:rPr lang="en-US" sz="2800" dirty="0">
                  <a:solidFill>
                    <a:srgbClr val="000000"/>
                  </a:solidFill>
                  <a:sym typeface="Symbol" charset="0"/>
                </a:rPr>
                <a:t>,</a:t>
              </a:r>
              <a:r>
                <a:rPr lang="en-US" sz="2800" dirty="0">
                  <a:solidFill>
                    <a:srgbClr val="FFFF00"/>
                  </a:solidFill>
                  <a:sym typeface="Symbol" charset="0"/>
                </a:rPr>
                <a:t> </a:t>
              </a:r>
              <a:r>
                <a:rPr lang="en-US" sz="2800" dirty="0">
                  <a:solidFill>
                    <a:srgbClr val="FF6600"/>
                  </a:solidFill>
                  <a:sym typeface="Symbol" charset="0"/>
                </a:rPr>
                <a:t>20CRv2c</a:t>
              </a:r>
              <a:r>
                <a:rPr lang="en-US" sz="2800" dirty="0">
                  <a:solidFill>
                    <a:srgbClr val="000000"/>
                  </a:solidFill>
                  <a:sym typeface="Symbol" charset="0"/>
                </a:rPr>
                <a:t>,</a:t>
              </a:r>
              <a:r>
                <a:rPr lang="en-US" sz="2800" dirty="0">
                  <a:solidFill>
                    <a:srgbClr val="FFFF00"/>
                  </a:solidFill>
                  <a:sym typeface="Symbol" charset="0"/>
                </a:rPr>
                <a:t> </a:t>
              </a:r>
              <a:r>
                <a:rPr lang="en-US" sz="2800" dirty="0">
                  <a:solidFill>
                    <a:schemeClr val="accent4">
                      <a:lumMod val="50000"/>
                    </a:schemeClr>
                  </a:solidFill>
                  <a:sym typeface="Symbol" charset="0"/>
                </a:rPr>
                <a:t>ERA-Interim</a:t>
              </a:r>
              <a:r>
                <a:rPr lang="en-US" sz="2800" dirty="0">
                  <a:solidFill>
                    <a:srgbClr val="000000"/>
                  </a:solidFill>
                  <a:sym typeface="Symbol" charset="0"/>
                </a:rPr>
                <a:t>,</a:t>
              </a:r>
              <a:r>
                <a:rPr lang="en-US" sz="2800" dirty="0">
                  <a:solidFill>
                    <a:srgbClr val="FFFF00"/>
                  </a:solidFill>
                  <a:sym typeface="Symbol" charset="0"/>
                </a:rPr>
                <a:t> </a:t>
              </a:r>
              <a:r>
                <a:rPr lang="en-US" sz="2800" dirty="0">
                  <a:solidFill>
                    <a:srgbClr val="000000"/>
                  </a:solidFill>
                  <a:sym typeface="Symbol" charset="0"/>
                </a:rPr>
                <a:t>and</a:t>
              </a:r>
              <a:r>
                <a:rPr lang="en-US" sz="2800" dirty="0">
                  <a:solidFill>
                    <a:srgbClr val="FFFF00"/>
                  </a:solidFill>
                  <a:sym typeface="Symbol" charset="0"/>
                </a:rPr>
                <a:t> </a:t>
              </a:r>
              <a:r>
                <a:rPr lang="en-US" sz="2800" b="1" dirty="0">
                  <a:solidFill>
                    <a:srgbClr val="000000"/>
                  </a:solidFill>
                  <a:sym typeface="Symbol" charset="0"/>
                </a:rPr>
                <a:t>JRA-55</a:t>
              </a:r>
            </a:p>
          </p:txBody>
        </p:sp>
      </p:grpSp>
      <p:sp>
        <p:nvSpPr>
          <p:cNvPr id="25603" name="TextBox 3"/>
          <p:cNvSpPr txBox="1">
            <a:spLocks noChangeArrowheads="1"/>
          </p:cNvSpPr>
          <p:nvPr/>
        </p:nvSpPr>
        <p:spPr bwMode="auto">
          <a:xfrm>
            <a:off x="635000" y="1127125"/>
            <a:ext cx="820261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dirty="0">
                <a:solidFill>
                  <a:srgbClr val="FFFFCC"/>
                </a:solidFill>
                <a:sym typeface="Symbol" charset="0"/>
              </a:rPr>
              <a:t>Minimum of </a:t>
            </a:r>
            <a:r>
              <a:rPr lang="en-US" dirty="0">
                <a:solidFill>
                  <a:srgbClr val="FFFF00"/>
                </a:solidFill>
                <a:latin typeface="Symbol"/>
              </a:rPr>
              <a:t>χ</a:t>
            </a:r>
            <a:r>
              <a:rPr lang="en-US" baseline="-25000" dirty="0">
                <a:solidFill>
                  <a:srgbClr val="FFFF00"/>
                </a:solidFill>
                <a:latin typeface="Symbol"/>
              </a:rPr>
              <a:t>ω500</a:t>
            </a:r>
            <a:r>
              <a:rPr lang="en-US" baseline="-25000" dirty="0">
                <a:solidFill>
                  <a:srgbClr val="FFFF00"/>
                </a:solidFill>
                <a:latin typeface="Symbol" charset="2"/>
                <a:cs typeface="Symbol" charset="2"/>
              </a:rPr>
              <a:t> </a:t>
            </a:r>
            <a:r>
              <a:rPr lang="en-US" baseline="-25000" dirty="0" smtClean="0">
                <a:solidFill>
                  <a:srgbClr val="FFFFCC"/>
                </a:solidFill>
              </a:rPr>
              <a:t> </a:t>
            </a:r>
            <a:r>
              <a:rPr lang="en-US" dirty="0">
                <a:solidFill>
                  <a:srgbClr val="FFFFCC"/>
                </a:solidFill>
              </a:rPr>
              <a:t>from 1851 to 2013 (11-year running </a:t>
            </a:r>
            <a:r>
              <a:rPr lang="en-US" dirty="0" err="1">
                <a:solidFill>
                  <a:srgbClr val="FFFFCC"/>
                </a:solidFill>
              </a:rPr>
              <a:t>avg</a:t>
            </a:r>
            <a:r>
              <a:rPr lang="en-US" dirty="0">
                <a:solidFill>
                  <a:srgbClr val="FFFFCC"/>
                </a:solidFill>
              </a:rPr>
              <a:t>)</a:t>
            </a:r>
          </a:p>
          <a:p>
            <a:endParaRPr lang="en-US" dirty="0"/>
          </a:p>
        </p:txBody>
      </p:sp>
      <p:sp>
        <p:nvSpPr>
          <p:cNvPr id="25604" name="TextBox 6"/>
          <p:cNvSpPr txBox="1">
            <a:spLocks noChangeArrowheads="1"/>
          </p:cNvSpPr>
          <p:nvPr/>
        </p:nvSpPr>
        <p:spPr bwMode="auto">
          <a:xfrm>
            <a:off x="8008938" y="2954338"/>
            <a:ext cx="8905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1800">
                <a:solidFill>
                  <a:srgbClr val="FFFF00"/>
                </a:solidFill>
              </a:rPr>
              <a:t>AGCM</a:t>
            </a:r>
          </a:p>
          <a:p>
            <a:r>
              <a:rPr lang="en-US" sz="1800">
                <a:solidFill>
                  <a:srgbClr val="FFFF00"/>
                </a:solidFill>
              </a:rPr>
              <a:t>bias</a:t>
            </a:r>
          </a:p>
        </p:txBody>
      </p:sp>
      <p:cxnSp>
        <p:nvCxnSpPr>
          <p:cNvPr id="9" name="Straight Arrow Connector 8"/>
          <p:cNvCxnSpPr/>
          <p:nvPr/>
        </p:nvCxnSpPr>
        <p:spPr bwMode="auto">
          <a:xfrm flipH="1" flipV="1">
            <a:off x="7564438" y="2743200"/>
            <a:ext cx="476250" cy="4699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2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5606" name="TextBox 10"/>
          <p:cNvSpPr txBox="1">
            <a:spLocks noChangeArrowheads="1"/>
          </p:cNvSpPr>
          <p:nvPr/>
        </p:nvSpPr>
        <p:spPr bwMode="auto">
          <a:xfrm>
            <a:off x="246063" y="6027738"/>
            <a:ext cx="87503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>
                <a:solidFill>
                  <a:srgbClr val="FFFF00"/>
                </a:solidFill>
              </a:rPr>
              <a:t>Multidecadal variability, recent strengthening, but no centennial </a:t>
            </a:r>
          </a:p>
          <a:p>
            <a:r>
              <a:rPr lang="en-US">
                <a:solidFill>
                  <a:srgbClr val="FFFF00"/>
                </a:solidFill>
              </a:rPr>
              <a:t>long term trend seen in reanalyses or SST-forced simulations. </a:t>
            </a:r>
          </a:p>
        </p:txBody>
      </p:sp>
      <p:sp>
        <p:nvSpPr>
          <p:cNvPr id="25607" name="TextBox 18"/>
          <p:cNvSpPr txBox="1">
            <a:spLocks noChangeArrowheads="1"/>
          </p:cNvSpPr>
          <p:nvPr/>
        </p:nvSpPr>
        <p:spPr bwMode="auto">
          <a:xfrm>
            <a:off x="477838" y="3468688"/>
            <a:ext cx="7937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1600">
                <a:solidFill>
                  <a:srgbClr val="000000"/>
                </a:solidFill>
              </a:rPr>
              <a:t>(m</a:t>
            </a:r>
            <a:r>
              <a:rPr lang="en-US" sz="1600" baseline="30000">
                <a:solidFill>
                  <a:srgbClr val="000000"/>
                </a:solidFill>
              </a:rPr>
              <a:t>2</a:t>
            </a:r>
            <a:r>
              <a:rPr lang="en-US" sz="1600">
                <a:solidFill>
                  <a:srgbClr val="000000"/>
                </a:solidFill>
              </a:rPr>
              <a:t>s</a:t>
            </a:r>
            <a:r>
              <a:rPr lang="en-US" sz="1600" baseline="30000">
                <a:solidFill>
                  <a:srgbClr val="000000"/>
                </a:solidFill>
              </a:rPr>
              <a:t>-2</a:t>
            </a:r>
            <a:r>
              <a:rPr lang="en-US" sz="160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013700" y="4152900"/>
            <a:ext cx="114665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Hatch:</a:t>
            </a:r>
          </a:p>
          <a:p>
            <a:r>
              <a:rPr lang="en-US" sz="1800" dirty="0" smtClean="0"/>
              <a:t>Range</a:t>
            </a:r>
          </a:p>
          <a:p>
            <a:r>
              <a:rPr lang="en-US" sz="1800" dirty="0"/>
              <a:t>o</a:t>
            </a:r>
            <a:r>
              <a:rPr lang="en-US" sz="1800" dirty="0" smtClean="0"/>
              <a:t>f the </a:t>
            </a:r>
          </a:p>
          <a:p>
            <a:r>
              <a:rPr lang="en-US" sz="1800" dirty="0" smtClean="0"/>
              <a:t>members</a:t>
            </a:r>
            <a:endParaRPr lang="en-US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6578600" y="4762500"/>
            <a:ext cx="9543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</a:rPr>
              <a:t>JRA-55</a:t>
            </a:r>
            <a:endParaRPr lang="en-US" sz="1800" dirty="0">
              <a:solidFill>
                <a:srgbClr val="00000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 flipV="1">
            <a:off x="6985000" y="4470400"/>
            <a:ext cx="222250" cy="38735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6178550" y="4406900"/>
            <a:ext cx="947908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dirty="0" smtClean="0">
                <a:solidFill>
                  <a:schemeClr val="accent4">
                    <a:lumMod val="75000"/>
                  </a:schemeClr>
                </a:solidFill>
              </a:rPr>
              <a:t>ERA-</a:t>
            </a:r>
            <a:r>
              <a:rPr lang="en-US" sz="1700" dirty="0" err="1" smtClean="0">
                <a:solidFill>
                  <a:schemeClr val="accent4">
                    <a:lumMod val="75000"/>
                  </a:schemeClr>
                </a:solidFill>
              </a:rPr>
              <a:t>Int</a:t>
            </a:r>
            <a:endParaRPr lang="en-US" sz="1700" dirty="0">
              <a:solidFill>
                <a:schemeClr val="accent4">
                  <a:lumMod val="75000"/>
                </a:schemeClr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 bwMode="auto">
          <a:xfrm flipV="1">
            <a:off x="6762750" y="4197350"/>
            <a:ext cx="361950" cy="27305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4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Box 1"/>
          <p:cNvSpPr txBox="1">
            <a:spLocks noChangeArrowheads="1"/>
          </p:cNvSpPr>
          <p:nvPr/>
        </p:nvSpPr>
        <p:spPr bwMode="auto">
          <a:xfrm>
            <a:off x="131763" y="584200"/>
            <a:ext cx="9012237" cy="5786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2800" b="1" u="sng" dirty="0"/>
              <a:t>Conclusions</a:t>
            </a:r>
          </a:p>
          <a:p>
            <a:endParaRPr lang="en-US" dirty="0"/>
          </a:p>
          <a:p>
            <a:r>
              <a:rPr lang="en-US" sz="2200" dirty="0"/>
              <a:t>1. Pacific Walker Circulation trends and variability depend on definition.</a:t>
            </a:r>
          </a:p>
          <a:p>
            <a:r>
              <a:rPr lang="en-US" sz="2200" dirty="0"/>
              <a:t>SLP-based definition almost unrelated even to </a:t>
            </a:r>
            <a:r>
              <a:rPr lang="en-US" sz="2200" i="1" dirty="0"/>
              <a:t>Tropical</a:t>
            </a:r>
            <a:r>
              <a:rPr lang="en-US" sz="2200" dirty="0"/>
              <a:t> overturning circulation. </a:t>
            </a:r>
          </a:p>
          <a:p>
            <a:r>
              <a:rPr lang="en-US" sz="2200" dirty="0"/>
              <a:t>(</a:t>
            </a:r>
            <a:r>
              <a:rPr lang="en-US" sz="2200" i="1" dirty="0" err="1"/>
              <a:t>Sandeep</a:t>
            </a:r>
            <a:r>
              <a:rPr lang="en-US" sz="2200" i="1" dirty="0"/>
              <a:t> et al. 2014</a:t>
            </a:r>
            <a:r>
              <a:rPr lang="en-US" sz="2200" dirty="0"/>
              <a:t>: PWC most closely related to SST gradient)</a:t>
            </a:r>
          </a:p>
          <a:p>
            <a:endParaRPr lang="en-US" sz="2200" dirty="0"/>
          </a:p>
          <a:p>
            <a:r>
              <a:rPr lang="en-US" sz="2200" dirty="0"/>
              <a:t>2. SLP-based PWC index is </a:t>
            </a:r>
            <a:r>
              <a:rPr lang="en-US" sz="2200" b="1" i="1" dirty="0">
                <a:solidFill>
                  <a:srgbClr val="FFC000"/>
                </a:solidFill>
              </a:rPr>
              <a:t>not a proxy</a:t>
            </a:r>
            <a:r>
              <a:rPr lang="en-US" sz="2200" dirty="0"/>
              <a:t> for </a:t>
            </a:r>
          </a:p>
          <a:p>
            <a:r>
              <a:rPr lang="en-US" sz="2200" dirty="0"/>
              <a:t>global or tropical convective mass flux. </a:t>
            </a:r>
          </a:p>
          <a:p>
            <a:r>
              <a:rPr lang="en-US" sz="2200" dirty="0"/>
              <a:t>Global arguments cannot be applied to regional circulation.</a:t>
            </a:r>
          </a:p>
          <a:p>
            <a:endParaRPr lang="en-US" sz="2200" dirty="0"/>
          </a:p>
          <a:p>
            <a:r>
              <a:rPr lang="en-US" sz="2200" dirty="0"/>
              <a:t>3. Broaden scope to examine Global Divergent Circulation using</a:t>
            </a:r>
          </a:p>
          <a:p>
            <a:r>
              <a:rPr lang="en-US" sz="2200" dirty="0"/>
              <a:t>large-scale vertically-integrated </a:t>
            </a:r>
            <a:r>
              <a:rPr lang="en-US" sz="2200" dirty="0" smtClean="0"/>
              <a:t>upper-level divergence</a:t>
            </a:r>
            <a:r>
              <a:rPr lang="en-US" sz="2200" dirty="0"/>
              <a:t>: </a:t>
            </a:r>
            <a:r>
              <a:rPr lang="en-US" sz="2200" dirty="0">
                <a:solidFill>
                  <a:srgbClr val="FFFF00"/>
                </a:solidFill>
                <a:latin typeface="Symbol"/>
              </a:rPr>
              <a:t>χ</a:t>
            </a:r>
            <a:r>
              <a:rPr lang="en-US" sz="2200" baseline="-25000" dirty="0">
                <a:solidFill>
                  <a:srgbClr val="FFFF00"/>
                </a:solidFill>
                <a:latin typeface="Symbol"/>
              </a:rPr>
              <a:t>ω500</a:t>
            </a:r>
            <a:r>
              <a:rPr lang="en-US" sz="2200" baseline="-25000" dirty="0">
                <a:solidFill>
                  <a:srgbClr val="FFFF00"/>
                </a:solidFill>
                <a:latin typeface="Symbol" charset="2"/>
                <a:cs typeface="Symbol" charset="2"/>
              </a:rPr>
              <a:t> </a:t>
            </a:r>
            <a:endParaRPr lang="en-US" sz="2200" baseline="-25000" dirty="0">
              <a:solidFill>
                <a:srgbClr val="FFFF00"/>
              </a:solidFill>
            </a:endParaRPr>
          </a:p>
          <a:p>
            <a:endParaRPr lang="en-US" sz="2200" dirty="0"/>
          </a:p>
          <a:p>
            <a:r>
              <a:rPr lang="en-US" sz="2200" dirty="0"/>
              <a:t>4. Recent strengthening of DJF Global Divergent Circulation is small</a:t>
            </a:r>
          </a:p>
          <a:p>
            <a:r>
              <a:rPr lang="en-US" sz="2200" dirty="0"/>
              <a:t>compared to variations over the past 150 years. 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90900" y="2667000"/>
            <a:ext cx="17753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Extra slides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185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663" y="847725"/>
            <a:ext cx="9893300" cy="62166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200" dirty="0">
                <a:ea typeface="ヒラギノ角ゴ Pro W3" pitchFamily="-108" charset="-128"/>
                <a:cs typeface="+mn-cs"/>
              </a:rPr>
              <a:t>Walker Circulation is the east-west </a:t>
            </a:r>
          </a:p>
          <a:p>
            <a:pPr>
              <a:defRPr/>
            </a:pPr>
            <a:r>
              <a:rPr lang="en-US" sz="2200" dirty="0">
                <a:ea typeface="ヒラギノ角ゴ Pro W3" pitchFamily="-108" charset="-128"/>
                <a:cs typeface="+mn-cs"/>
              </a:rPr>
              <a:t>part of the global overturning </a:t>
            </a:r>
          </a:p>
          <a:p>
            <a:pPr>
              <a:defRPr/>
            </a:pPr>
            <a:r>
              <a:rPr lang="en-US" sz="2200" dirty="0">
                <a:ea typeface="ヒラギノ角ゴ Pro W3" pitchFamily="-108" charset="-128"/>
                <a:cs typeface="+mn-cs"/>
              </a:rPr>
              <a:t>circulation.</a:t>
            </a:r>
          </a:p>
          <a:p>
            <a:pPr>
              <a:defRPr/>
            </a:pPr>
            <a:endParaRPr lang="en-US" sz="2000" dirty="0">
              <a:ea typeface="ヒラギノ角ゴ Pro W3" pitchFamily="-108" charset="-128"/>
              <a:cs typeface="+mn-cs"/>
            </a:endParaRPr>
          </a:p>
          <a:p>
            <a:pPr>
              <a:defRPr/>
            </a:pPr>
            <a:r>
              <a:rPr lang="en-US" dirty="0">
                <a:ea typeface="ヒラギノ角ゴ Pro W3" pitchFamily="-108" charset="-128"/>
                <a:cs typeface="+mn-cs"/>
              </a:rPr>
              <a:t>Global water vapor increases faster than precipitation in </a:t>
            </a:r>
          </a:p>
          <a:p>
            <a:pPr>
              <a:defRPr/>
            </a:pPr>
            <a:r>
              <a:rPr lang="en-US" dirty="0">
                <a:ea typeface="ヒラギノ角ゴ Pro W3" pitchFamily="-108" charset="-128"/>
                <a:cs typeface="+mn-cs"/>
              </a:rPr>
              <a:t>	coupled climate models forced with greenhouse gases.</a:t>
            </a:r>
          </a:p>
          <a:p>
            <a:pPr>
              <a:defRPr/>
            </a:pPr>
            <a:endParaRPr lang="en-US" dirty="0">
              <a:ea typeface="ヒラギノ角ゴ Pro W3" pitchFamily="-108" charset="-128"/>
              <a:cs typeface="+mn-cs"/>
            </a:endParaRPr>
          </a:p>
          <a:p>
            <a:pPr>
              <a:defRPr/>
            </a:pPr>
            <a:r>
              <a:rPr lang="en-US" dirty="0">
                <a:ea typeface="ヒラギノ角ゴ Pro W3" pitchFamily="-108" charset="-128"/>
                <a:cs typeface="+mn-cs"/>
              </a:rPr>
              <a:t>Overturning circulation (global convective mass flux) </a:t>
            </a:r>
          </a:p>
          <a:p>
            <a:pPr>
              <a:defRPr/>
            </a:pPr>
            <a:r>
              <a:rPr lang="en-US" dirty="0">
                <a:ea typeface="ヒラギノ角ゴ Pro W3" pitchFamily="-108" charset="-128"/>
                <a:cs typeface="+mn-cs"/>
              </a:rPr>
              <a:t>must </a:t>
            </a:r>
            <a:r>
              <a:rPr lang="en-US" b="1" dirty="0">
                <a:solidFill>
                  <a:srgbClr val="FFC000"/>
                </a:solidFill>
                <a:ea typeface="ヒラギノ角ゴ Pro W3" pitchFamily="-108" charset="-128"/>
                <a:cs typeface="+mn-cs"/>
              </a:rPr>
              <a:t>weaken</a:t>
            </a:r>
            <a:r>
              <a:rPr lang="en-US" dirty="0">
                <a:ea typeface="ヒラギノ角ゴ Pro W3" pitchFamily="-108" charset="-128"/>
                <a:cs typeface="+mn-cs"/>
              </a:rPr>
              <a:t> to compensate [</a:t>
            </a:r>
            <a:r>
              <a:rPr lang="en-US" i="1" dirty="0">
                <a:ea typeface="ヒラギノ角ゴ Pro W3" pitchFamily="-108" charset="-128"/>
                <a:cs typeface="+mn-cs"/>
              </a:rPr>
              <a:t>Held and </a:t>
            </a:r>
            <a:r>
              <a:rPr lang="en-US" i="1" dirty="0" err="1">
                <a:ea typeface="ヒラギノ角ゴ Pro W3" pitchFamily="-108" charset="-128"/>
                <a:cs typeface="+mn-cs"/>
              </a:rPr>
              <a:t>Soden</a:t>
            </a:r>
            <a:r>
              <a:rPr lang="en-US" i="1" dirty="0">
                <a:ea typeface="ヒラギノ角ゴ Pro W3" pitchFamily="-108" charset="-128"/>
                <a:cs typeface="+mn-cs"/>
              </a:rPr>
              <a:t> 2006</a:t>
            </a:r>
            <a:r>
              <a:rPr lang="en-US" dirty="0">
                <a:ea typeface="ヒラギノ角ゴ Pro W3" pitchFamily="-108" charset="-128"/>
                <a:cs typeface="+mn-cs"/>
              </a:rPr>
              <a:t>]. 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endParaRPr lang="en-US" dirty="0">
              <a:ea typeface="ヒラギノ角ゴ Pro W3" pitchFamily="-108" charset="-128"/>
              <a:cs typeface="+mn-cs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dirty="0">
                <a:ea typeface="ヒラギノ角ゴ Pro W3" pitchFamily="-108" charset="-128"/>
                <a:cs typeface="+mn-cs"/>
              </a:rPr>
              <a:t>Sea Level Pressure-based Pacific Walker Circulation used </a:t>
            </a:r>
          </a:p>
          <a:p>
            <a:pPr>
              <a:defRPr/>
            </a:pPr>
            <a:r>
              <a:rPr lang="en-US" dirty="0">
                <a:ea typeface="ヒラギノ角ゴ Pro W3" pitchFamily="-108" charset="-128"/>
                <a:cs typeface="+mn-cs"/>
              </a:rPr>
              <a:t>	as proxy to investigate:</a:t>
            </a:r>
          </a:p>
          <a:p>
            <a:pPr>
              <a:defRPr/>
            </a:pPr>
            <a:endParaRPr lang="en-US" dirty="0">
              <a:ea typeface="ヒラギノ角ゴ Pro W3" pitchFamily="-108" charset="-128"/>
              <a:cs typeface="+mn-cs"/>
            </a:endParaRPr>
          </a:p>
          <a:p>
            <a:pPr>
              <a:defRPr/>
            </a:pPr>
            <a:r>
              <a:rPr lang="en-US" i="1" dirty="0" err="1">
                <a:ea typeface="ヒラギノ角ゴ Pro W3" pitchFamily="-108" charset="-128"/>
                <a:cs typeface="+mn-cs"/>
              </a:rPr>
              <a:t>Vecchi</a:t>
            </a:r>
            <a:r>
              <a:rPr lang="en-US" i="1" dirty="0">
                <a:ea typeface="ヒラギノ角ゴ Pro W3" pitchFamily="-108" charset="-128"/>
                <a:cs typeface="+mn-cs"/>
              </a:rPr>
              <a:t> et al.</a:t>
            </a:r>
            <a:r>
              <a:rPr lang="en-US" dirty="0">
                <a:ea typeface="ヒラギノ角ゴ Pro W3" pitchFamily="-108" charset="-128"/>
                <a:cs typeface="+mn-cs"/>
              </a:rPr>
              <a:t> </a:t>
            </a:r>
            <a:r>
              <a:rPr lang="en-US" i="1" dirty="0">
                <a:ea typeface="ヒラギノ角ゴ Pro W3" pitchFamily="-108" charset="-128"/>
                <a:cs typeface="+mn-cs"/>
              </a:rPr>
              <a:t>2006</a:t>
            </a:r>
            <a:r>
              <a:rPr lang="en-US" dirty="0">
                <a:ea typeface="ヒラギノ角ゴ Pro W3" pitchFamily="-108" charset="-128"/>
                <a:cs typeface="+mn-cs"/>
              </a:rPr>
              <a:t> and others found </a:t>
            </a:r>
            <a:r>
              <a:rPr lang="en-US" dirty="0">
                <a:solidFill>
                  <a:srgbClr val="FFC000"/>
                </a:solidFill>
                <a:ea typeface="ヒラギノ角ゴ Pro W3" pitchFamily="-108" charset="-128"/>
                <a:cs typeface="+mn-cs"/>
              </a:rPr>
              <a:t>weakening</a:t>
            </a:r>
            <a:r>
              <a:rPr lang="en-US" dirty="0">
                <a:ea typeface="ヒラギノ角ゴ Pro W3" pitchFamily="-108" charset="-128"/>
                <a:cs typeface="+mn-cs"/>
              </a:rPr>
              <a:t>.</a:t>
            </a:r>
          </a:p>
          <a:p>
            <a:pPr>
              <a:defRPr/>
            </a:pPr>
            <a:r>
              <a:rPr lang="en-US" i="1" dirty="0" err="1">
                <a:ea typeface="ヒラギノ角ゴ Pro W3" pitchFamily="-108" charset="-128"/>
                <a:cs typeface="+mn-cs"/>
              </a:rPr>
              <a:t>Meng</a:t>
            </a:r>
            <a:r>
              <a:rPr lang="en-US" i="1" dirty="0">
                <a:ea typeface="ヒラギノ角ゴ Pro W3" pitchFamily="-108" charset="-128"/>
                <a:cs typeface="+mn-cs"/>
              </a:rPr>
              <a:t> et al. 2012 </a:t>
            </a:r>
            <a:r>
              <a:rPr lang="en-US" dirty="0">
                <a:ea typeface="ヒラギノ角ゴ Pro W3" pitchFamily="-108" charset="-128"/>
                <a:cs typeface="+mn-cs"/>
              </a:rPr>
              <a:t>and others found </a:t>
            </a:r>
            <a:r>
              <a:rPr lang="en-US" dirty="0">
                <a:solidFill>
                  <a:srgbClr val="FFC000"/>
                </a:solidFill>
                <a:ea typeface="ヒラギノ角ゴ Pro W3" pitchFamily="-108" charset="-128"/>
                <a:cs typeface="+mn-cs"/>
              </a:rPr>
              <a:t>strengthening</a:t>
            </a:r>
            <a:r>
              <a:rPr lang="en-US" dirty="0">
                <a:ea typeface="ヒラギノ角ゴ Pro W3" pitchFamily="-108" charset="-128"/>
                <a:cs typeface="+mn-cs"/>
              </a:rPr>
              <a:t>.</a:t>
            </a:r>
          </a:p>
          <a:p>
            <a:pPr>
              <a:defRPr/>
            </a:pPr>
            <a:r>
              <a:rPr lang="en-US" i="1" dirty="0">
                <a:ea typeface="ヒラギノ角ゴ Pro W3" pitchFamily="-108" charset="-128"/>
              </a:rPr>
              <a:t>Solomon and Newman 2012</a:t>
            </a:r>
            <a:r>
              <a:rPr lang="en-US" dirty="0">
                <a:ea typeface="ヒラギノ角ゴ Pro W3" pitchFamily="-108" charset="-128"/>
              </a:rPr>
              <a:t> found </a:t>
            </a:r>
            <a:r>
              <a:rPr lang="en-US" dirty="0">
                <a:solidFill>
                  <a:srgbClr val="FFC000"/>
                </a:solidFill>
                <a:ea typeface="ヒラギノ角ゴ Pro W3" pitchFamily="-108" charset="-128"/>
              </a:rPr>
              <a:t>no change</a:t>
            </a:r>
            <a:r>
              <a:rPr lang="en-US" dirty="0">
                <a:ea typeface="ヒラギノ角ゴ Pro W3" pitchFamily="-108" charset="-128"/>
              </a:rPr>
              <a:t>.</a:t>
            </a:r>
            <a:r>
              <a:rPr lang="en-US" i="1" dirty="0">
                <a:ea typeface="ヒラギノ角ゴ Pro W3" pitchFamily="-108" charset="-128"/>
              </a:rPr>
              <a:t> </a:t>
            </a:r>
          </a:p>
          <a:p>
            <a:pPr>
              <a:defRPr/>
            </a:pPr>
            <a:endParaRPr lang="en-US" dirty="0">
              <a:ea typeface="ヒラギノ角ゴ Pro W3" pitchFamily="-108" charset="-128"/>
              <a:cs typeface="+mn-cs"/>
            </a:endParaRPr>
          </a:p>
        </p:txBody>
      </p:sp>
      <p:pic>
        <p:nvPicPr>
          <p:cNvPr id="5122" name="Picture 2" descr="http://28storms.com/longrange/wp-content/uploads/2011/04/Global_Walker_Circulatio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0" y="201613"/>
            <a:ext cx="4017963" cy="183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09" name="Group 3"/>
          <p:cNvGrpSpPr>
            <a:grpSpLocks/>
          </p:cNvGrpSpPr>
          <p:nvPr/>
        </p:nvGrpSpPr>
        <p:grpSpPr bwMode="auto">
          <a:xfrm>
            <a:off x="1573213" y="1228725"/>
            <a:ext cx="5351462" cy="4660900"/>
            <a:chOff x="453140" y="375457"/>
            <a:chExt cx="4487289" cy="3846751"/>
          </a:xfrm>
        </p:grpSpPr>
        <p:pic>
          <p:nvPicPr>
            <p:cNvPr id="17419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664" b="50000"/>
            <a:stretch>
              <a:fillRect/>
            </a:stretch>
          </p:blipFill>
          <p:spPr bwMode="auto">
            <a:xfrm>
              <a:off x="453140" y="375457"/>
              <a:ext cx="4487289" cy="2528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0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784" r="2664"/>
            <a:stretch>
              <a:fillRect/>
            </a:stretch>
          </p:blipFill>
          <p:spPr bwMode="auto">
            <a:xfrm>
              <a:off x="453140" y="2896281"/>
              <a:ext cx="4487289" cy="13259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410" name="TextBox 4"/>
          <p:cNvSpPr txBox="1">
            <a:spLocks noChangeArrowheads="1"/>
          </p:cNvSpPr>
          <p:nvPr/>
        </p:nvSpPr>
        <p:spPr bwMode="auto">
          <a:xfrm>
            <a:off x="630238" y="239713"/>
            <a:ext cx="76295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/>
            <a:r>
              <a:rPr lang="en-US">
                <a:solidFill>
                  <a:srgbClr val="FFFFCC"/>
                </a:solidFill>
              </a:rPr>
              <a:t>1901-2005 Linear Trend from </a:t>
            </a:r>
          </a:p>
          <a:p>
            <a:pPr algn="ctr"/>
            <a:r>
              <a:rPr lang="en-US">
                <a:solidFill>
                  <a:srgbClr val="FFFFCC"/>
                </a:solidFill>
              </a:rPr>
              <a:t>CAM4 SST-forced simulations (3 ensemble members) </a:t>
            </a:r>
          </a:p>
        </p:txBody>
      </p:sp>
      <p:sp>
        <p:nvSpPr>
          <p:cNvPr id="17411" name="TextBox 6"/>
          <p:cNvSpPr txBox="1">
            <a:spLocks noChangeArrowheads="1"/>
          </p:cNvSpPr>
          <p:nvPr/>
        </p:nvSpPr>
        <p:spPr bwMode="auto">
          <a:xfrm>
            <a:off x="6924675" y="4452938"/>
            <a:ext cx="15271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2000">
                <a:solidFill>
                  <a:srgbClr val="FFFF00"/>
                </a:solidFill>
              </a:rPr>
              <a:t>Average of </a:t>
            </a:r>
          </a:p>
          <a:p>
            <a:r>
              <a:rPr lang="en-US" sz="2000">
                <a:solidFill>
                  <a:srgbClr val="FFFF00"/>
                </a:solidFill>
              </a:rPr>
              <a:t>HadISST1,</a:t>
            </a:r>
          </a:p>
          <a:p>
            <a:r>
              <a:rPr lang="en-US" sz="2000">
                <a:solidFill>
                  <a:srgbClr val="FFFF00"/>
                </a:solidFill>
              </a:rPr>
              <a:t>ERSSTv3b,</a:t>
            </a:r>
          </a:p>
          <a:p>
            <a:r>
              <a:rPr lang="en-US" sz="2000">
                <a:solidFill>
                  <a:srgbClr val="FFFF00"/>
                </a:solidFill>
              </a:rPr>
              <a:t>COBE SST</a:t>
            </a:r>
          </a:p>
        </p:txBody>
      </p:sp>
      <p:sp>
        <p:nvSpPr>
          <p:cNvPr id="17412" name="TextBox 7"/>
          <p:cNvSpPr txBox="1">
            <a:spLocks noChangeArrowheads="1"/>
          </p:cNvSpPr>
          <p:nvPr/>
        </p:nvSpPr>
        <p:spPr bwMode="auto">
          <a:xfrm>
            <a:off x="6924675" y="2120900"/>
            <a:ext cx="2363788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2000">
                <a:solidFill>
                  <a:srgbClr val="FFFF00"/>
                </a:solidFill>
              </a:rPr>
              <a:t>Each ensemble</a:t>
            </a:r>
          </a:p>
          <a:p>
            <a:r>
              <a:rPr lang="en-US" sz="2000">
                <a:solidFill>
                  <a:srgbClr val="FFFF00"/>
                </a:solidFill>
              </a:rPr>
              <a:t>member has </a:t>
            </a:r>
          </a:p>
          <a:p>
            <a:r>
              <a:rPr lang="en-US" sz="2000">
                <a:solidFill>
                  <a:srgbClr val="FFFF00"/>
                </a:solidFill>
              </a:rPr>
              <a:t>different SST</a:t>
            </a:r>
          </a:p>
          <a:p>
            <a:r>
              <a:rPr lang="en-US" sz="2000">
                <a:solidFill>
                  <a:srgbClr val="FFFF00"/>
                </a:solidFill>
              </a:rPr>
              <a:t>dataset prescribed.</a:t>
            </a:r>
          </a:p>
        </p:txBody>
      </p:sp>
      <p:grpSp>
        <p:nvGrpSpPr>
          <p:cNvPr id="17413" name="Group 1"/>
          <p:cNvGrpSpPr>
            <a:grpSpLocks/>
          </p:cNvGrpSpPr>
          <p:nvPr/>
        </p:nvGrpSpPr>
        <p:grpSpPr bwMode="auto">
          <a:xfrm>
            <a:off x="77788" y="1581150"/>
            <a:ext cx="1211262" cy="2403475"/>
            <a:chOff x="77788" y="1581817"/>
            <a:chExt cx="1211262" cy="2402602"/>
          </a:xfrm>
        </p:grpSpPr>
        <p:sp>
          <p:nvSpPr>
            <p:cNvPr id="17417" name="TextBox 8"/>
            <p:cNvSpPr txBox="1">
              <a:spLocks noChangeArrowheads="1"/>
            </p:cNvSpPr>
            <p:nvPr/>
          </p:nvSpPr>
          <p:spPr bwMode="auto">
            <a:xfrm>
              <a:off x="77788" y="1581817"/>
              <a:ext cx="1211262" cy="101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r>
                <a:rPr lang="en-US" sz="2000"/>
                <a:t>Sea</a:t>
              </a:r>
            </a:p>
            <a:p>
              <a:r>
                <a:rPr lang="en-US" sz="2000"/>
                <a:t>Level </a:t>
              </a:r>
            </a:p>
            <a:p>
              <a:r>
                <a:rPr lang="en-US" sz="2000"/>
                <a:t>Pressure</a:t>
              </a:r>
            </a:p>
          </p:txBody>
        </p:sp>
        <p:sp>
          <p:nvSpPr>
            <p:cNvPr id="17418" name="TextBox 11"/>
            <p:cNvSpPr txBox="1">
              <a:spLocks noChangeArrowheads="1"/>
            </p:cNvSpPr>
            <p:nvPr/>
          </p:nvSpPr>
          <p:spPr bwMode="auto">
            <a:xfrm>
              <a:off x="77788" y="2968419"/>
              <a:ext cx="1141412" cy="101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r>
                <a:rPr lang="en-US" sz="2000"/>
                <a:t>500 hPa</a:t>
              </a:r>
            </a:p>
            <a:p>
              <a:r>
                <a:rPr lang="en-US" sz="2000"/>
                <a:t>vertical</a:t>
              </a:r>
            </a:p>
            <a:p>
              <a:r>
                <a:rPr lang="en-US" sz="2000"/>
                <a:t>velocity</a:t>
              </a:r>
            </a:p>
          </p:txBody>
        </p:sp>
      </p:grpSp>
      <p:sp>
        <p:nvSpPr>
          <p:cNvPr id="17414" name="TextBox 12"/>
          <p:cNvSpPr txBox="1">
            <a:spLocks noChangeArrowheads="1"/>
          </p:cNvSpPr>
          <p:nvPr/>
        </p:nvSpPr>
        <p:spPr bwMode="auto">
          <a:xfrm>
            <a:off x="53975" y="4630738"/>
            <a:ext cx="1558925" cy="96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1900"/>
              <a:t>Land and </a:t>
            </a:r>
          </a:p>
          <a:p>
            <a:r>
              <a:rPr lang="en-US" sz="1900"/>
              <a:t>Sea Surface</a:t>
            </a:r>
          </a:p>
          <a:p>
            <a:r>
              <a:rPr lang="en-US" sz="1900"/>
              <a:t>Temperature</a:t>
            </a:r>
          </a:p>
        </p:txBody>
      </p:sp>
      <p:sp>
        <p:nvSpPr>
          <p:cNvPr id="17415" name="TextBox 9"/>
          <p:cNvSpPr txBox="1">
            <a:spLocks noChangeArrowheads="1"/>
          </p:cNvSpPr>
          <p:nvPr/>
        </p:nvSpPr>
        <p:spPr bwMode="auto">
          <a:xfrm>
            <a:off x="6786563" y="5867400"/>
            <a:ext cx="22367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1600" i="1">
                <a:solidFill>
                  <a:srgbClr val="99FFCC"/>
                </a:solidFill>
              </a:rPr>
              <a:t>Sandeep et al. 2014</a:t>
            </a:r>
          </a:p>
        </p:txBody>
      </p:sp>
      <p:sp>
        <p:nvSpPr>
          <p:cNvPr id="17416" name="TextBox 10"/>
          <p:cNvSpPr txBox="1">
            <a:spLocks noChangeArrowheads="1"/>
          </p:cNvSpPr>
          <p:nvPr/>
        </p:nvSpPr>
        <p:spPr bwMode="auto">
          <a:xfrm>
            <a:off x="7938" y="6167438"/>
            <a:ext cx="9272587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2200">
                <a:solidFill>
                  <a:srgbClr val="FFFF00"/>
                </a:solidFill>
              </a:rPr>
              <a:t>Trend patterns of SLP and vertical velocity correlate moderately (r=0.41).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Box 7"/>
          <p:cNvSpPr txBox="1">
            <a:spLocks noChangeArrowheads="1"/>
          </p:cNvSpPr>
          <p:nvPr/>
        </p:nvSpPr>
        <p:spPr bwMode="auto">
          <a:xfrm>
            <a:off x="600075" y="633413"/>
            <a:ext cx="38195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/>
            <a:r>
              <a:rPr lang="en-US" sz="2000">
                <a:solidFill>
                  <a:srgbClr val="FFFFCC"/>
                </a:solidFill>
              </a:rPr>
              <a:t>SST-forced CAM4 (3 members)</a:t>
            </a:r>
          </a:p>
        </p:txBody>
      </p:sp>
      <p:sp>
        <p:nvSpPr>
          <p:cNvPr id="18434" name="TextBox 8"/>
          <p:cNvSpPr txBox="1">
            <a:spLocks noChangeArrowheads="1"/>
          </p:cNvSpPr>
          <p:nvPr/>
        </p:nvSpPr>
        <p:spPr bwMode="auto">
          <a:xfrm>
            <a:off x="5578475" y="633413"/>
            <a:ext cx="28241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/>
            <a:r>
              <a:rPr lang="en-US" sz="2000">
                <a:solidFill>
                  <a:srgbClr val="FFFFCC"/>
                </a:solidFill>
              </a:rPr>
              <a:t>CMIP5 (12 models)</a:t>
            </a:r>
          </a:p>
        </p:txBody>
      </p:sp>
      <p:sp>
        <p:nvSpPr>
          <p:cNvPr id="18435" name="TextBox 4"/>
          <p:cNvSpPr txBox="1">
            <a:spLocks noChangeArrowheads="1"/>
          </p:cNvSpPr>
          <p:nvPr/>
        </p:nvSpPr>
        <p:spPr bwMode="auto">
          <a:xfrm>
            <a:off x="1422400" y="101600"/>
            <a:ext cx="64912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/>
              <a:t>SST and radiatively forced trends (1901-2005)</a:t>
            </a:r>
          </a:p>
        </p:txBody>
      </p:sp>
      <p:pic>
        <p:nvPicPr>
          <p:cNvPr id="1843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6" r="56377"/>
          <a:stretch>
            <a:fillRect/>
          </a:stretch>
        </p:blipFill>
        <p:spPr bwMode="auto">
          <a:xfrm>
            <a:off x="762000" y="1020763"/>
            <a:ext cx="3495675" cy="531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98"/>
          <a:stretch>
            <a:fillRect/>
          </a:stretch>
        </p:blipFill>
        <p:spPr bwMode="auto">
          <a:xfrm>
            <a:off x="5211763" y="1020763"/>
            <a:ext cx="3556000" cy="531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91" t="4510" r="46960" b="4510"/>
          <a:stretch>
            <a:fillRect/>
          </a:stretch>
        </p:blipFill>
        <p:spPr bwMode="auto">
          <a:xfrm>
            <a:off x="4348163" y="1260475"/>
            <a:ext cx="752475" cy="483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9" name="TextBox 7"/>
          <p:cNvSpPr txBox="1">
            <a:spLocks noChangeArrowheads="1"/>
          </p:cNvSpPr>
          <p:nvPr/>
        </p:nvSpPr>
        <p:spPr bwMode="auto">
          <a:xfrm>
            <a:off x="1006475" y="6324600"/>
            <a:ext cx="76073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>
                <a:solidFill>
                  <a:srgbClr val="FFFF00"/>
                </a:solidFill>
              </a:rPr>
              <a:t>Different trends in various facets of Walker Circulation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7"/>
          <p:cNvSpPr>
            <a:spLocks noChangeArrowheads="1"/>
          </p:cNvSpPr>
          <p:nvPr/>
        </p:nvSpPr>
        <p:spPr bwMode="auto">
          <a:xfrm>
            <a:off x="6735763" y="603250"/>
            <a:ext cx="958850" cy="3270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58" name="Rectangle 17"/>
          <p:cNvSpPr>
            <a:spLocks noChangeArrowheads="1"/>
          </p:cNvSpPr>
          <p:nvPr/>
        </p:nvSpPr>
        <p:spPr bwMode="auto">
          <a:xfrm>
            <a:off x="7677150" y="230188"/>
            <a:ext cx="958850" cy="3270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59" name="TextBox 3"/>
          <p:cNvSpPr txBox="1">
            <a:spLocks noChangeArrowheads="1"/>
          </p:cNvSpPr>
          <p:nvPr/>
        </p:nvSpPr>
        <p:spPr bwMode="auto">
          <a:xfrm>
            <a:off x="631825" y="152400"/>
            <a:ext cx="80549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/>
              <a:t>Anomalies of SLP-based Pacific Walker Circulation (</a:t>
            </a:r>
            <a:r>
              <a:rPr lang="en-US">
                <a:solidFill>
                  <a:srgbClr val="000000"/>
                </a:solidFill>
              </a:rPr>
              <a:t>PWC</a:t>
            </a:r>
            <a:endParaRPr lang="en-US"/>
          </a:p>
          <a:p>
            <a:r>
              <a:rPr lang="en-US"/>
              <a:t>and West minus East Equatorial Pacific SST (</a:t>
            </a:r>
            <a:r>
              <a:rPr lang="en-US">
                <a:solidFill>
                  <a:srgbClr val="FF0000"/>
                </a:solidFill>
                <a:cs typeface="Arial" charset="0"/>
              </a:rPr>
              <a:t>Δ</a:t>
            </a:r>
            <a:r>
              <a:rPr lang="en-US">
                <a:solidFill>
                  <a:srgbClr val="FF0000"/>
                </a:solidFill>
              </a:rPr>
              <a:t>TS</a:t>
            </a:r>
            <a:r>
              <a:rPr lang="en-US"/>
              <a:t>) </a:t>
            </a:r>
          </a:p>
        </p:txBody>
      </p:sp>
      <p:sp>
        <p:nvSpPr>
          <p:cNvPr id="19460" name="Rectangle 26"/>
          <p:cNvSpPr>
            <a:spLocks noChangeArrowheads="1"/>
          </p:cNvSpPr>
          <p:nvPr/>
        </p:nvSpPr>
        <p:spPr bwMode="auto">
          <a:xfrm>
            <a:off x="6946900" y="1349375"/>
            <a:ext cx="752475" cy="3619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1" name="Rectangle 25"/>
          <p:cNvSpPr>
            <a:spLocks noChangeArrowheads="1"/>
          </p:cNvSpPr>
          <p:nvPr/>
        </p:nvSpPr>
        <p:spPr bwMode="auto">
          <a:xfrm>
            <a:off x="6946900" y="2624138"/>
            <a:ext cx="752475" cy="3635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2" name="TextBox 4"/>
          <p:cNvSpPr txBox="1">
            <a:spLocks noChangeArrowheads="1"/>
          </p:cNvSpPr>
          <p:nvPr/>
        </p:nvSpPr>
        <p:spPr bwMode="auto">
          <a:xfrm>
            <a:off x="6978650" y="1292225"/>
            <a:ext cx="19939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>
                <a:solidFill>
                  <a:srgbClr val="FF0000"/>
                </a:solidFill>
                <a:cs typeface="Arial" charset="0"/>
              </a:rPr>
              <a:t>Δ</a:t>
            </a:r>
            <a:r>
              <a:rPr lang="en-US">
                <a:solidFill>
                  <a:srgbClr val="FF0000"/>
                </a:solidFill>
              </a:rPr>
              <a:t>TS </a:t>
            </a:r>
            <a:r>
              <a:rPr lang="en-US" sz="2200"/>
              <a:t>from</a:t>
            </a:r>
            <a:r>
              <a:rPr lang="en-US" sz="2200">
                <a:solidFill>
                  <a:srgbClr val="FF0000"/>
                </a:solidFill>
              </a:rPr>
              <a:t> </a:t>
            </a:r>
            <a:r>
              <a:rPr lang="en-US" sz="2200"/>
              <a:t>HadISST1</a:t>
            </a:r>
          </a:p>
        </p:txBody>
      </p:sp>
      <p:sp>
        <p:nvSpPr>
          <p:cNvPr id="19463" name="TextBox 2"/>
          <p:cNvSpPr txBox="1">
            <a:spLocks noChangeArrowheads="1"/>
          </p:cNvSpPr>
          <p:nvPr/>
        </p:nvSpPr>
        <p:spPr bwMode="auto">
          <a:xfrm>
            <a:off x="6978650" y="2543175"/>
            <a:ext cx="19939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>
                <a:solidFill>
                  <a:srgbClr val="FF0000"/>
                </a:solidFill>
                <a:cs typeface="Arial" charset="0"/>
              </a:rPr>
              <a:t>Δ</a:t>
            </a:r>
            <a:r>
              <a:rPr lang="en-US">
                <a:solidFill>
                  <a:srgbClr val="FF0000"/>
                </a:solidFill>
              </a:rPr>
              <a:t>TS </a:t>
            </a:r>
            <a:r>
              <a:rPr lang="en-US" sz="2200"/>
              <a:t>is average of</a:t>
            </a:r>
          </a:p>
          <a:p>
            <a:r>
              <a:rPr lang="en-US" sz="2200"/>
              <a:t>HadISST1, ERSSTv3b,</a:t>
            </a:r>
          </a:p>
          <a:p>
            <a:r>
              <a:rPr lang="en-US" sz="2200"/>
              <a:t>COBE1</a:t>
            </a:r>
          </a:p>
        </p:txBody>
      </p:sp>
      <p:pic>
        <p:nvPicPr>
          <p:cNvPr id="1946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4"/>
          <a:stretch>
            <a:fillRect/>
          </a:stretch>
        </p:blipFill>
        <p:spPr bwMode="auto">
          <a:xfrm>
            <a:off x="2293938" y="984250"/>
            <a:ext cx="4568825" cy="529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5" name="TextBox 6"/>
          <p:cNvSpPr txBox="1">
            <a:spLocks noChangeArrowheads="1"/>
          </p:cNvSpPr>
          <p:nvPr/>
        </p:nvSpPr>
        <p:spPr bwMode="auto">
          <a:xfrm>
            <a:off x="1460500" y="1508125"/>
            <a:ext cx="841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/>
            <a:r>
              <a:rPr lang="en-US" sz="2000">
                <a:solidFill>
                  <a:srgbClr val="FFFFCC"/>
                </a:solidFill>
              </a:rPr>
              <a:t>20CR</a:t>
            </a:r>
          </a:p>
        </p:txBody>
      </p:sp>
      <p:sp>
        <p:nvSpPr>
          <p:cNvPr id="19466" name="TextBox 7"/>
          <p:cNvSpPr txBox="1">
            <a:spLocks noChangeArrowheads="1"/>
          </p:cNvSpPr>
          <p:nvPr/>
        </p:nvSpPr>
        <p:spPr bwMode="auto">
          <a:xfrm>
            <a:off x="-52388" y="3159125"/>
            <a:ext cx="23542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/>
            <a:r>
              <a:rPr lang="en-US" sz="2000">
                <a:solidFill>
                  <a:srgbClr val="FFFFCC"/>
                </a:solidFill>
              </a:rPr>
              <a:t>SST-forced CAM4 (3 members)</a:t>
            </a:r>
          </a:p>
        </p:txBody>
      </p:sp>
      <p:sp>
        <p:nvSpPr>
          <p:cNvPr id="19467" name="TextBox 8"/>
          <p:cNvSpPr txBox="1">
            <a:spLocks noChangeArrowheads="1"/>
          </p:cNvSpPr>
          <p:nvPr/>
        </p:nvSpPr>
        <p:spPr bwMode="auto">
          <a:xfrm>
            <a:off x="77788" y="4600575"/>
            <a:ext cx="222408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/>
            <a:r>
              <a:rPr lang="en-US" sz="2000">
                <a:solidFill>
                  <a:srgbClr val="FFFFCC"/>
                </a:solidFill>
              </a:rPr>
              <a:t>Radiative forcings</a:t>
            </a:r>
          </a:p>
          <a:p>
            <a:pPr algn="r"/>
            <a:r>
              <a:rPr lang="en-US" sz="2000">
                <a:solidFill>
                  <a:srgbClr val="FFFFCC"/>
                </a:solidFill>
              </a:rPr>
              <a:t>CMIP5</a:t>
            </a:r>
          </a:p>
          <a:p>
            <a:pPr algn="r"/>
            <a:r>
              <a:rPr lang="en-US" sz="2000">
                <a:solidFill>
                  <a:srgbClr val="FFFFCC"/>
                </a:solidFill>
              </a:rPr>
              <a:t>(12 models)</a:t>
            </a:r>
          </a:p>
        </p:txBody>
      </p:sp>
      <p:sp>
        <p:nvSpPr>
          <p:cNvPr id="19468" name="TextBox 5"/>
          <p:cNvSpPr txBox="1">
            <a:spLocks noChangeArrowheads="1"/>
          </p:cNvSpPr>
          <p:nvPr/>
        </p:nvSpPr>
        <p:spPr bwMode="auto">
          <a:xfrm>
            <a:off x="900113" y="6265863"/>
            <a:ext cx="7329487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2200" b="1">
                <a:solidFill>
                  <a:srgbClr val="FFFF00"/>
                </a:solidFill>
                <a:cs typeface="Arial" charset="0"/>
              </a:rPr>
              <a:t>PWC trends and variability are closely related to </a:t>
            </a:r>
            <a:r>
              <a:rPr lang="en-US" sz="2200">
                <a:solidFill>
                  <a:srgbClr val="FF0000"/>
                </a:solidFill>
                <a:cs typeface="Arial" charset="0"/>
              </a:rPr>
              <a:t>Δ</a:t>
            </a:r>
            <a:r>
              <a:rPr lang="en-US" sz="2200" b="1">
                <a:solidFill>
                  <a:srgbClr val="FF0000"/>
                </a:solidFill>
                <a:cs typeface="Arial" charset="0"/>
              </a:rPr>
              <a:t>TS</a:t>
            </a:r>
            <a:r>
              <a:rPr lang="en-US" sz="2200" b="1">
                <a:cs typeface="Arial" charset="0"/>
              </a:rPr>
              <a:t>  </a:t>
            </a:r>
          </a:p>
        </p:txBody>
      </p:sp>
      <p:sp>
        <p:nvSpPr>
          <p:cNvPr id="19469" name="TextBox 10"/>
          <p:cNvSpPr txBox="1">
            <a:spLocks noChangeArrowheads="1"/>
          </p:cNvSpPr>
          <p:nvPr/>
        </p:nvSpPr>
        <p:spPr bwMode="auto">
          <a:xfrm>
            <a:off x="6907213" y="5824538"/>
            <a:ext cx="22367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1600" i="1">
                <a:solidFill>
                  <a:srgbClr val="99FFCC"/>
                </a:solidFill>
              </a:rPr>
              <a:t>Sandeep et al. 2014</a:t>
            </a:r>
          </a:p>
        </p:txBody>
      </p:sp>
      <p:sp>
        <p:nvSpPr>
          <p:cNvPr id="19470" name="TextBox 9"/>
          <p:cNvSpPr txBox="1">
            <a:spLocks noChangeArrowheads="1"/>
          </p:cNvSpPr>
          <p:nvPr/>
        </p:nvSpPr>
        <p:spPr bwMode="auto">
          <a:xfrm>
            <a:off x="4071938" y="1924050"/>
            <a:ext cx="13541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2000">
                <a:solidFill>
                  <a:srgbClr val="FF0000"/>
                </a:solidFill>
              </a:rPr>
              <a:t>increasing</a:t>
            </a:r>
          </a:p>
        </p:txBody>
      </p:sp>
      <p:sp>
        <p:nvSpPr>
          <p:cNvPr id="19471" name="TextBox 12"/>
          <p:cNvSpPr txBox="1">
            <a:spLocks noChangeArrowheads="1"/>
          </p:cNvSpPr>
          <p:nvPr/>
        </p:nvSpPr>
        <p:spPr bwMode="auto">
          <a:xfrm>
            <a:off x="3621088" y="3617913"/>
            <a:ext cx="22542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2000">
                <a:solidFill>
                  <a:srgbClr val="FF0000"/>
                </a:solidFill>
              </a:rPr>
              <a:t>Slightly increasing</a:t>
            </a:r>
          </a:p>
        </p:txBody>
      </p:sp>
      <p:sp>
        <p:nvSpPr>
          <p:cNvPr id="19472" name="TextBox 13"/>
          <p:cNvSpPr txBox="1">
            <a:spLocks noChangeArrowheads="1"/>
          </p:cNvSpPr>
          <p:nvPr/>
        </p:nvSpPr>
        <p:spPr bwMode="auto">
          <a:xfrm>
            <a:off x="3579813" y="5283200"/>
            <a:ext cx="2338387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2000">
                <a:solidFill>
                  <a:srgbClr val="FF0000"/>
                </a:solidFill>
              </a:rPr>
              <a:t>Slightly decreasing</a:t>
            </a:r>
          </a:p>
        </p:txBody>
      </p:sp>
      <p:pic>
        <p:nvPicPr>
          <p:cNvPr id="19473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1" t="4893" r="18205" b="76636"/>
          <a:stretch>
            <a:fillRect/>
          </a:stretch>
        </p:blipFill>
        <p:spPr bwMode="auto">
          <a:xfrm>
            <a:off x="6946900" y="4600575"/>
            <a:ext cx="2057400" cy="108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74" name="TextBox 11"/>
          <p:cNvSpPr txBox="1">
            <a:spLocks noChangeArrowheads="1"/>
          </p:cNvSpPr>
          <p:nvPr/>
        </p:nvSpPr>
        <p:spPr bwMode="auto">
          <a:xfrm>
            <a:off x="2935288" y="1165225"/>
            <a:ext cx="77311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1600">
                <a:solidFill>
                  <a:schemeClr val="bg1"/>
                </a:solidFill>
              </a:rPr>
              <a:t>r=0.84</a:t>
            </a:r>
          </a:p>
        </p:txBody>
      </p:sp>
      <p:sp>
        <p:nvSpPr>
          <p:cNvPr id="19475" name="TextBox 18"/>
          <p:cNvSpPr txBox="1">
            <a:spLocks noChangeArrowheads="1"/>
          </p:cNvSpPr>
          <p:nvPr/>
        </p:nvSpPr>
        <p:spPr bwMode="auto">
          <a:xfrm>
            <a:off x="2935288" y="2865438"/>
            <a:ext cx="77311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1600">
                <a:solidFill>
                  <a:schemeClr val="bg1"/>
                </a:solidFill>
              </a:rPr>
              <a:t>r=0.93</a:t>
            </a:r>
          </a:p>
        </p:txBody>
      </p:sp>
      <p:sp>
        <p:nvSpPr>
          <p:cNvPr id="19476" name="TextBox 20"/>
          <p:cNvSpPr txBox="1">
            <a:spLocks noChangeArrowheads="1"/>
          </p:cNvSpPr>
          <p:nvPr/>
        </p:nvSpPr>
        <p:spPr bwMode="auto">
          <a:xfrm>
            <a:off x="4249738" y="1135063"/>
            <a:ext cx="7223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1800">
                <a:solidFill>
                  <a:srgbClr val="000000"/>
                </a:solidFill>
              </a:rPr>
              <a:t>PWC</a:t>
            </a:r>
          </a:p>
        </p:txBody>
      </p:sp>
      <p:sp>
        <p:nvSpPr>
          <p:cNvPr id="19477" name="TextBox 22"/>
          <p:cNvSpPr txBox="1">
            <a:spLocks noChangeArrowheads="1"/>
          </p:cNvSpPr>
          <p:nvPr/>
        </p:nvSpPr>
        <p:spPr bwMode="auto">
          <a:xfrm>
            <a:off x="4119563" y="2865438"/>
            <a:ext cx="7239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1800">
                <a:solidFill>
                  <a:srgbClr val="000000"/>
                </a:solidFill>
              </a:rPr>
              <a:t>PWC</a:t>
            </a:r>
          </a:p>
        </p:txBody>
      </p:sp>
      <p:sp>
        <p:nvSpPr>
          <p:cNvPr id="19478" name="TextBox 23"/>
          <p:cNvSpPr txBox="1">
            <a:spLocks noChangeArrowheads="1"/>
          </p:cNvSpPr>
          <p:nvPr/>
        </p:nvSpPr>
        <p:spPr bwMode="auto">
          <a:xfrm>
            <a:off x="4249738" y="4565650"/>
            <a:ext cx="7223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1800">
                <a:solidFill>
                  <a:srgbClr val="000000"/>
                </a:solidFill>
              </a:rPr>
              <a:t>PWC</a:t>
            </a:r>
          </a:p>
        </p:txBody>
      </p:sp>
      <p:sp>
        <p:nvSpPr>
          <p:cNvPr id="19479" name="TextBox 24"/>
          <p:cNvSpPr txBox="1">
            <a:spLocks noChangeArrowheads="1"/>
          </p:cNvSpPr>
          <p:nvPr/>
        </p:nvSpPr>
        <p:spPr bwMode="auto">
          <a:xfrm>
            <a:off x="5108575" y="1135063"/>
            <a:ext cx="6461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1800">
                <a:solidFill>
                  <a:srgbClr val="FF0000"/>
                </a:solidFill>
                <a:cs typeface="Arial" charset="0"/>
              </a:rPr>
              <a:t>Δ</a:t>
            </a:r>
            <a:r>
              <a:rPr lang="en-US" sz="1800">
                <a:solidFill>
                  <a:srgbClr val="FF0000"/>
                </a:solidFill>
              </a:rPr>
              <a:t>TS</a:t>
            </a:r>
          </a:p>
        </p:txBody>
      </p:sp>
      <p:sp>
        <p:nvSpPr>
          <p:cNvPr id="19480" name="TextBox 25"/>
          <p:cNvSpPr txBox="1">
            <a:spLocks noChangeArrowheads="1"/>
          </p:cNvSpPr>
          <p:nvPr/>
        </p:nvSpPr>
        <p:spPr bwMode="auto">
          <a:xfrm>
            <a:off x="4999038" y="2865438"/>
            <a:ext cx="6461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1800">
                <a:solidFill>
                  <a:srgbClr val="FF0000"/>
                </a:solidFill>
                <a:cs typeface="Arial" charset="0"/>
              </a:rPr>
              <a:t>Δ</a:t>
            </a:r>
            <a:r>
              <a:rPr lang="en-US" sz="1800">
                <a:solidFill>
                  <a:srgbClr val="FF0000"/>
                </a:solidFill>
              </a:rPr>
              <a:t>TS</a:t>
            </a:r>
          </a:p>
        </p:txBody>
      </p:sp>
      <p:sp>
        <p:nvSpPr>
          <p:cNvPr id="19481" name="TextBox 27"/>
          <p:cNvSpPr txBox="1">
            <a:spLocks noChangeArrowheads="1"/>
          </p:cNvSpPr>
          <p:nvPr/>
        </p:nvSpPr>
        <p:spPr bwMode="auto">
          <a:xfrm>
            <a:off x="5108575" y="4565650"/>
            <a:ext cx="6461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1800">
                <a:solidFill>
                  <a:srgbClr val="FF0000"/>
                </a:solidFill>
                <a:cs typeface="Arial" charset="0"/>
              </a:rPr>
              <a:t>Δ</a:t>
            </a:r>
            <a:r>
              <a:rPr lang="en-US" sz="1800">
                <a:solidFill>
                  <a:srgbClr val="FF0000"/>
                </a:solidFill>
              </a:rPr>
              <a:t>TS</a:t>
            </a:r>
          </a:p>
        </p:txBody>
      </p:sp>
      <p:sp>
        <p:nvSpPr>
          <p:cNvPr id="19482" name="TextBox 18"/>
          <p:cNvSpPr txBox="1">
            <a:spLocks noChangeArrowheads="1"/>
          </p:cNvSpPr>
          <p:nvPr/>
        </p:nvSpPr>
        <p:spPr bwMode="auto">
          <a:xfrm>
            <a:off x="2935288" y="4565650"/>
            <a:ext cx="77311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1600">
                <a:solidFill>
                  <a:schemeClr val="bg1"/>
                </a:solidFill>
              </a:rPr>
              <a:t>r=0.89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6946900" y="2698750"/>
            <a:ext cx="752475" cy="3619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2" name="TextBox 1"/>
          <p:cNvSpPr txBox="1">
            <a:spLocks noChangeArrowheads="1"/>
          </p:cNvSpPr>
          <p:nvPr/>
        </p:nvSpPr>
        <p:spPr bwMode="auto">
          <a:xfrm>
            <a:off x="592138" y="0"/>
            <a:ext cx="83788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/>
              <a:t>CAM4 AGCM simulations forced by ENSO-related and </a:t>
            </a:r>
          </a:p>
          <a:p>
            <a:r>
              <a:rPr lang="en-US"/>
              <a:t>ENSO-unrelated SSTs (</a:t>
            </a:r>
            <a:r>
              <a:rPr lang="en-US" sz="2000"/>
              <a:t>filter from </a:t>
            </a:r>
            <a:r>
              <a:rPr lang="en-US" sz="2000" i="1"/>
              <a:t>Compo and Sardeshmukh 2010</a:t>
            </a:r>
            <a:r>
              <a:rPr lang="en-US"/>
              <a:t>) </a:t>
            </a:r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62"/>
          <a:stretch>
            <a:fillRect/>
          </a:stretch>
        </p:blipFill>
        <p:spPr bwMode="auto">
          <a:xfrm>
            <a:off x="2324100" y="885825"/>
            <a:ext cx="4495800" cy="525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Box 4"/>
          <p:cNvSpPr txBox="1">
            <a:spLocks noChangeArrowheads="1"/>
          </p:cNvSpPr>
          <p:nvPr/>
        </p:nvSpPr>
        <p:spPr bwMode="auto">
          <a:xfrm>
            <a:off x="3802063" y="5400675"/>
            <a:ext cx="13557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2000">
                <a:solidFill>
                  <a:srgbClr val="FF0000"/>
                </a:solidFill>
              </a:rPr>
              <a:t>increasing</a:t>
            </a:r>
          </a:p>
        </p:txBody>
      </p:sp>
      <p:sp>
        <p:nvSpPr>
          <p:cNvPr id="20485" name="TextBox 5"/>
          <p:cNvSpPr txBox="1">
            <a:spLocks noChangeArrowheads="1"/>
          </p:cNvSpPr>
          <p:nvPr/>
        </p:nvSpPr>
        <p:spPr bwMode="auto">
          <a:xfrm>
            <a:off x="3759200" y="2824163"/>
            <a:ext cx="14398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2000">
                <a:solidFill>
                  <a:srgbClr val="FF0000"/>
                </a:solidFill>
              </a:rPr>
              <a:t>decreasing</a:t>
            </a:r>
          </a:p>
        </p:txBody>
      </p:sp>
      <p:sp>
        <p:nvSpPr>
          <p:cNvPr id="20486" name="TextBox 8"/>
          <p:cNvSpPr txBox="1">
            <a:spLocks noChangeArrowheads="1"/>
          </p:cNvSpPr>
          <p:nvPr/>
        </p:nvSpPr>
        <p:spPr bwMode="auto">
          <a:xfrm>
            <a:off x="6786563" y="5867400"/>
            <a:ext cx="22367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1600" i="1">
                <a:solidFill>
                  <a:srgbClr val="99FFCC"/>
                </a:solidFill>
              </a:rPr>
              <a:t>Sandeep et al. 2014</a:t>
            </a:r>
          </a:p>
        </p:txBody>
      </p:sp>
      <p:sp>
        <p:nvSpPr>
          <p:cNvPr id="20487" name="TextBox 6"/>
          <p:cNvSpPr txBox="1">
            <a:spLocks noChangeArrowheads="1"/>
          </p:cNvSpPr>
          <p:nvPr/>
        </p:nvSpPr>
        <p:spPr bwMode="auto">
          <a:xfrm>
            <a:off x="323850" y="6199188"/>
            <a:ext cx="83121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2200">
                <a:solidFill>
                  <a:srgbClr val="FFFF00"/>
                </a:solidFill>
              </a:rPr>
              <a:t>Opposite SST gradient trends (</a:t>
            </a:r>
            <a:r>
              <a:rPr lang="en-US" sz="2200">
                <a:solidFill>
                  <a:srgbClr val="FF0000"/>
                </a:solidFill>
                <a:sym typeface="Symbol" charset="0"/>
              </a:rPr>
              <a:t></a:t>
            </a:r>
            <a:r>
              <a:rPr lang="en-US" sz="2200">
                <a:solidFill>
                  <a:srgbClr val="FF0000"/>
                </a:solidFill>
              </a:rPr>
              <a:t>TS</a:t>
            </a:r>
            <a:r>
              <a:rPr lang="en-US" sz="2200">
                <a:solidFill>
                  <a:srgbClr val="FFFF00"/>
                </a:solidFill>
              </a:rPr>
              <a:t>) force opposite PWC trends. </a:t>
            </a:r>
          </a:p>
        </p:txBody>
      </p:sp>
      <p:grpSp>
        <p:nvGrpSpPr>
          <p:cNvPr id="20488" name="Group 10"/>
          <p:cNvGrpSpPr>
            <a:grpSpLocks/>
          </p:cNvGrpSpPr>
          <p:nvPr/>
        </p:nvGrpSpPr>
        <p:grpSpPr bwMode="auto">
          <a:xfrm>
            <a:off x="33338" y="1254125"/>
            <a:ext cx="2255837" cy="3878263"/>
            <a:chOff x="34689" y="1253386"/>
            <a:chExt cx="2253694" cy="3878847"/>
          </a:xfrm>
        </p:grpSpPr>
        <p:sp>
          <p:nvSpPr>
            <p:cNvPr id="20491" name="TextBox 2"/>
            <p:cNvSpPr txBox="1">
              <a:spLocks noChangeArrowheads="1"/>
            </p:cNvSpPr>
            <p:nvPr/>
          </p:nvSpPr>
          <p:spPr bwMode="auto">
            <a:xfrm>
              <a:off x="34689" y="1253386"/>
              <a:ext cx="2253694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pPr algn="r"/>
              <a:r>
                <a:rPr lang="en-US">
                  <a:solidFill>
                    <a:srgbClr val="FFFFCC"/>
                  </a:solidFill>
                </a:rPr>
                <a:t>SSTs filtered to</a:t>
              </a:r>
            </a:p>
            <a:p>
              <a:pPr algn="r"/>
              <a:r>
                <a:rPr lang="en-US">
                  <a:solidFill>
                    <a:srgbClr val="FFC000"/>
                  </a:solidFill>
                </a:rPr>
                <a:t>retain ENSO</a:t>
              </a:r>
            </a:p>
          </p:txBody>
        </p:sp>
        <p:sp>
          <p:nvSpPr>
            <p:cNvPr id="20492" name="TextBox 7"/>
            <p:cNvSpPr txBox="1">
              <a:spLocks noChangeArrowheads="1"/>
            </p:cNvSpPr>
            <p:nvPr/>
          </p:nvSpPr>
          <p:spPr bwMode="auto">
            <a:xfrm>
              <a:off x="34689" y="4009938"/>
              <a:ext cx="2253694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pPr algn="r"/>
              <a:r>
                <a:rPr lang="en-US">
                  <a:solidFill>
                    <a:srgbClr val="FFFFCC"/>
                  </a:solidFill>
                </a:rPr>
                <a:t>SSTs filtered to</a:t>
              </a:r>
            </a:p>
            <a:p>
              <a:pPr algn="r"/>
              <a:r>
                <a:rPr lang="en-US">
                  <a:solidFill>
                    <a:srgbClr val="FFC000"/>
                  </a:solidFill>
                </a:rPr>
                <a:t>remove ENSO</a:t>
              </a:r>
            </a:p>
          </p:txBody>
        </p:sp>
        <p:sp>
          <p:nvSpPr>
            <p:cNvPr id="20493" name="TextBox 9"/>
            <p:cNvSpPr txBox="1">
              <a:spLocks noChangeArrowheads="1"/>
            </p:cNvSpPr>
            <p:nvPr/>
          </p:nvSpPr>
          <p:spPr bwMode="auto">
            <a:xfrm>
              <a:off x="654053" y="1955966"/>
              <a:ext cx="1634330" cy="400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pPr algn="r"/>
              <a:r>
                <a:rPr lang="en-US" sz="2000"/>
                <a:t>(3 members)</a:t>
              </a:r>
            </a:p>
          </p:txBody>
        </p:sp>
        <p:sp>
          <p:nvSpPr>
            <p:cNvPr id="20494" name="TextBox 12"/>
            <p:cNvSpPr txBox="1">
              <a:spLocks noChangeArrowheads="1"/>
            </p:cNvSpPr>
            <p:nvPr/>
          </p:nvSpPr>
          <p:spPr bwMode="auto">
            <a:xfrm>
              <a:off x="654053" y="4732108"/>
              <a:ext cx="1634330" cy="400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pPr algn="r"/>
              <a:r>
                <a:rPr lang="en-US" sz="2000"/>
                <a:t>(3 members)</a:t>
              </a:r>
            </a:p>
          </p:txBody>
        </p:sp>
      </p:grpSp>
      <p:sp>
        <p:nvSpPr>
          <p:cNvPr id="20489" name="TextBox 3"/>
          <p:cNvSpPr txBox="1">
            <a:spLocks noChangeArrowheads="1"/>
          </p:cNvSpPr>
          <p:nvPr/>
        </p:nvSpPr>
        <p:spPr bwMode="auto">
          <a:xfrm>
            <a:off x="6977063" y="2668588"/>
            <a:ext cx="1993900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>
                <a:solidFill>
                  <a:srgbClr val="FF0000"/>
                </a:solidFill>
                <a:sym typeface="Symbol" charset="0"/>
              </a:rPr>
              <a:t></a:t>
            </a:r>
            <a:r>
              <a:rPr lang="en-US">
                <a:solidFill>
                  <a:srgbClr val="FF0000"/>
                </a:solidFill>
              </a:rPr>
              <a:t>TS </a:t>
            </a:r>
            <a:r>
              <a:rPr lang="en-US"/>
              <a:t>is average of</a:t>
            </a:r>
          </a:p>
          <a:p>
            <a:r>
              <a:rPr lang="en-US"/>
              <a:t>HadISST, ERSSTv3b,COBE</a:t>
            </a:r>
          </a:p>
        </p:txBody>
      </p:sp>
      <p:pic>
        <p:nvPicPr>
          <p:cNvPr id="20490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1" t="4893" r="18205" b="76636"/>
          <a:stretch>
            <a:fillRect/>
          </a:stretch>
        </p:blipFill>
        <p:spPr bwMode="auto">
          <a:xfrm>
            <a:off x="6946900" y="4600575"/>
            <a:ext cx="2057400" cy="108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1" t="2428" r="6424" b="3514"/>
          <a:stretch>
            <a:fillRect/>
          </a:stretch>
        </p:blipFill>
        <p:spPr bwMode="auto">
          <a:xfrm>
            <a:off x="2728913" y="933450"/>
            <a:ext cx="4056062" cy="497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6" name="TextBox 1"/>
          <p:cNvSpPr txBox="1">
            <a:spLocks noChangeArrowheads="1"/>
          </p:cNvSpPr>
          <p:nvPr/>
        </p:nvSpPr>
        <p:spPr bwMode="auto">
          <a:xfrm>
            <a:off x="214313" y="5862638"/>
            <a:ext cx="871061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>
                <a:solidFill>
                  <a:srgbClr val="FFFF00"/>
                </a:solidFill>
              </a:rPr>
              <a:t>Global convective mass flux </a:t>
            </a:r>
            <a:r>
              <a:rPr lang="en-US" b="1" u="sng">
                <a:solidFill>
                  <a:srgbClr val="FFFF00"/>
                </a:solidFill>
              </a:rPr>
              <a:t>decreases</a:t>
            </a:r>
            <a:r>
              <a:rPr lang="en-US">
                <a:solidFill>
                  <a:srgbClr val="FFFF00"/>
                </a:solidFill>
              </a:rPr>
              <a:t> regardless of whether</a:t>
            </a:r>
          </a:p>
          <a:p>
            <a:r>
              <a:rPr lang="en-US">
                <a:solidFill>
                  <a:srgbClr val="FFFF00"/>
                </a:solidFill>
              </a:rPr>
              <a:t>Pacific Walker Circulation weakens or strengthens. </a:t>
            </a:r>
          </a:p>
        </p:txBody>
      </p:sp>
      <p:sp>
        <p:nvSpPr>
          <p:cNvPr id="21507" name="TextBox 2"/>
          <p:cNvSpPr txBox="1">
            <a:spLocks noChangeArrowheads="1"/>
          </p:cNvSpPr>
          <p:nvPr/>
        </p:nvSpPr>
        <p:spPr bwMode="auto">
          <a:xfrm>
            <a:off x="49213" y="46038"/>
            <a:ext cx="919956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/>
              <a:t>PWC compared to convective mass flux (Mc)  in </a:t>
            </a:r>
          </a:p>
          <a:p>
            <a:r>
              <a:rPr lang="en-US"/>
              <a:t>ENSO-related and ENSO-unrelated SST-forced CAM4 simulations</a:t>
            </a:r>
          </a:p>
        </p:txBody>
      </p:sp>
      <p:sp>
        <p:nvSpPr>
          <p:cNvPr id="21508" name="TextBox 7"/>
          <p:cNvSpPr txBox="1">
            <a:spLocks noChangeArrowheads="1"/>
          </p:cNvSpPr>
          <p:nvPr/>
        </p:nvSpPr>
        <p:spPr bwMode="auto">
          <a:xfrm>
            <a:off x="6958013" y="5692775"/>
            <a:ext cx="22367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1600" i="1">
                <a:solidFill>
                  <a:srgbClr val="99FFCC"/>
                </a:solidFill>
              </a:rPr>
              <a:t>Sandeep et al. 2014</a:t>
            </a:r>
          </a:p>
        </p:txBody>
      </p:sp>
      <p:grpSp>
        <p:nvGrpSpPr>
          <p:cNvPr id="21509" name="Group 8"/>
          <p:cNvGrpSpPr>
            <a:grpSpLocks/>
          </p:cNvGrpSpPr>
          <p:nvPr/>
        </p:nvGrpSpPr>
        <p:grpSpPr bwMode="auto">
          <a:xfrm>
            <a:off x="93663" y="1106488"/>
            <a:ext cx="2254250" cy="3878262"/>
            <a:chOff x="34689" y="1253386"/>
            <a:chExt cx="2253694" cy="3878847"/>
          </a:xfrm>
        </p:grpSpPr>
        <p:sp>
          <p:nvSpPr>
            <p:cNvPr id="21517" name="TextBox 9"/>
            <p:cNvSpPr txBox="1">
              <a:spLocks noChangeArrowheads="1"/>
            </p:cNvSpPr>
            <p:nvPr/>
          </p:nvSpPr>
          <p:spPr bwMode="auto">
            <a:xfrm>
              <a:off x="34689" y="1253386"/>
              <a:ext cx="2253694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pPr algn="r"/>
              <a:r>
                <a:rPr lang="en-US">
                  <a:solidFill>
                    <a:srgbClr val="FFFFCC"/>
                  </a:solidFill>
                </a:rPr>
                <a:t>SSTs filtered to</a:t>
              </a:r>
            </a:p>
            <a:p>
              <a:pPr algn="r"/>
              <a:r>
                <a:rPr lang="en-US">
                  <a:solidFill>
                    <a:srgbClr val="FFC000"/>
                  </a:solidFill>
                </a:rPr>
                <a:t>retain ENSO</a:t>
              </a:r>
            </a:p>
          </p:txBody>
        </p:sp>
        <p:sp>
          <p:nvSpPr>
            <p:cNvPr id="21518" name="TextBox 10"/>
            <p:cNvSpPr txBox="1">
              <a:spLocks noChangeArrowheads="1"/>
            </p:cNvSpPr>
            <p:nvPr/>
          </p:nvSpPr>
          <p:spPr bwMode="auto">
            <a:xfrm>
              <a:off x="34689" y="4009938"/>
              <a:ext cx="2253694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pPr algn="r"/>
              <a:r>
                <a:rPr lang="en-US">
                  <a:solidFill>
                    <a:srgbClr val="FFFFCC"/>
                  </a:solidFill>
                </a:rPr>
                <a:t>SSTs filtered to</a:t>
              </a:r>
            </a:p>
            <a:p>
              <a:pPr algn="r"/>
              <a:r>
                <a:rPr lang="en-US">
                  <a:solidFill>
                    <a:srgbClr val="FFC000"/>
                  </a:solidFill>
                </a:rPr>
                <a:t>remove ENSO</a:t>
              </a:r>
            </a:p>
          </p:txBody>
        </p:sp>
        <p:sp>
          <p:nvSpPr>
            <p:cNvPr id="21519" name="TextBox 11"/>
            <p:cNvSpPr txBox="1">
              <a:spLocks noChangeArrowheads="1"/>
            </p:cNvSpPr>
            <p:nvPr/>
          </p:nvSpPr>
          <p:spPr bwMode="auto">
            <a:xfrm>
              <a:off x="652904" y="1955966"/>
              <a:ext cx="1635479" cy="400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pPr algn="r"/>
              <a:r>
                <a:rPr lang="en-US" sz="2000"/>
                <a:t>(3 members)</a:t>
              </a:r>
            </a:p>
          </p:txBody>
        </p:sp>
        <p:sp>
          <p:nvSpPr>
            <p:cNvPr id="21520" name="TextBox 12"/>
            <p:cNvSpPr txBox="1">
              <a:spLocks noChangeArrowheads="1"/>
            </p:cNvSpPr>
            <p:nvPr/>
          </p:nvSpPr>
          <p:spPr bwMode="auto">
            <a:xfrm>
              <a:off x="652904" y="4732108"/>
              <a:ext cx="1635479" cy="400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pPr algn="r"/>
              <a:r>
                <a:rPr lang="en-US" sz="2000"/>
                <a:t>(3 members)</a:t>
              </a:r>
            </a:p>
          </p:txBody>
        </p:sp>
      </p:grpSp>
      <p:grpSp>
        <p:nvGrpSpPr>
          <p:cNvPr id="21510" name="Group 11"/>
          <p:cNvGrpSpPr>
            <a:grpSpLocks/>
          </p:cNvGrpSpPr>
          <p:nvPr/>
        </p:nvGrpSpPr>
        <p:grpSpPr bwMode="auto">
          <a:xfrm>
            <a:off x="6929438" y="2859088"/>
            <a:ext cx="2001837" cy="1016000"/>
            <a:chOff x="6929118" y="2504934"/>
            <a:chExt cx="2001823" cy="1015663"/>
          </a:xfrm>
        </p:grpSpPr>
        <p:sp>
          <p:nvSpPr>
            <p:cNvPr id="21512" name="Rectangle 12"/>
            <p:cNvSpPr>
              <a:spLocks noChangeArrowheads="1"/>
            </p:cNvSpPr>
            <p:nvPr/>
          </p:nvSpPr>
          <p:spPr bwMode="auto">
            <a:xfrm>
              <a:off x="6929118" y="2504934"/>
              <a:ext cx="1951676" cy="101566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3" name="TextBox 11"/>
            <p:cNvSpPr txBox="1">
              <a:spLocks noChangeArrowheads="1"/>
            </p:cNvSpPr>
            <p:nvPr/>
          </p:nvSpPr>
          <p:spPr bwMode="auto">
            <a:xfrm>
              <a:off x="7336979" y="2504934"/>
              <a:ext cx="1593962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r>
                <a:rPr lang="en-US" sz="2000" b="1">
                  <a:solidFill>
                    <a:srgbClr val="000000"/>
                  </a:solidFill>
                </a:rPr>
                <a:t>PWC</a:t>
              </a:r>
            </a:p>
            <a:p>
              <a:r>
                <a:rPr lang="en-US" sz="2000" b="1">
                  <a:solidFill>
                    <a:srgbClr val="FF0000"/>
                  </a:solidFill>
                </a:rPr>
                <a:t>Tropical Mc</a:t>
              </a:r>
            </a:p>
            <a:p>
              <a:r>
                <a:rPr lang="en-US" sz="2000" b="1">
                  <a:solidFill>
                    <a:schemeClr val="bg1"/>
                  </a:solidFill>
                </a:rPr>
                <a:t>Global Mc</a:t>
              </a:r>
            </a:p>
          </p:txBody>
        </p:sp>
        <p:cxnSp>
          <p:nvCxnSpPr>
            <p:cNvPr id="21514" name="Straight Connector 14"/>
            <p:cNvCxnSpPr>
              <a:cxnSpLocks noChangeShapeType="1"/>
            </p:cNvCxnSpPr>
            <p:nvPr/>
          </p:nvCxnSpPr>
          <p:spPr bwMode="auto">
            <a:xfrm>
              <a:off x="6973362" y="2698955"/>
              <a:ext cx="407861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515" name="Straight Connector 15"/>
            <p:cNvCxnSpPr>
              <a:cxnSpLocks noChangeShapeType="1"/>
            </p:cNvCxnSpPr>
            <p:nvPr/>
          </p:nvCxnSpPr>
          <p:spPr bwMode="auto">
            <a:xfrm>
              <a:off x="6973362" y="3047178"/>
              <a:ext cx="407861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516" name="Straight Connector 16"/>
            <p:cNvCxnSpPr>
              <a:cxnSpLocks noChangeShapeType="1"/>
            </p:cNvCxnSpPr>
            <p:nvPr/>
          </p:nvCxnSpPr>
          <p:spPr bwMode="auto">
            <a:xfrm>
              <a:off x="6973362" y="3319189"/>
              <a:ext cx="407861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21511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1" t="4893" r="18205" b="76636"/>
          <a:stretch>
            <a:fillRect/>
          </a:stretch>
        </p:blipFill>
        <p:spPr bwMode="auto">
          <a:xfrm>
            <a:off x="6946900" y="4600575"/>
            <a:ext cx="2057400" cy="108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66" b="27275"/>
          <a:stretch>
            <a:fillRect/>
          </a:stretch>
        </p:blipFill>
        <p:spPr bwMode="auto">
          <a:xfrm>
            <a:off x="1404938" y="3178175"/>
            <a:ext cx="6034087" cy="248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28" b="27419"/>
          <a:stretch>
            <a:fillRect/>
          </a:stretch>
        </p:blipFill>
        <p:spPr bwMode="auto">
          <a:xfrm>
            <a:off x="1404938" y="674688"/>
            <a:ext cx="6034087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extBox 4"/>
          <p:cNvSpPr txBox="1">
            <a:spLocks noChangeArrowheads="1"/>
          </p:cNvSpPr>
          <p:nvPr/>
        </p:nvSpPr>
        <p:spPr bwMode="auto">
          <a:xfrm>
            <a:off x="7451725" y="4092575"/>
            <a:ext cx="16922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/>
              <a:t>NOTE:</a:t>
            </a:r>
          </a:p>
          <a:p>
            <a:r>
              <a:rPr lang="en-US"/>
              <a:t>Change of </a:t>
            </a:r>
          </a:p>
          <a:p>
            <a:r>
              <a:rPr lang="en-US"/>
              <a:t>Scale!</a:t>
            </a:r>
          </a:p>
        </p:txBody>
      </p:sp>
      <p:sp>
        <p:nvSpPr>
          <p:cNvPr id="22532" name="TextBox 5"/>
          <p:cNvSpPr txBox="1">
            <a:spLocks noChangeArrowheads="1"/>
          </p:cNvSpPr>
          <p:nvPr/>
        </p:nvSpPr>
        <p:spPr bwMode="auto">
          <a:xfrm>
            <a:off x="195263" y="5635625"/>
            <a:ext cx="8948737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2200">
                <a:solidFill>
                  <a:srgbClr val="FFFF00"/>
                </a:solidFill>
              </a:rPr>
              <a:t>HadSLP2 has spurious increase after 2005 (becomes adjusted NCEP-NCAR reanalysis). Variance is consistently less than ERA-Int or 20CR.</a:t>
            </a:r>
          </a:p>
          <a:p>
            <a:r>
              <a:rPr lang="en-US" sz="2200">
                <a:solidFill>
                  <a:srgbClr val="FFFF00"/>
                </a:solidFill>
              </a:rPr>
              <a:t>Correlation is lower with ERA-Int compared to 20CR. </a:t>
            </a:r>
          </a:p>
        </p:txBody>
      </p:sp>
      <p:sp>
        <p:nvSpPr>
          <p:cNvPr id="22533" name="TextBox 6"/>
          <p:cNvSpPr txBox="1">
            <a:spLocks noChangeArrowheads="1"/>
          </p:cNvSpPr>
          <p:nvPr/>
        </p:nvSpPr>
        <p:spPr bwMode="auto">
          <a:xfrm>
            <a:off x="735013" y="144463"/>
            <a:ext cx="75438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/>
              <a:t>Annual anomalies of Eastern box of SLP-based PWC </a:t>
            </a:r>
          </a:p>
        </p:txBody>
      </p:sp>
      <p:sp>
        <p:nvSpPr>
          <p:cNvPr id="22534" name="TextBox 7"/>
          <p:cNvSpPr txBox="1">
            <a:spLocks noChangeArrowheads="1"/>
          </p:cNvSpPr>
          <p:nvPr/>
        </p:nvSpPr>
        <p:spPr bwMode="auto">
          <a:xfrm>
            <a:off x="5891213" y="4875213"/>
            <a:ext cx="1066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>
                <a:solidFill>
                  <a:srgbClr val="000000"/>
                </a:solidFill>
              </a:rPr>
              <a:t>r=0.69</a:t>
            </a:r>
          </a:p>
        </p:txBody>
      </p:sp>
      <p:sp>
        <p:nvSpPr>
          <p:cNvPr id="22535" name="TextBox 8"/>
          <p:cNvSpPr txBox="1">
            <a:spLocks noChangeArrowheads="1"/>
          </p:cNvSpPr>
          <p:nvPr/>
        </p:nvSpPr>
        <p:spPr bwMode="auto">
          <a:xfrm>
            <a:off x="5891213" y="2149475"/>
            <a:ext cx="1066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>
                <a:solidFill>
                  <a:srgbClr val="000000"/>
                </a:solidFill>
              </a:rPr>
              <a:t>r=0.93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>
          <a:xfrm>
            <a:off x="700088" y="50800"/>
            <a:ext cx="8318500" cy="1298575"/>
          </a:xfrm>
          <a:solidFill>
            <a:schemeClr val="tx1"/>
          </a:solidFill>
        </p:spPr>
        <p:txBody>
          <a:bodyPr/>
          <a:lstStyle/>
          <a:p>
            <a:pPr algn="l"/>
            <a:r>
              <a:rPr lang="en-US" sz="2400">
                <a:solidFill>
                  <a:srgbClr val="000000"/>
                </a:solidFill>
                <a:latin typeface="Arial" charset="0"/>
                <a:ea typeface="ヒラギノ角ゴ Pro W3" charset="0"/>
                <a:cs typeface="ヒラギノ角ゴ Pro W3" charset="0"/>
              </a:rPr>
              <a:t>Pacific Walker Circulation from </a:t>
            </a:r>
            <a:r>
              <a:rPr lang="en-US" sz="2400">
                <a:solidFill>
                  <a:schemeClr val="hlink"/>
                </a:solidFill>
                <a:latin typeface="Arial" charset="0"/>
                <a:ea typeface="ヒラギノ角ゴ Pro W3" charset="0"/>
                <a:cs typeface="ヒラギノ角ゴ Pro W3" charset="0"/>
              </a:rPr>
              <a:t>Statistical Reconstructions</a:t>
            </a:r>
            <a:r>
              <a:rPr lang="en-US" sz="2400">
                <a:solidFill>
                  <a:srgbClr val="000000"/>
                </a:solidFill>
                <a:latin typeface="Arial" charset="0"/>
                <a:ea typeface="ヒラギノ角ゴ Pro W3" charset="0"/>
                <a:cs typeface="ヒラギノ角ゴ Pro W3" charset="0"/>
              </a:rPr>
              <a:t>, </a:t>
            </a:r>
            <a:r>
              <a:rPr lang="en-US" sz="2400">
                <a:solidFill>
                  <a:srgbClr val="5F5F5F"/>
                </a:solidFill>
                <a:latin typeface="Arial" charset="0"/>
                <a:ea typeface="ヒラギノ角ゴ Pro W3" charset="0"/>
                <a:cs typeface="ヒラギノ角ゴ Pro W3" charset="0"/>
              </a:rPr>
              <a:t>AGCM integrations</a:t>
            </a:r>
            <a:r>
              <a:rPr lang="en-US" sz="2400">
                <a:solidFill>
                  <a:srgbClr val="000000"/>
                </a:solidFill>
                <a:latin typeface="Arial" charset="0"/>
                <a:ea typeface="ヒラギノ角ゴ Pro W3" charset="0"/>
                <a:cs typeface="ヒラギノ角ゴ Pro W3" charset="0"/>
              </a:rPr>
              <a:t>, and </a:t>
            </a:r>
            <a:r>
              <a:rPr lang="en-US" sz="2400">
                <a:solidFill>
                  <a:srgbClr val="F943D2"/>
                </a:solidFill>
                <a:latin typeface="Arial" charset="0"/>
                <a:ea typeface="ヒラギノ角ゴ Pro W3" charset="0"/>
                <a:cs typeface="ヒラギノ角ゴ Pro W3" charset="0"/>
              </a:rPr>
              <a:t>20</a:t>
            </a:r>
            <a:r>
              <a:rPr lang="en-US" sz="2400" baseline="30000">
                <a:solidFill>
                  <a:srgbClr val="F943D2"/>
                </a:solidFill>
                <a:latin typeface="Arial" charset="0"/>
                <a:ea typeface="ヒラギノ角ゴ Pro W3" charset="0"/>
                <a:cs typeface="ヒラギノ角ゴ Pro W3" charset="0"/>
              </a:rPr>
              <a:t>th</a:t>
            </a:r>
            <a:r>
              <a:rPr lang="en-US" sz="2400">
                <a:solidFill>
                  <a:srgbClr val="F943D2"/>
                </a:solidFill>
                <a:latin typeface="Arial" charset="0"/>
                <a:ea typeface="ヒラギノ角ゴ Pro W3" charset="0"/>
                <a:cs typeface="ヒラギノ角ゴ Pro W3" charset="0"/>
              </a:rPr>
              <a:t> Century</a:t>
            </a:r>
            <a:r>
              <a:rPr lang="en-US" sz="2400">
                <a:solidFill>
                  <a:srgbClr val="000000"/>
                </a:solidFill>
                <a:latin typeface="Arial" charset="0"/>
                <a:ea typeface="ヒラギノ角ゴ Pro W3" charset="0"/>
                <a:cs typeface="ヒラギノ角ゴ Pro W3" charset="0"/>
              </a:rPr>
              <a:t>, </a:t>
            </a:r>
            <a:r>
              <a:rPr lang="en-US" sz="2400">
                <a:solidFill>
                  <a:schemeClr val="accent2"/>
                </a:solidFill>
                <a:latin typeface="Arial" charset="0"/>
                <a:ea typeface="ヒラギノ角ゴ Pro W3" charset="0"/>
                <a:cs typeface="ヒラギノ角ゴ Pro W3" charset="0"/>
              </a:rPr>
              <a:t>ERA-40</a:t>
            </a:r>
            <a:r>
              <a:rPr lang="en-US" sz="2400">
                <a:solidFill>
                  <a:srgbClr val="000000"/>
                </a:solidFill>
                <a:latin typeface="Arial" charset="0"/>
                <a:ea typeface="ヒラギノ角ゴ Pro W3" charset="0"/>
                <a:cs typeface="ヒラギノ角ゴ Pro W3" charset="0"/>
              </a:rPr>
              <a:t>, </a:t>
            </a:r>
            <a:r>
              <a:rPr lang="en-US" sz="2400">
                <a:solidFill>
                  <a:schemeClr val="bg1"/>
                </a:solidFill>
                <a:latin typeface="Arial" charset="0"/>
                <a:ea typeface="ヒラギノ角ゴ Pro W3" charset="0"/>
                <a:cs typeface="ヒラギノ角ゴ Pro W3" charset="0"/>
              </a:rPr>
              <a:t>NCEP-NCAR</a:t>
            </a:r>
            <a:r>
              <a:rPr lang="en-US" sz="2400">
                <a:solidFill>
                  <a:srgbClr val="000000"/>
                </a:solidFill>
                <a:latin typeface="Arial" charset="0"/>
                <a:ea typeface="ヒラギノ角ゴ Pro W3" charset="0"/>
                <a:cs typeface="ヒラギノ角ゴ Pro W3" charset="0"/>
              </a:rPr>
              <a:t>, </a:t>
            </a:r>
            <a:r>
              <a:rPr lang="en-US" sz="2400">
                <a:solidFill>
                  <a:srgbClr val="FF6600"/>
                </a:solidFill>
                <a:latin typeface="Arial" charset="0"/>
                <a:ea typeface="ヒラギノ角ゴ Pro W3" charset="0"/>
                <a:cs typeface="ヒラギノ角ゴ Pro W3" charset="0"/>
              </a:rPr>
              <a:t>ERA-Interim</a:t>
            </a:r>
            <a:r>
              <a:rPr lang="en-US" sz="2400">
                <a:solidFill>
                  <a:srgbClr val="000000"/>
                </a:solidFill>
                <a:latin typeface="Arial" charset="0"/>
                <a:ea typeface="ヒラギノ角ゴ Pro W3" charset="0"/>
                <a:cs typeface="ヒラギノ角ゴ Pro W3" charset="0"/>
              </a:rPr>
              <a:t> Reanalyses.</a:t>
            </a:r>
          </a:p>
        </p:txBody>
      </p:sp>
      <p:sp>
        <p:nvSpPr>
          <p:cNvPr id="23554" name="Text Box 6"/>
          <p:cNvSpPr txBox="1">
            <a:spLocks noChangeArrowheads="1"/>
          </p:cNvSpPr>
          <p:nvPr/>
        </p:nvSpPr>
        <p:spPr bwMode="auto">
          <a:xfrm>
            <a:off x="92075" y="1751013"/>
            <a:ext cx="1657350" cy="126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2000">
                <a:solidFill>
                  <a:schemeClr val="folHlink"/>
                </a:solidFill>
              </a:rPr>
              <a:t>500 hPa </a:t>
            </a:r>
          </a:p>
          <a:p>
            <a:r>
              <a:rPr lang="en-US" sz="2000">
                <a:solidFill>
                  <a:schemeClr val="folHlink"/>
                </a:solidFill>
              </a:rPr>
              <a:t>vertical </a:t>
            </a:r>
          </a:p>
          <a:p>
            <a:r>
              <a:rPr lang="en-US" sz="2000">
                <a:solidFill>
                  <a:schemeClr val="folHlink"/>
                </a:solidFill>
              </a:rPr>
              <a:t>velocity</a:t>
            </a:r>
            <a:r>
              <a:rPr lang="en-US" sz="1600">
                <a:solidFill>
                  <a:schemeClr val="folHlink"/>
                </a:solidFill>
              </a:rPr>
              <a:t>, </a:t>
            </a:r>
          </a:p>
          <a:p>
            <a:r>
              <a:rPr lang="en-US" sz="1600">
                <a:solidFill>
                  <a:schemeClr val="folHlink"/>
                </a:solidFill>
              </a:rPr>
              <a:t>SONDJ</a:t>
            </a:r>
          </a:p>
        </p:txBody>
      </p:sp>
      <p:sp>
        <p:nvSpPr>
          <p:cNvPr id="23555" name="Text Box 11"/>
          <p:cNvSpPr txBox="1">
            <a:spLocks noChangeArrowheads="1"/>
          </p:cNvSpPr>
          <p:nvPr/>
        </p:nvSpPr>
        <p:spPr bwMode="auto">
          <a:xfrm>
            <a:off x="184150" y="5434013"/>
            <a:ext cx="910907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2200"/>
              <a:t>Agreement in overturning PWC: </a:t>
            </a:r>
          </a:p>
          <a:p>
            <a:r>
              <a:rPr lang="en-US" sz="2200"/>
              <a:t>	correlations between ERA-40 and 20CRv2 &gt; 0.95. </a:t>
            </a:r>
          </a:p>
          <a:p>
            <a:r>
              <a:rPr lang="en-US" sz="2200">
                <a:solidFill>
                  <a:srgbClr val="FFC000"/>
                </a:solidFill>
              </a:rPr>
              <a:t>No significant trend in PWC since 1871 using pressure-based 20CRv2</a:t>
            </a:r>
            <a:r>
              <a:rPr lang="en-US" sz="2200"/>
              <a:t>. </a:t>
            </a:r>
          </a:p>
        </p:txBody>
      </p:sp>
      <p:sp>
        <p:nvSpPr>
          <p:cNvPr id="23556" name="Text Box 12"/>
          <p:cNvSpPr txBox="1">
            <a:spLocks noChangeArrowheads="1"/>
          </p:cNvSpPr>
          <p:nvPr/>
        </p:nvSpPr>
        <p:spPr bwMode="auto">
          <a:xfrm>
            <a:off x="0" y="64008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endParaRPr lang="en-US"/>
          </a:p>
        </p:txBody>
      </p:sp>
      <p:sp>
        <p:nvSpPr>
          <p:cNvPr id="23557" name="Text Box 13"/>
          <p:cNvSpPr txBox="1">
            <a:spLocks noChangeArrowheads="1"/>
          </p:cNvSpPr>
          <p:nvPr/>
        </p:nvSpPr>
        <p:spPr bwMode="auto">
          <a:xfrm>
            <a:off x="263525" y="6475413"/>
            <a:ext cx="16335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1400" i="1">
                <a:solidFill>
                  <a:srgbClr val="99FFCC"/>
                </a:solidFill>
              </a:rPr>
              <a:t>Compo et al. 2011</a:t>
            </a:r>
          </a:p>
        </p:txBody>
      </p:sp>
      <p:sp>
        <p:nvSpPr>
          <p:cNvPr id="23558" name="TextBox 3"/>
          <p:cNvSpPr txBox="1">
            <a:spLocks noChangeArrowheads="1"/>
          </p:cNvSpPr>
          <p:nvPr/>
        </p:nvSpPr>
        <p:spPr bwMode="auto">
          <a:xfrm>
            <a:off x="50800" y="3817938"/>
            <a:ext cx="12525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2000">
                <a:solidFill>
                  <a:schemeClr val="folHlink"/>
                </a:solidFill>
              </a:rPr>
              <a:t>Climo</a:t>
            </a:r>
          </a:p>
          <a:p>
            <a:r>
              <a:rPr lang="en-US" sz="2000">
                <a:solidFill>
                  <a:schemeClr val="folHlink"/>
                </a:solidFill>
              </a:rPr>
              <a:t>(ERA-Int)</a:t>
            </a:r>
          </a:p>
        </p:txBody>
      </p:sp>
      <p:grpSp>
        <p:nvGrpSpPr>
          <p:cNvPr id="23559" name="Group 5"/>
          <p:cNvGrpSpPr>
            <a:grpSpLocks/>
          </p:cNvGrpSpPr>
          <p:nvPr/>
        </p:nvGrpSpPr>
        <p:grpSpPr bwMode="auto">
          <a:xfrm>
            <a:off x="1274763" y="1374775"/>
            <a:ext cx="7554912" cy="2097088"/>
            <a:chOff x="1589088" y="1449388"/>
            <a:chExt cx="7440612" cy="1919412"/>
          </a:xfrm>
        </p:grpSpPr>
        <p:sp>
          <p:nvSpPr>
            <p:cNvPr id="23564" name="Rectangle 1"/>
            <p:cNvSpPr>
              <a:spLocks noChangeArrowheads="1"/>
            </p:cNvSpPr>
            <p:nvPr/>
          </p:nvSpPr>
          <p:spPr bwMode="auto">
            <a:xfrm>
              <a:off x="1627891" y="1449388"/>
              <a:ext cx="7309734" cy="191941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5" name="Text Box 9"/>
            <p:cNvSpPr txBox="1">
              <a:spLocks noChangeArrowheads="1"/>
            </p:cNvSpPr>
            <p:nvPr/>
          </p:nvSpPr>
          <p:spPr bwMode="auto">
            <a:xfrm>
              <a:off x="1589088" y="2971925"/>
              <a:ext cx="7493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r>
                <a:rPr lang="en-US" sz="2000">
                  <a:solidFill>
                    <a:srgbClr val="FF6600"/>
                  </a:solidFill>
                </a:rPr>
                <a:t>1870</a:t>
              </a:r>
            </a:p>
          </p:txBody>
        </p:sp>
        <p:sp>
          <p:nvSpPr>
            <p:cNvPr id="23566" name="Text Box 10"/>
            <p:cNvSpPr txBox="1">
              <a:spLocks noChangeArrowheads="1"/>
            </p:cNvSpPr>
            <p:nvPr/>
          </p:nvSpPr>
          <p:spPr bwMode="auto">
            <a:xfrm>
              <a:off x="8280400" y="2971925"/>
              <a:ext cx="7493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r>
                <a:rPr lang="en-US" sz="2000">
                  <a:solidFill>
                    <a:srgbClr val="FF6600"/>
                  </a:solidFill>
                </a:rPr>
                <a:t>2008</a:t>
              </a:r>
            </a:p>
          </p:txBody>
        </p:sp>
        <p:pic>
          <p:nvPicPr>
            <p:cNvPr id="23567" name="Picture 11" descr="fig15.gi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3574"/>
            <a:stretch>
              <a:fillRect/>
            </a:stretch>
          </p:blipFill>
          <p:spPr bwMode="auto">
            <a:xfrm>
              <a:off x="1627891" y="1545838"/>
              <a:ext cx="7197725" cy="1475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8" name="Picture 11" descr="fig15.gi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66" t="97488" b="-2634"/>
            <a:stretch>
              <a:fillRect/>
            </a:stretch>
          </p:blipFill>
          <p:spPr bwMode="auto">
            <a:xfrm>
              <a:off x="1963738" y="2948775"/>
              <a:ext cx="6861878" cy="208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69" name="Rectangle 4"/>
            <p:cNvSpPr>
              <a:spLocks noChangeArrowheads="1"/>
            </p:cNvSpPr>
            <p:nvPr/>
          </p:nvSpPr>
          <p:spPr bwMode="auto">
            <a:xfrm>
              <a:off x="4528185" y="1545838"/>
              <a:ext cx="354330" cy="7722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3560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353" b="28008"/>
          <a:stretch>
            <a:fillRect/>
          </a:stretch>
        </p:blipFill>
        <p:spPr bwMode="auto">
          <a:xfrm>
            <a:off x="1460500" y="3524250"/>
            <a:ext cx="7123113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1" name="Rectangle 9"/>
          <p:cNvSpPr>
            <a:spLocks noChangeArrowheads="1"/>
          </p:cNvSpPr>
          <p:nvPr/>
        </p:nvSpPr>
        <p:spPr bwMode="auto">
          <a:xfrm>
            <a:off x="5102225" y="4125913"/>
            <a:ext cx="1374775" cy="342900"/>
          </a:xfrm>
          <a:prstGeom prst="rect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2" name="Rectangle 24"/>
          <p:cNvSpPr>
            <a:spLocks noChangeArrowheads="1"/>
          </p:cNvSpPr>
          <p:nvPr/>
        </p:nvSpPr>
        <p:spPr bwMode="auto">
          <a:xfrm>
            <a:off x="3687763" y="4125913"/>
            <a:ext cx="873125" cy="342900"/>
          </a:xfrm>
          <a:prstGeom prst="rect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3" name="TextBox 10"/>
          <p:cNvSpPr txBox="1">
            <a:spLocks noChangeArrowheads="1"/>
          </p:cNvSpPr>
          <p:nvPr/>
        </p:nvSpPr>
        <p:spPr bwMode="auto">
          <a:xfrm>
            <a:off x="2020888" y="4648200"/>
            <a:ext cx="3519487" cy="369888"/>
          </a:xfrm>
          <a:prstGeom prst="rect">
            <a:avLst/>
          </a:prstGeom>
          <a:solidFill>
            <a:srgbClr val="FFFFFF">
              <a:alpha val="2509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1800">
                <a:solidFill>
                  <a:srgbClr val="000000"/>
                </a:solidFill>
              </a:rPr>
              <a:t>PWC of Oort and Yienger (1996)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64814" y="-6926"/>
            <a:ext cx="6099485" cy="158172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21" charset="0"/>
                <a:ea typeface="ヒラギノ角ゴ Pro W3" pitchFamily="21" charset="-128"/>
                <a:cs typeface="ヒラギノ角ゴ Pro W3" pitchFamily="2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21" charset="0"/>
                <a:ea typeface="ヒラギノ角ゴ Pro W3" pitchFamily="21" charset="-128"/>
                <a:cs typeface="ヒラギノ角ゴ Pro W3" pitchFamily="2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21" charset="0"/>
                <a:ea typeface="ヒラギノ角ゴ Pro W3" pitchFamily="21" charset="-128"/>
                <a:cs typeface="ヒラギノ角ゴ Pro W3" pitchFamily="2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21" charset="0"/>
                <a:ea typeface="ヒラギノ角ゴ Pro W3" pitchFamily="21" charset="-128"/>
                <a:cs typeface="ヒラギノ角ゴ Pro W3" pitchFamily="2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21" charset="0"/>
                <a:ea typeface="ヒラギノ角ゴ Pro W3" pitchFamily="21" charset="-128"/>
                <a:cs typeface="ヒラギノ角ゴ Pro W3" pitchFamily="21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21" charset="0"/>
                <a:ea typeface="ヒラギノ角ゴ Pro W3" pitchFamily="21" charset="-128"/>
                <a:cs typeface="ヒラギノ角ゴ Pro W3" pitchFamily="21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21" charset="0"/>
                <a:ea typeface="ヒラギノ角ゴ Pro W3" pitchFamily="21" charset="-128"/>
                <a:cs typeface="ヒラギノ角ゴ Pro W3" pitchFamily="21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21" charset="0"/>
                <a:ea typeface="ヒラギノ角ゴ Pro W3" pitchFamily="21" charset="-128"/>
                <a:cs typeface="ヒラギノ角ゴ Pro W3" pitchFamily="21" charset="-128"/>
              </a:defRPr>
            </a:lvl9pPr>
          </a:lstStyle>
          <a:p>
            <a:pPr eaLnBrk="1" hangingPunct="1"/>
            <a:r>
              <a:rPr lang="en-US" sz="3000" b="1" kern="0" dirty="0" smtClean="0">
                <a:ea typeface="ＭＳ Ｐゴシック" pitchFamily="-108" charset="-128"/>
                <a:cs typeface="ＭＳ Ｐゴシック" pitchFamily="-108" charset="-128"/>
              </a:rPr>
              <a:t>SODA sparse observational input v2</a:t>
            </a:r>
          </a:p>
          <a:p>
            <a:pPr eaLnBrk="1" hangingPunct="1"/>
            <a:r>
              <a:rPr lang="en-US" sz="3000" kern="0" dirty="0" smtClean="0">
                <a:ea typeface="ＭＳ Ｐゴシック" pitchFamily="-108" charset="-128"/>
                <a:cs typeface="ＭＳ Ｐゴシック" pitchFamily="-108" charset="-128"/>
              </a:rPr>
              <a:t>(1846-2011)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04798" y="1046019"/>
            <a:ext cx="8839202" cy="5587539"/>
          </a:xfrm>
          <a:prstGeom prst="rect">
            <a:avLst/>
          </a:prstGeom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80000"/>
              </a:lnSpc>
            </a:pPr>
            <a:endParaRPr lang="en-US" sz="2400" b="1" kern="0" dirty="0" smtClean="0">
              <a:ea typeface="ＭＳ Ｐゴシック" pitchFamily="-108" charset="-128"/>
              <a:cs typeface="ＭＳ Ｐゴシック" pitchFamily="-108" charset="-128"/>
            </a:endParaRP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400" b="1" kern="0" dirty="0" smtClean="0">
                <a:ea typeface="ＭＳ Ｐゴシック" pitchFamily="-108" charset="-128"/>
                <a:cs typeface="ＭＳ Ｐゴシック" pitchFamily="-108" charset="-128"/>
              </a:rPr>
              <a:t>18 Ensemble Members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400" b="1" kern="0" dirty="0" smtClean="0">
                <a:ea typeface="ＭＳ Ｐゴシック" pitchFamily="-108" charset="-128"/>
                <a:cs typeface="ＭＳ Ｐゴシック" pitchFamily="-108" charset="-128"/>
              </a:rPr>
              <a:t>Parallel Ocean Program v2.0.1</a:t>
            </a:r>
          </a:p>
          <a:p>
            <a:pPr lvl="1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000" b="1" kern="0" dirty="0" smtClean="0">
                <a:solidFill>
                  <a:srgbClr val="FFFF00"/>
                </a:solidFill>
                <a:ea typeface="ＭＳ Ｐゴシック" pitchFamily="-108" charset="-128"/>
                <a:cs typeface="ＭＳ Ｐゴシック" pitchFamily="-108" charset="-128"/>
              </a:rPr>
              <a:t>0.4° </a:t>
            </a:r>
            <a:r>
              <a:rPr lang="en-US" sz="2000" b="1" kern="0" dirty="0" smtClean="0">
                <a:solidFill>
                  <a:srgbClr val="FFFF00"/>
                </a:solidFill>
                <a:ea typeface="ＭＳ Ｐゴシック" pitchFamily="-108" charset="-128"/>
                <a:cs typeface="ＭＳ Ｐゴシック" pitchFamily="-108" charset="-128"/>
              </a:rPr>
              <a:t>longitude x </a:t>
            </a:r>
            <a:r>
              <a:rPr lang="en-US" sz="2000" b="1" kern="0" dirty="0" smtClean="0">
                <a:solidFill>
                  <a:srgbClr val="FFFF00"/>
                </a:solidFill>
                <a:ea typeface="ＭＳ Ｐゴシック" pitchFamily="-108" charset="-128"/>
                <a:cs typeface="ＭＳ Ｐゴシック" pitchFamily="-108" charset="-128"/>
              </a:rPr>
              <a:t>0.25</a:t>
            </a:r>
            <a:r>
              <a:rPr lang="en-US" sz="2000" b="1" kern="0" dirty="0" smtClean="0">
                <a:solidFill>
                  <a:srgbClr val="FFFF00"/>
                </a:solidFill>
                <a:ea typeface="ＭＳ Ｐゴシック" pitchFamily="-108" charset="-128"/>
                <a:cs typeface="ＭＳ Ｐゴシック" pitchFamily="-108" charset="-128"/>
              </a:rPr>
              <a:t>° </a:t>
            </a:r>
            <a:r>
              <a:rPr lang="en-US" sz="2000" b="1" kern="0" dirty="0" smtClean="0">
                <a:solidFill>
                  <a:srgbClr val="FFFF00"/>
                </a:solidFill>
                <a:ea typeface="ＭＳ Ｐゴシック" pitchFamily="-108" charset="-128"/>
                <a:cs typeface="ＭＳ Ｐゴシック" pitchFamily="-108" charset="-128"/>
              </a:rPr>
              <a:t>to </a:t>
            </a:r>
            <a:r>
              <a:rPr lang="en-US" sz="2000" b="1" kern="0" dirty="0" smtClean="0">
                <a:solidFill>
                  <a:srgbClr val="FFFF00"/>
                </a:solidFill>
                <a:ea typeface="ＭＳ Ｐゴシック" pitchFamily="-108" charset="-128"/>
                <a:cs typeface="ＭＳ Ｐゴシック" pitchFamily="-108" charset="-128"/>
              </a:rPr>
              <a:t>0.4</a:t>
            </a:r>
            <a:r>
              <a:rPr lang="en-US" sz="2000" b="1" kern="0" dirty="0" smtClean="0">
                <a:solidFill>
                  <a:srgbClr val="FFFF00"/>
                </a:solidFill>
                <a:ea typeface="ＭＳ Ｐゴシック" pitchFamily="-108" charset="-128"/>
                <a:cs typeface="ＭＳ Ｐゴシック" pitchFamily="-108" charset="-128"/>
              </a:rPr>
              <a:t>° </a:t>
            </a:r>
            <a:r>
              <a:rPr lang="en-US" sz="2000" b="1" kern="0" dirty="0" smtClean="0">
                <a:solidFill>
                  <a:srgbClr val="FFFF00"/>
                </a:solidFill>
                <a:ea typeface="ＭＳ Ｐゴシック" pitchFamily="-108" charset="-128"/>
                <a:cs typeface="ＭＳ Ｐゴシック" pitchFamily="-108" charset="-128"/>
              </a:rPr>
              <a:t>latitude</a:t>
            </a:r>
          </a:p>
          <a:p>
            <a:pPr marL="457200" lvl="1" indent="0" eaLnBrk="1" hangingPunct="1">
              <a:lnSpc>
                <a:spcPct val="80000"/>
              </a:lnSpc>
              <a:buNone/>
            </a:pPr>
            <a:r>
              <a:rPr lang="en-US" sz="2000" b="1" kern="0" dirty="0" smtClean="0">
                <a:solidFill>
                  <a:srgbClr val="FFFF00"/>
                </a:solidFill>
                <a:ea typeface="ＭＳ Ｐゴシック" pitchFamily="-108" charset="-128"/>
                <a:cs typeface="ＭＳ Ｐゴシック" pitchFamily="-108" charset="-128"/>
              </a:rPr>
              <a:t>with 40 levels</a:t>
            </a:r>
            <a:r>
              <a:rPr lang="en-US" sz="2000" b="1" kern="0" dirty="0" smtClean="0">
                <a:ea typeface="ＭＳ Ｐゴシック" pitchFamily="-108" charset="-128"/>
                <a:cs typeface="ＭＳ Ｐゴシック" pitchFamily="-108" charset="-128"/>
              </a:rPr>
              <a:t> </a:t>
            </a:r>
            <a:endParaRPr lang="en-US" sz="2400" b="1" kern="0" dirty="0" smtClean="0">
              <a:ea typeface="ＭＳ Ｐゴシック" pitchFamily="-108" charset="-128"/>
              <a:cs typeface="ＭＳ Ｐゴシック" pitchFamily="-108" charset="-128"/>
            </a:endParaRP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400" b="1" kern="0" dirty="0" smtClean="0">
                <a:ea typeface="ＭＳ Ｐゴシック" pitchFamily="-108" charset="-128"/>
                <a:cs typeface="ＭＳ Ｐゴシック" pitchFamily="-108" charset="-128"/>
              </a:rPr>
              <a:t>Winds</a:t>
            </a:r>
          </a:p>
          <a:p>
            <a:pPr lvl="1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400" kern="0" dirty="0" smtClean="0">
                <a:solidFill>
                  <a:srgbClr val="FFFF00"/>
                </a:solidFill>
              </a:rPr>
              <a:t>20CRv2 ensemble member daily stress (1949 – 2011)</a:t>
            </a:r>
          </a:p>
          <a:p>
            <a:pPr lvl="1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400" kern="0" dirty="0" smtClean="0">
                <a:solidFill>
                  <a:srgbClr val="FFFF00"/>
                </a:solidFill>
              </a:rPr>
              <a:t>20CRv2 system with ISPDv3.2.4 and HadISST1.1 </a:t>
            </a:r>
          </a:p>
          <a:p>
            <a:pPr marL="457200" lvl="1" indent="0" eaLnBrk="1" hangingPunct="1">
              <a:lnSpc>
                <a:spcPct val="80000"/>
              </a:lnSpc>
              <a:buNone/>
            </a:pPr>
            <a:r>
              <a:rPr lang="en-US" sz="2400" kern="0" dirty="0" smtClean="0">
                <a:solidFill>
                  <a:srgbClr val="FFFF00"/>
                </a:solidFill>
              </a:rPr>
              <a:t>							(1871-1948)</a:t>
            </a:r>
          </a:p>
          <a:p>
            <a:pPr lvl="1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400" kern="0" dirty="0" smtClean="0">
                <a:solidFill>
                  <a:srgbClr val="FFFF00"/>
                </a:solidFill>
              </a:rPr>
              <a:t>with </a:t>
            </a:r>
            <a:r>
              <a:rPr lang="en-US" sz="2400" kern="0" dirty="0">
                <a:solidFill>
                  <a:srgbClr val="FFFF00"/>
                </a:solidFill>
              </a:rPr>
              <a:t>ISPDv3.2.4 and </a:t>
            </a:r>
            <a:r>
              <a:rPr lang="en-US" sz="2400" kern="0" dirty="0" smtClean="0">
                <a:solidFill>
                  <a:srgbClr val="FFFF00"/>
                </a:solidFill>
              </a:rPr>
              <a:t>climatological SST   (1846-1870)</a:t>
            </a:r>
          </a:p>
          <a:p>
            <a:pPr lvl="1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sz="2000" kern="0" dirty="0" smtClean="0"/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400" b="1" kern="0" dirty="0" smtClean="0">
                <a:ea typeface="ＭＳ Ｐゴシック" pitchFamily="-108" charset="-128"/>
                <a:cs typeface="ＭＳ Ｐゴシック" pitchFamily="-108" charset="-128"/>
              </a:rPr>
              <a:t>Heat and Salt fluxes </a:t>
            </a:r>
          </a:p>
          <a:p>
            <a:pPr lvl="1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400" kern="0" dirty="0" smtClean="0">
                <a:solidFill>
                  <a:srgbClr val="FFFF00"/>
                </a:solidFill>
              </a:rPr>
              <a:t>Bulk formulae using 20CR daily variables</a:t>
            </a:r>
          </a:p>
          <a:p>
            <a:pPr lvl="1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sz="2400" b="1" kern="0" dirty="0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400" b="1" kern="0" dirty="0" smtClean="0">
                <a:ea typeface="ＭＳ Ｐゴシック" pitchFamily="-108" charset="-128"/>
                <a:cs typeface="ＭＳ Ｐゴシック" pitchFamily="-108" charset="-128"/>
              </a:rPr>
              <a:t>SODA Observations</a:t>
            </a:r>
          </a:p>
          <a:p>
            <a:pPr lvl="1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400" kern="0" dirty="0" smtClean="0">
                <a:solidFill>
                  <a:srgbClr val="FFFF00"/>
                </a:solidFill>
              </a:rPr>
              <a:t>Only ICOADS 2.5 SST data with Hadley Bucket Correction</a:t>
            </a:r>
          </a:p>
          <a:p>
            <a:pPr lvl="1" eaLnBrk="1" hangingPunct="1">
              <a:lnSpc>
                <a:spcPct val="80000"/>
              </a:lnSpc>
            </a:pPr>
            <a:endParaRPr lang="en-US" sz="2400" b="1" kern="0" dirty="0" smtClean="0">
              <a:ea typeface="ＭＳ Ｐゴシック" pitchFamily="-108" charset="-128"/>
              <a:cs typeface="ＭＳ Ｐゴシック" pitchFamily="-108" charset="-128"/>
            </a:endParaRPr>
          </a:p>
          <a:p>
            <a:pPr eaLnBrk="1" hangingPunct="1">
              <a:lnSpc>
                <a:spcPct val="80000"/>
              </a:lnSpc>
            </a:pPr>
            <a:endParaRPr lang="en-US" sz="2400" b="1" kern="0" dirty="0" smtClean="0">
              <a:solidFill>
                <a:schemeClr val="accent2"/>
              </a:solidFill>
            </a:endParaRPr>
          </a:p>
          <a:p>
            <a:pPr lvl="1" eaLnBrk="1" hangingPunct="1">
              <a:lnSpc>
                <a:spcPct val="80000"/>
              </a:lnSpc>
            </a:pPr>
            <a:endParaRPr lang="en-US" sz="2400" b="1" kern="0" dirty="0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en-US" sz="2400" b="1" kern="0" dirty="0" smtClean="0">
              <a:solidFill>
                <a:schemeClr val="hlink"/>
              </a:solidFill>
              <a:ea typeface="ＭＳ Ｐゴシック" pitchFamily="-108" charset="-128"/>
              <a:cs typeface="ＭＳ Ｐゴシック" pitchFamily="-108" charset="-128"/>
            </a:endParaRPr>
          </a:p>
          <a:p>
            <a:pPr eaLnBrk="1" hangingPunct="1">
              <a:lnSpc>
                <a:spcPct val="80000"/>
              </a:lnSpc>
            </a:pPr>
            <a:endParaRPr lang="en-US" sz="1400" kern="0" dirty="0">
              <a:ea typeface="ＭＳ Ｐゴシック" pitchFamily="-108" charset="-128"/>
              <a:cs typeface="ＭＳ Ｐゴシック" pitchFamily="-108" charset="-128"/>
            </a:endParaRPr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8829983"/>
              </p:ext>
            </p:extLst>
          </p:nvPr>
        </p:nvGraphicFramePr>
        <p:xfrm>
          <a:off x="6572828" y="228601"/>
          <a:ext cx="1837884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3" name="Bitmap Image" r:id="rId3" imgW="3801006" imgH="3780952" progId="">
                  <p:embed/>
                </p:oleObj>
              </mc:Choice>
              <mc:Fallback>
                <p:oleObj name="Bitmap Image" r:id="rId3" imgW="3801006" imgH="3780952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2828" y="228601"/>
                        <a:ext cx="1837884" cy="182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286500" y="2159000"/>
            <a:ext cx="25877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tx2"/>
                </a:solidFill>
              </a:rPr>
              <a:t>Giese et al. 2015</a:t>
            </a:r>
            <a:endParaRPr lang="en-US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9250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>
          <a:xfrm>
            <a:off x="330200" y="0"/>
            <a:ext cx="7772400" cy="1143000"/>
          </a:xfrm>
        </p:spPr>
        <p:txBody>
          <a:bodyPr/>
          <a:lstStyle/>
          <a:p>
            <a:r>
              <a:rPr lang="en-US" sz="2000">
                <a:latin typeface="Arial" charset="0"/>
                <a:ea typeface="ヒラギノ角ゴ Pro W3" charset="0"/>
                <a:cs typeface="ヒラギノ角ゴ Pro W3" charset="0"/>
              </a:rPr>
              <a:t>Table of correlations of 500 hPa vertical velocity PWC</a:t>
            </a:r>
          </a:p>
        </p:txBody>
      </p:sp>
      <p:graphicFrame>
        <p:nvGraphicFramePr>
          <p:cNvPr id="24578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1841500" y="939800"/>
          <a:ext cx="6483350" cy="572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8" name="Document" r:id="rId3" imgW="6096000" imgH="5384800" progId="Word.Document.8">
                  <p:embed/>
                </p:oleObj>
              </mc:Choice>
              <mc:Fallback>
                <p:oleObj name="Document" r:id="rId3" imgW="6096000" imgH="538480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1500" y="939800"/>
                        <a:ext cx="6483350" cy="572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7"/>
          <p:cNvSpPr>
            <a:spLocks noChangeArrowheads="1"/>
          </p:cNvSpPr>
          <p:nvPr/>
        </p:nvSpPr>
        <p:spPr bwMode="auto">
          <a:xfrm>
            <a:off x="6735763" y="603250"/>
            <a:ext cx="958850" cy="3270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58" name="Rectangle 17"/>
          <p:cNvSpPr>
            <a:spLocks noChangeArrowheads="1"/>
          </p:cNvSpPr>
          <p:nvPr/>
        </p:nvSpPr>
        <p:spPr bwMode="auto">
          <a:xfrm>
            <a:off x="7677150" y="230188"/>
            <a:ext cx="958850" cy="3270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59" name="TextBox 3"/>
          <p:cNvSpPr txBox="1">
            <a:spLocks noChangeArrowheads="1"/>
          </p:cNvSpPr>
          <p:nvPr/>
        </p:nvSpPr>
        <p:spPr bwMode="auto">
          <a:xfrm>
            <a:off x="631825" y="152400"/>
            <a:ext cx="80549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/>
              <a:t>Anomalies of SLP-based Pacific Walker Circulation (</a:t>
            </a:r>
            <a:r>
              <a:rPr lang="en-US">
                <a:solidFill>
                  <a:srgbClr val="000000"/>
                </a:solidFill>
              </a:rPr>
              <a:t>PWC</a:t>
            </a:r>
            <a:endParaRPr lang="en-US"/>
          </a:p>
          <a:p>
            <a:r>
              <a:rPr lang="en-US"/>
              <a:t>and West minus East Equatorial Pacific SST (</a:t>
            </a:r>
            <a:r>
              <a:rPr lang="en-US">
                <a:solidFill>
                  <a:srgbClr val="FF0000"/>
                </a:solidFill>
                <a:cs typeface="Arial" charset="0"/>
              </a:rPr>
              <a:t>Δ</a:t>
            </a:r>
            <a:r>
              <a:rPr lang="en-US">
                <a:solidFill>
                  <a:srgbClr val="FF0000"/>
                </a:solidFill>
              </a:rPr>
              <a:t>TS</a:t>
            </a:r>
            <a:r>
              <a:rPr lang="en-US"/>
              <a:t>) </a:t>
            </a:r>
          </a:p>
        </p:txBody>
      </p:sp>
      <p:sp>
        <p:nvSpPr>
          <p:cNvPr id="19460" name="Rectangle 26"/>
          <p:cNvSpPr>
            <a:spLocks noChangeArrowheads="1"/>
          </p:cNvSpPr>
          <p:nvPr/>
        </p:nvSpPr>
        <p:spPr bwMode="auto">
          <a:xfrm>
            <a:off x="6946900" y="1349375"/>
            <a:ext cx="752475" cy="3619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1" name="Rectangle 25"/>
          <p:cNvSpPr>
            <a:spLocks noChangeArrowheads="1"/>
          </p:cNvSpPr>
          <p:nvPr/>
        </p:nvSpPr>
        <p:spPr bwMode="auto">
          <a:xfrm>
            <a:off x="6946900" y="2624138"/>
            <a:ext cx="752475" cy="3635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2" name="TextBox 4"/>
          <p:cNvSpPr txBox="1">
            <a:spLocks noChangeArrowheads="1"/>
          </p:cNvSpPr>
          <p:nvPr/>
        </p:nvSpPr>
        <p:spPr bwMode="auto">
          <a:xfrm>
            <a:off x="6978650" y="1292225"/>
            <a:ext cx="19939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>
                <a:solidFill>
                  <a:srgbClr val="FF0000"/>
                </a:solidFill>
                <a:cs typeface="Arial" charset="0"/>
              </a:rPr>
              <a:t>Δ</a:t>
            </a:r>
            <a:r>
              <a:rPr lang="en-US">
                <a:solidFill>
                  <a:srgbClr val="FF0000"/>
                </a:solidFill>
              </a:rPr>
              <a:t>TS </a:t>
            </a:r>
            <a:r>
              <a:rPr lang="en-US" sz="2200"/>
              <a:t>from</a:t>
            </a:r>
            <a:r>
              <a:rPr lang="en-US" sz="2200">
                <a:solidFill>
                  <a:srgbClr val="FF0000"/>
                </a:solidFill>
              </a:rPr>
              <a:t> </a:t>
            </a:r>
            <a:r>
              <a:rPr lang="en-US" sz="2200"/>
              <a:t>HadISST1</a:t>
            </a:r>
          </a:p>
        </p:txBody>
      </p:sp>
      <p:sp>
        <p:nvSpPr>
          <p:cNvPr id="19463" name="TextBox 2"/>
          <p:cNvSpPr txBox="1">
            <a:spLocks noChangeArrowheads="1"/>
          </p:cNvSpPr>
          <p:nvPr/>
        </p:nvSpPr>
        <p:spPr bwMode="auto">
          <a:xfrm>
            <a:off x="6978650" y="2543175"/>
            <a:ext cx="19939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>
                <a:solidFill>
                  <a:srgbClr val="FF0000"/>
                </a:solidFill>
                <a:cs typeface="Arial" charset="0"/>
              </a:rPr>
              <a:t>Δ</a:t>
            </a:r>
            <a:r>
              <a:rPr lang="en-US">
                <a:solidFill>
                  <a:srgbClr val="FF0000"/>
                </a:solidFill>
              </a:rPr>
              <a:t>TS </a:t>
            </a:r>
            <a:r>
              <a:rPr lang="en-US" sz="2200"/>
              <a:t>is average of</a:t>
            </a:r>
          </a:p>
          <a:p>
            <a:r>
              <a:rPr lang="en-US" sz="2200"/>
              <a:t>HadISST1, ERSSTv3b,</a:t>
            </a:r>
          </a:p>
          <a:p>
            <a:r>
              <a:rPr lang="en-US" sz="2200"/>
              <a:t>COBE1</a:t>
            </a:r>
          </a:p>
        </p:txBody>
      </p:sp>
      <p:pic>
        <p:nvPicPr>
          <p:cNvPr id="1946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4"/>
          <a:stretch>
            <a:fillRect/>
          </a:stretch>
        </p:blipFill>
        <p:spPr bwMode="auto">
          <a:xfrm>
            <a:off x="2293938" y="984250"/>
            <a:ext cx="4568825" cy="529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5" name="TextBox 6"/>
          <p:cNvSpPr txBox="1">
            <a:spLocks noChangeArrowheads="1"/>
          </p:cNvSpPr>
          <p:nvPr/>
        </p:nvSpPr>
        <p:spPr bwMode="auto">
          <a:xfrm>
            <a:off x="1460500" y="1508125"/>
            <a:ext cx="841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/>
            <a:r>
              <a:rPr lang="en-US" sz="2000">
                <a:solidFill>
                  <a:srgbClr val="FFFFCC"/>
                </a:solidFill>
              </a:rPr>
              <a:t>20CR</a:t>
            </a:r>
          </a:p>
        </p:txBody>
      </p:sp>
      <p:sp>
        <p:nvSpPr>
          <p:cNvPr id="19466" name="TextBox 7"/>
          <p:cNvSpPr txBox="1">
            <a:spLocks noChangeArrowheads="1"/>
          </p:cNvSpPr>
          <p:nvPr/>
        </p:nvSpPr>
        <p:spPr bwMode="auto">
          <a:xfrm>
            <a:off x="-52388" y="3159125"/>
            <a:ext cx="23542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/>
            <a:r>
              <a:rPr lang="en-US" sz="2000">
                <a:solidFill>
                  <a:srgbClr val="FFFFCC"/>
                </a:solidFill>
              </a:rPr>
              <a:t>SST-forced CAM4 (3 members)</a:t>
            </a:r>
          </a:p>
        </p:txBody>
      </p:sp>
      <p:sp>
        <p:nvSpPr>
          <p:cNvPr id="19467" name="TextBox 8"/>
          <p:cNvSpPr txBox="1">
            <a:spLocks noChangeArrowheads="1"/>
          </p:cNvSpPr>
          <p:nvPr/>
        </p:nvSpPr>
        <p:spPr bwMode="auto">
          <a:xfrm>
            <a:off x="77788" y="4600575"/>
            <a:ext cx="222408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/>
            <a:r>
              <a:rPr lang="en-US" sz="2000">
                <a:solidFill>
                  <a:srgbClr val="FFFFCC"/>
                </a:solidFill>
              </a:rPr>
              <a:t>Radiative forcings</a:t>
            </a:r>
          </a:p>
          <a:p>
            <a:pPr algn="r"/>
            <a:r>
              <a:rPr lang="en-US" sz="2000">
                <a:solidFill>
                  <a:srgbClr val="FFFFCC"/>
                </a:solidFill>
              </a:rPr>
              <a:t>CMIP5</a:t>
            </a:r>
          </a:p>
          <a:p>
            <a:pPr algn="r"/>
            <a:r>
              <a:rPr lang="en-US" sz="2000">
                <a:solidFill>
                  <a:srgbClr val="FFFFCC"/>
                </a:solidFill>
              </a:rPr>
              <a:t>(12 models)</a:t>
            </a:r>
          </a:p>
        </p:txBody>
      </p:sp>
      <p:sp>
        <p:nvSpPr>
          <p:cNvPr id="19468" name="TextBox 5"/>
          <p:cNvSpPr txBox="1">
            <a:spLocks noChangeArrowheads="1"/>
          </p:cNvSpPr>
          <p:nvPr/>
        </p:nvSpPr>
        <p:spPr bwMode="auto">
          <a:xfrm>
            <a:off x="900113" y="6265863"/>
            <a:ext cx="7329487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2200" b="1">
                <a:solidFill>
                  <a:srgbClr val="FFFF00"/>
                </a:solidFill>
                <a:cs typeface="Arial" charset="0"/>
              </a:rPr>
              <a:t>PWC trends and variability are closely related to </a:t>
            </a:r>
            <a:r>
              <a:rPr lang="en-US" sz="2200">
                <a:solidFill>
                  <a:srgbClr val="FF0000"/>
                </a:solidFill>
                <a:cs typeface="Arial" charset="0"/>
              </a:rPr>
              <a:t>Δ</a:t>
            </a:r>
            <a:r>
              <a:rPr lang="en-US" sz="2200" b="1">
                <a:solidFill>
                  <a:srgbClr val="FF0000"/>
                </a:solidFill>
                <a:cs typeface="Arial" charset="0"/>
              </a:rPr>
              <a:t>TS</a:t>
            </a:r>
            <a:r>
              <a:rPr lang="en-US" sz="2200" b="1">
                <a:cs typeface="Arial" charset="0"/>
              </a:rPr>
              <a:t>  </a:t>
            </a:r>
          </a:p>
        </p:txBody>
      </p:sp>
      <p:sp>
        <p:nvSpPr>
          <p:cNvPr id="19469" name="TextBox 10"/>
          <p:cNvSpPr txBox="1">
            <a:spLocks noChangeArrowheads="1"/>
          </p:cNvSpPr>
          <p:nvPr/>
        </p:nvSpPr>
        <p:spPr bwMode="auto">
          <a:xfrm>
            <a:off x="6907213" y="5824538"/>
            <a:ext cx="22367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1600" i="1">
                <a:solidFill>
                  <a:srgbClr val="99FFCC"/>
                </a:solidFill>
              </a:rPr>
              <a:t>Sandeep et al. 2014</a:t>
            </a:r>
          </a:p>
        </p:txBody>
      </p:sp>
      <p:sp>
        <p:nvSpPr>
          <p:cNvPr id="19470" name="TextBox 9"/>
          <p:cNvSpPr txBox="1">
            <a:spLocks noChangeArrowheads="1"/>
          </p:cNvSpPr>
          <p:nvPr/>
        </p:nvSpPr>
        <p:spPr bwMode="auto">
          <a:xfrm>
            <a:off x="4071938" y="1924050"/>
            <a:ext cx="13541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2000">
                <a:solidFill>
                  <a:srgbClr val="FF0000"/>
                </a:solidFill>
              </a:rPr>
              <a:t>increasing</a:t>
            </a:r>
          </a:p>
        </p:txBody>
      </p:sp>
      <p:sp>
        <p:nvSpPr>
          <p:cNvPr id="19471" name="TextBox 12"/>
          <p:cNvSpPr txBox="1">
            <a:spLocks noChangeArrowheads="1"/>
          </p:cNvSpPr>
          <p:nvPr/>
        </p:nvSpPr>
        <p:spPr bwMode="auto">
          <a:xfrm>
            <a:off x="3621088" y="3617913"/>
            <a:ext cx="22542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2000">
                <a:solidFill>
                  <a:srgbClr val="FF0000"/>
                </a:solidFill>
              </a:rPr>
              <a:t>Slightly increasing</a:t>
            </a:r>
          </a:p>
        </p:txBody>
      </p:sp>
      <p:sp>
        <p:nvSpPr>
          <p:cNvPr id="19472" name="TextBox 13"/>
          <p:cNvSpPr txBox="1">
            <a:spLocks noChangeArrowheads="1"/>
          </p:cNvSpPr>
          <p:nvPr/>
        </p:nvSpPr>
        <p:spPr bwMode="auto">
          <a:xfrm>
            <a:off x="3579813" y="5283200"/>
            <a:ext cx="2338387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2000">
                <a:solidFill>
                  <a:srgbClr val="FF0000"/>
                </a:solidFill>
              </a:rPr>
              <a:t>Slightly decreasing</a:t>
            </a:r>
          </a:p>
        </p:txBody>
      </p:sp>
      <p:pic>
        <p:nvPicPr>
          <p:cNvPr id="19473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1" t="4893" r="18205" b="76636"/>
          <a:stretch>
            <a:fillRect/>
          </a:stretch>
        </p:blipFill>
        <p:spPr bwMode="auto">
          <a:xfrm>
            <a:off x="6946900" y="4600575"/>
            <a:ext cx="2057400" cy="108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74" name="TextBox 11"/>
          <p:cNvSpPr txBox="1">
            <a:spLocks noChangeArrowheads="1"/>
          </p:cNvSpPr>
          <p:nvPr/>
        </p:nvSpPr>
        <p:spPr bwMode="auto">
          <a:xfrm>
            <a:off x="2935288" y="1165225"/>
            <a:ext cx="77311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1600">
                <a:solidFill>
                  <a:schemeClr val="bg1"/>
                </a:solidFill>
              </a:rPr>
              <a:t>r=0.84</a:t>
            </a:r>
          </a:p>
        </p:txBody>
      </p:sp>
      <p:sp>
        <p:nvSpPr>
          <p:cNvPr id="19475" name="TextBox 18"/>
          <p:cNvSpPr txBox="1">
            <a:spLocks noChangeArrowheads="1"/>
          </p:cNvSpPr>
          <p:nvPr/>
        </p:nvSpPr>
        <p:spPr bwMode="auto">
          <a:xfrm>
            <a:off x="2935288" y="2865438"/>
            <a:ext cx="77311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1600">
                <a:solidFill>
                  <a:schemeClr val="bg1"/>
                </a:solidFill>
              </a:rPr>
              <a:t>r=0.93</a:t>
            </a:r>
          </a:p>
        </p:txBody>
      </p:sp>
      <p:sp>
        <p:nvSpPr>
          <p:cNvPr id="19476" name="TextBox 20"/>
          <p:cNvSpPr txBox="1">
            <a:spLocks noChangeArrowheads="1"/>
          </p:cNvSpPr>
          <p:nvPr/>
        </p:nvSpPr>
        <p:spPr bwMode="auto">
          <a:xfrm>
            <a:off x="4249738" y="1135063"/>
            <a:ext cx="7223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1800">
                <a:solidFill>
                  <a:srgbClr val="000000"/>
                </a:solidFill>
              </a:rPr>
              <a:t>PWC</a:t>
            </a:r>
          </a:p>
        </p:txBody>
      </p:sp>
      <p:sp>
        <p:nvSpPr>
          <p:cNvPr id="19477" name="TextBox 22"/>
          <p:cNvSpPr txBox="1">
            <a:spLocks noChangeArrowheads="1"/>
          </p:cNvSpPr>
          <p:nvPr/>
        </p:nvSpPr>
        <p:spPr bwMode="auto">
          <a:xfrm>
            <a:off x="4119563" y="2865438"/>
            <a:ext cx="7239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1800">
                <a:solidFill>
                  <a:srgbClr val="000000"/>
                </a:solidFill>
              </a:rPr>
              <a:t>PWC</a:t>
            </a:r>
          </a:p>
        </p:txBody>
      </p:sp>
      <p:sp>
        <p:nvSpPr>
          <p:cNvPr id="19478" name="TextBox 23"/>
          <p:cNvSpPr txBox="1">
            <a:spLocks noChangeArrowheads="1"/>
          </p:cNvSpPr>
          <p:nvPr/>
        </p:nvSpPr>
        <p:spPr bwMode="auto">
          <a:xfrm>
            <a:off x="4249738" y="4565650"/>
            <a:ext cx="7223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1800">
                <a:solidFill>
                  <a:srgbClr val="000000"/>
                </a:solidFill>
              </a:rPr>
              <a:t>PWC</a:t>
            </a:r>
          </a:p>
        </p:txBody>
      </p:sp>
      <p:sp>
        <p:nvSpPr>
          <p:cNvPr id="19479" name="TextBox 24"/>
          <p:cNvSpPr txBox="1">
            <a:spLocks noChangeArrowheads="1"/>
          </p:cNvSpPr>
          <p:nvPr/>
        </p:nvSpPr>
        <p:spPr bwMode="auto">
          <a:xfrm>
            <a:off x="5108575" y="1135063"/>
            <a:ext cx="6461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1800">
                <a:solidFill>
                  <a:srgbClr val="FF0000"/>
                </a:solidFill>
                <a:cs typeface="Arial" charset="0"/>
              </a:rPr>
              <a:t>Δ</a:t>
            </a:r>
            <a:r>
              <a:rPr lang="en-US" sz="1800">
                <a:solidFill>
                  <a:srgbClr val="FF0000"/>
                </a:solidFill>
              </a:rPr>
              <a:t>TS</a:t>
            </a:r>
          </a:p>
        </p:txBody>
      </p:sp>
      <p:sp>
        <p:nvSpPr>
          <p:cNvPr id="19480" name="TextBox 25"/>
          <p:cNvSpPr txBox="1">
            <a:spLocks noChangeArrowheads="1"/>
          </p:cNvSpPr>
          <p:nvPr/>
        </p:nvSpPr>
        <p:spPr bwMode="auto">
          <a:xfrm>
            <a:off x="4999038" y="2865438"/>
            <a:ext cx="6461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1800">
                <a:solidFill>
                  <a:srgbClr val="FF0000"/>
                </a:solidFill>
                <a:cs typeface="Arial" charset="0"/>
              </a:rPr>
              <a:t>Δ</a:t>
            </a:r>
            <a:r>
              <a:rPr lang="en-US" sz="1800">
                <a:solidFill>
                  <a:srgbClr val="FF0000"/>
                </a:solidFill>
              </a:rPr>
              <a:t>TS</a:t>
            </a:r>
          </a:p>
        </p:txBody>
      </p:sp>
      <p:sp>
        <p:nvSpPr>
          <p:cNvPr id="19481" name="TextBox 27"/>
          <p:cNvSpPr txBox="1">
            <a:spLocks noChangeArrowheads="1"/>
          </p:cNvSpPr>
          <p:nvPr/>
        </p:nvSpPr>
        <p:spPr bwMode="auto">
          <a:xfrm>
            <a:off x="5108575" y="4565650"/>
            <a:ext cx="6461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1800">
                <a:solidFill>
                  <a:srgbClr val="FF0000"/>
                </a:solidFill>
                <a:cs typeface="Arial" charset="0"/>
              </a:rPr>
              <a:t>Δ</a:t>
            </a:r>
            <a:r>
              <a:rPr lang="en-US" sz="1800">
                <a:solidFill>
                  <a:srgbClr val="FF0000"/>
                </a:solidFill>
              </a:rPr>
              <a:t>TS</a:t>
            </a:r>
          </a:p>
        </p:txBody>
      </p:sp>
      <p:sp>
        <p:nvSpPr>
          <p:cNvPr id="19482" name="TextBox 18"/>
          <p:cNvSpPr txBox="1">
            <a:spLocks noChangeArrowheads="1"/>
          </p:cNvSpPr>
          <p:nvPr/>
        </p:nvSpPr>
        <p:spPr bwMode="auto">
          <a:xfrm>
            <a:off x="2935288" y="4565650"/>
            <a:ext cx="77311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1600">
                <a:solidFill>
                  <a:schemeClr val="bg1"/>
                </a:solidFill>
              </a:rPr>
              <a:t>r=0.89</a:t>
            </a:r>
          </a:p>
        </p:txBody>
      </p:sp>
    </p:spTree>
    <p:extLst>
      <p:ext uri="{BB962C8B-B14F-4D97-AF65-F5344CB8AC3E}">
        <p14:creationId xmlns:p14="http://schemas.microsoft.com/office/powerpoint/2010/main" val="36818099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Box 2"/>
          <p:cNvSpPr txBox="1">
            <a:spLocks noChangeArrowheads="1"/>
          </p:cNvSpPr>
          <p:nvPr/>
        </p:nvSpPr>
        <p:spPr bwMode="auto">
          <a:xfrm>
            <a:off x="0" y="44450"/>
            <a:ext cx="89439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/>
              <a:t>Pacific Walker Circulation compared to </a:t>
            </a:r>
          </a:p>
          <a:p>
            <a:r>
              <a:rPr lang="en-US"/>
              <a:t>Convective Mass Flux (Mc) from SST-forced and coupled GCMs</a:t>
            </a:r>
          </a:p>
        </p:txBody>
      </p:sp>
      <p:sp>
        <p:nvSpPr>
          <p:cNvPr id="6146" name="TextBox 3"/>
          <p:cNvSpPr txBox="1">
            <a:spLocks noChangeArrowheads="1"/>
          </p:cNvSpPr>
          <p:nvPr/>
        </p:nvSpPr>
        <p:spPr bwMode="auto">
          <a:xfrm>
            <a:off x="6786563" y="5461000"/>
            <a:ext cx="22367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1600" i="1">
                <a:solidFill>
                  <a:srgbClr val="99FFCC"/>
                </a:solidFill>
              </a:rPr>
              <a:t>Sandeep et al. 2014</a:t>
            </a:r>
          </a:p>
        </p:txBody>
      </p:sp>
      <p:sp>
        <p:nvSpPr>
          <p:cNvPr id="6147" name="TextBox 1"/>
          <p:cNvSpPr txBox="1">
            <a:spLocks noChangeArrowheads="1"/>
          </p:cNvSpPr>
          <p:nvPr/>
        </p:nvSpPr>
        <p:spPr bwMode="auto">
          <a:xfrm>
            <a:off x="204788" y="1236663"/>
            <a:ext cx="22510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/>
            <a:r>
              <a:rPr lang="en-US" sz="2000">
                <a:solidFill>
                  <a:srgbClr val="FFFFCC"/>
                </a:solidFill>
              </a:rPr>
              <a:t>SST-forced CAM4</a:t>
            </a:r>
          </a:p>
          <a:p>
            <a:pPr algn="r"/>
            <a:r>
              <a:rPr lang="en-US" sz="2000">
                <a:solidFill>
                  <a:srgbClr val="FFFFCC"/>
                </a:solidFill>
              </a:rPr>
              <a:t>(3 members)</a:t>
            </a:r>
          </a:p>
        </p:txBody>
      </p:sp>
      <p:sp>
        <p:nvSpPr>
          <p:cNvPr id="6148" name="TextBox 5"/>
          <p:cNvSpPr txBox="1">
            <a:spLocks noChangeArrowheads="1"/>
          </p:cNvSpPr>
          <p:nvPr/>
        </p:nvSpPr>
        <p:spPr bwMode="auto">
          <a:xfrm>
            <a:off x="820738" y="2570163"/>
            <a:ext cx="163512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/>
            <a:r>
              <a:rPr lang="en-US" sz="2000">
                <a:solidFill>
                  <a:srgbClr val="FFFFCC"/>
                </a:solidFill>
              </a:rPr>
              <a:t>SST-forced</a:t>
            </a:r>
          </a:p>
          <a:p>
            <a:pPr algn="r"/>
            <a:r>
              <a:rPr lang="en-US" sz="2000">
                <a:solidFill>
                  <a:srgbClr val="FFFFCC"/>
                </a:solidFill>
              </a:rPr>
              <a:t>GISS-E2-R</a:t>
            </a:r>
          </a:p>
          <a:p>
            <a:pPr algn="r"/>
            <a:r>
              <a:rPr lang="en-US" sz="2000">
                <a:solidFill>
                  <a:srgbClr val="FFFFCC"/>
                </a:solidFill>
              </a:rPr>
              <a:t>(4 members)</a:t>
            </a:r>
          </a:p>
          <a:p>
            <a:pPr algn="r"/>
            <a:endParaRPr lang="en-US" sz="2000">
              <a:solidFill>
                <a:srgbClr val="FFFFCC"/>
              </a:solidFill>
            </a:endParaRPr>
          </a:p>
        </p:txBody>
      </p:sp>
      <p:sp>
        <p:nvSpPr>
          <p:cNvPr id="6149" name="TextBox 6"/>
          <p:cNvSpPr txBox="1">
            <a:spLocks noChangeArrowheads="1"/>
          </p:cNvSpPr>
          <p:nvPr/>
        </p:nvSpPr>
        <p:spPr bwMode="auto">
          <a:xfrm>
            <a:off x="231775" y="4249738"/>
            <a:ext cx="22240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/>
            <a:r>
              <a:rPr lang="en-US" sz="2000">
                <a:solidFill>
                  <a:srgbClr val="FFFFCC"/>
                </a:solidFill>
              </a:rPr>
              <a:t>Radiatively forced</a:t>
            </a:r>
          </a:p>
          <a:p>
            <a:pPr algn="r"/>
            <a:r>
              <a:rPr lang="en-US" sz="2000">
                <a:solidFill>
                  <a:srgbClr val="FFFFCC"/>
                </a:solidFill>
              </a:rPr>
              <a:t>CMIP5 </a:t>
            </a:r>
          </a:p>
          <a:p>
            <a:pPr algn="r"/>
            <a:r>
              <a:rPr lang="en-US" sz="2000">
                <a:solidFill>
                  <a:srgbClr val="FFFFCC"/>
                </a:solidFill>
              </a:rPr>
              <a:t>(12 models)</a:t>
            </a:r>
          </a:p>
        </p:txBody>
      </p:sp>
      <p:sp>
        <p:nvSpPr>
          <p:cNvPr id="6150" name="TextBox 4"/>
          <p:cNvSpPr txBox="1">
            <a:spLocks noChangeArrowheads="1"/>
          </p:cNvSpPr>
          <p:nvPr/>
        </p:nvSpPr>
        <p:spPr bwMode="auto">
          <a:xfrm>
            <a:off x="196850" y="5870575"/>
            <a:ext cx="86931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2000">
                <a:solidFill>
                  <a:srgbClr val="FFFF00"/>
                </a:solidFill>
              </a:rPr>
              <a:t>Correlation between Pacific Walker Circulation and convective mass flux is low for all simulations. Trends can be opposite.  </a:t>
            </a:r>
          </a:p>
          <a:p>
            <a:r>
              <a:rPr lang="en-US" sz="2000">
                <a:solidFill>
                  <a:srgbClr val="FFFF00"/>
                </a:solidFill>
              </a:rPr>
              <a:t>PWC most closely related to gradient of Pacific SST (Sandeep et al. 2014) </a:t>
            </a:r>
          </a:p>
        </p:txBody>
      </p:sp>
      <p:grpSp>
        <p:nvGrpSpPr>
          <p:cNvPr id="6151" name="Group 4"/>
          <p:cNvGrpSpPr>
            <a:grpSpLocks/>
          </p:cNvGrpSpPr>
          <p:nvPr/>
        </p:nvGrpSpPr>
        <p:grpSpPr bwMode="auto">
          <a:xfrm>
            <a:off x="2506663" y="860425"/>
            <a:ext cx="4084637" cy="5083175"/>
            <a:chOff x="2506663" y="860424"/>
            <a:chExt cx="4084637" cy="5083175"/>
          </a:xfrm>
        </p:grpSpPr>
        <p:grpSp>
          <p:nvGrpSpPr>
            <p:cNvPr id="6159" name="Group 3"/>
            <p:cNvGrpSpPr>
              <a:grpSpLocks/>
            </p:cNvGrpSpPr>
            <p:nvPr/>
          </p:nvGrpSpPr>
          <p:grpSpPr bwMode="auto">
            <a:xfrm>
              <a:off x="2506663" y="860424"/>
              <a:ext cx="4084637" cy="5083175"/>
              <a:chOff x="2506663" y="860424"/>
              <a:chExt cx="4084637" cy="5083175"/>
            </a:xfrm>
          </p:grpSpPr>
          <p:sp>
            <p:nvSpPr>
              <p:cNvPr id="6161" name="Rectangle 8"/>
              <p:cNvSpPr>
                <a:spLocks noChangeArrowheads="1"/>
              </p:cNvSpPr>
              <p:nvPr/>
            </p:nvSpPr>
            <p:spPr bwMode="auto">
              <a:xfrm>
                <a:off x="2506663" y="860424"/>
                <a:ext cx="4084637" cy="5083175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6162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963" b="2718"/>
              <a:stretch>
                <a:fillRect/>
              </a:stretch>
            </p:blipFill>
            <p:spPr bwMode="auto">
              <a:xfrm>
                <a:off x="2631475" y="860425"/>
                <a:ext cx="3835417" cy="48130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163" name="TextBox 7"/>
              <p:cNvSpPr txBox="1">
                <a:spLocks noChangeArrowheads="1"/>
              </p:cNvSpPr>
              <p:nvPr/>
            </p:nvSpPr>
            <p:spPr bwMode="auto">
              <a:xfrm>
                <a:off x="2807860" y="5454233"/>
                <a:ext cx="830862" cy="43856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0"/>
                    <a:cs typeface="ヒラギノ角ゴ Pro W3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0"/>
                    <a:cs typeface="ヒラギノ角ゴ Pro W3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0"/>
                    <a:cs typeface="ヒラギノ角ゴ Pro W3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0"/>
                    <a:cs typeface="ヒラギノ角ゴ Pro W3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0"/>
                    <a:cs typeface="ヒラギノ角ゴ Pro W3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0"/>
                    <a:cs typeface="ヒラギノ角ゴ Pro W3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0"/>
                    <a:cs typeface="ヒラギノ角ゴ Pro W3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0"/>
                    <a:cs typeface="ヒラギノ角ゴ Pro W3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0"/>
                    <a:cs typeface="ヒラギノ角ゴ Pro W3" charset="0"/>
                  </a:defRPr>
                </a:lvl9pPr>
              </a:lstStyle>
              <a:p>
                <a:r>
                  <a:rPr lang="en-US">
                    <a:solidFill>
                      <a:srgbClr val="000000"/>
                    </a:solidFill>
                  </a:rPr>
                  <a:t>1901</a:t>
                </a:r>
              </a:p>
            </p:txBody>
          </p:sp>
        </p:grpSp>
        <p:sp>
          <p:nvSpPr>
            <p:cNvPr id="6160" name="TextBox 9"/>
            <p:cNvSpPr txBox="1">
              <a:spLocks noChangeArrowheads="1"/>
            </p:cNvSpPr>
            <p:nvPr/>
          </p:nvSpPr>
          <p:spPr bwMode="auto">
            <a:xfrm>
              <a:off x="5421313" y="5454233"/>
              <a:ext cx="869950" cy="4619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r>
                <a:rPr lang="en-US">
                  <a:solidFill>
                    <a:srgbClr val="000000"/>
                  </a:solidFill>
                </a:rPr>
                <a:t>2005</a:t>
              </a:r>
            </a:p>
          </p:txBody>
        </p:sp>
      </p:grpSp>
      <p:grpSp>
        <p:nvGrpSpPr>
          <p:cNvPr id="6152" name="Group 4"/>
          <p:cNvGrpSpPr>
            <a:grpSpLocks/>
          </p:cNvGrpSpPr>
          <p:nvPr/>
        </p:nvGrpSpPr>
        <p:grpSpPr bwMode="auto">
          <a:xfrm>
            <a:off x="6929438" y="2859088"/>
            <a:ext cx="2001837" cy="1016000"/>
            <a:chOff x="6929118" y="2504934"/>
            <a:chExt cx="2001823" cy="1015663"/>
          </a:xfrm>
        </p:grpSpPr>
        <p:sp>
          <p:nvSpPr>
            <p:cNvPr id="6154" name="Rectangle 1"/>
            <p:cNvSpPr>
              <a:spLocks noChangeArrowheads="1"/>
            </p:cNvSpPr>
            <p:nvPr/>
          </p:nvSpPr>
          <p:spPr bwMode="auto">
            <a:xfrm>
              <a:off x="6929118" y="2504934"/>
              <a:ext cx="1951676" cy="101566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5" name="TextBox 11"/>
            <p:cNvSpPr txBox="1">
              <a:spLocks noChangeArrowheads="1"/>
            </p:cNvSpPr>
            <p:nvPr/>
          </p:nvSpPr>
          <p:spPr bwMode="auto">
            <a:xfrm>
              <a:off x="7336979" y="2504934"/>
              <a:ext cx="1593962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r>
                <a:rPr lang="en-US" sz="2000" b="1">
                  <a:solidFill>
                    <a:srgbClr val="000000"/>
                  </a:solidFill>
                </a:rPr>
                <a:t>PWC</a:t>
              </a:r>
            </a:p>
            <a:p>
              <a:r>
                <a:rPr lang="en-US" sz="2000" b="1">
                  <a:solidFill>
                    <a:srgbClr val="FF0000"/>
                  </a:solidFill>
                </a:rPr>
                <a:t>Tropical Mc</a:t>
              </a:r>
            </a:p>
            <a:p>
              <a:r>
                <a:rPr lang="en-US" sz="2000" b="1">
                  <a:solidFill>
                    <a:schemeClr val="bg1"/>
                  </a:solidFill>
                </a:rPr>
                <a:t>Global Mc</a:t>
              </a:r>
            </a:p>
          </p:txBody>
        </p:sp>
        <p:cxnSp>
          <p:nvCxnSpPr>
            <p:cNvPr id="6156" name="Straight Connector 3"/>
            <p:cNvCxnSpPr>
              <a:cxnSpLocks noChangeShapeType="1"/>
            </p:cNvCxnSpPr>
            <p:nvPr/>
          </p:nvCxnSpPr>
          <p:spPr bwMode="auto">
            <a:xfrm>
              <a:off x="6973362" y="2698955"/>
              <a:ext cx="407861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57" name="Straight Connector 16"/>
            <p:cNvCxnSpPr>
              <a:cxnSpLocks noChangeShapeType="1"/>
            </p:cNvCxnSpPr>
            <p:nvPr/>
          </p:nvCxnSpPr>
          <p:spPr bwMode="auto">
            <a:xfrm>
              <a:off x="6973362" y="3047178"/>
              <a:ext cx="407861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58" name="Straight Connector 17"/>
            <p:cNvCxnSpPr>
              <a:cxnSpLocks noChangeShapeType="1"/>
            </p:cNvCxnSpPr>
            <p:nvPr/>
          </p:nvCxnSpPr>
          <p:spPr bwMode="auto">
            <a:xfrm>
              <a:off x="6973362" y="3319189"/>
              <a:ext cx="407861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6153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1" t="4893" r="18205" b="76636"/>
          <a:stretch>
            <a:fillRect/>
          </a:stretch>
        </p:blipFill>
        <p:spPr bwMode="auto">
          <a:xfrm>
            <a:off x="6946900" y="4194175"/>
            <a:ext cx="2057400" cy="108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 descr="streamfunction_velocitypotential200_D13_LL_DJF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541463"/>
            <a:ext cx="7058025" cy="377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0" name="TextBox 2"/>
          <p:cNvSpPr txBox="1">
            <a:spLocks noChangeArrowheads="1"/>
          </p:cNvSpPr>
          <p:nvPr/>
        </p:nvSpPr>
        <p:spPr bwMode="auto">
          <a:xfrm>
            <a:off x="893763" y="530225"/>
            <a:ext cx="7694612" cy="4619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>
                <a:solidFill>
                  <a:srgbClr val="000000"/>
                </a:solidFill>
              </a:rPr>
              <a:t>DJF </a:t>
            </a:r>
            <a:r>
              <a:rPr lang="en-US" b="1">
                <a:solidFill>
                  <a:srgbClr val="000000"/>
                </a:solidFill>
              </a:rPr>
              <a:t>Streamfunction</a:t>
            </a:r>
            <a:r>
              <a:rPr lang="en-US">
                <a:solidFill>
                  <a:srgbClr val="000000"/>
                </a:solidFill>
              </a:rPr>
              <a:t> and </a:t>
            </a:r>
            <a:r>
              <a:rPr lang="en-US">
                <a:solidFill>
                  <a:srgbClr val="FF0000"/>
                </a:solidFill>
              </a:rPr>
              <a:t>Velocity Potential</a:t>
            </a:r>
            <a:r>
              <a:rPr lang="en-US">
                <a:solidFill>
                  <a:srgbClr val="000000"/>
                </a:solidFill>
              </a:rPr>
              <a:t> at 200 hPa </a:t>
            </a:r>
          </a:p>
        </p:txBody>
      </p:sp>
      <p:sp>
        <p:nvSpPr>
          <p:cNvPr id="7171" name="TextBox 3"/>
          <p:cNvSpPr txBox="1">
            <a:spLocks noChangeArrowheads="1"/>
          </p:cNvSpPr>
          <p:nvPr/>
        </p:nvSpPr>
        <p:spPr bwMode="auto">
          <a:xfrm>
            <a:off x="519113" y="5565775"/>
            <a:ext cx="839628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>
                <a:solidFill>
                  <a:srgbClr val="FFFF00"/>
                </a:solidFill>
              </a:rPr>
              <a:t>Want a large-scale measure for Divergent Circulation</a:t>
            </a:r>
          </a:p>
          <a:p>
            <a:r>
              <a:rPr lang="en-US">
                <a:solidFill>
                  <a:srgbClr val="FFFF00"/>
                </a:solidFill>
              </a:rPr>
              <a:t>that represents entire upper-atmosphere: Vertically average</a:t>
            </a:r>
          </a:p>
        </p:txBody>
      </p:sp>
      <p:sp>
        <p:nvSpPr>
          <p:cNvPr id="7172" name="TextBox 4"/>
          <p:cNvSpPr txBox="1">
            <a:spLocks noChangeArrowheads="1"/>
          </p:cNvSpPr>
          <p:nvPr/>
        </p:nvSpPr>
        <p:spPr bwMode="auto">
          <a:xfrm>
            <a:off x="6935788" y="6372225"/>
            <a:ext cx="15382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1800" i="1">
                <a:solidFill>
                  <a:schemeClr val="tx2"/>
                </a:solidFill>
              </a:rPr>
              <a:t>ERA40 Atlas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4"/>
          <p:cNvSpPr>
            <a:spLocks noChangeArrowheads="1"/>
          </p:cNvSpPr>
          <p:nvPr/>
        </p:nvSpPr>
        <p:spPr bwMode="auto">
          <a:xfrm>
            <a:off x="165100" y="1355725"/>
            <a:ext cx="8470900" cy="5303838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194" name="TextBox 1"/>
          <p:cNvSpPr txBox="1">
            <a:spLocks noChangeArrowheads="1"/>
          </p:cNvSpPr>
          <p:nvPr/>
        </p:nvSpPr>
        <p:spPr bwMode="auto">
          <a:xfrm>
            <a:off x="590550" y="157163"/>
            <a:ext cx="800254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3000" dirty="0"/>
              <a:t>Upper</a:t>
            </a:r>
            <a:r>
              <a:rPr lang="en-US" sz="3000" dirty="0" smtClean="0"/>
              <a:t>-half of atmosphere, </a:t>
            </a:r>
            <a:r>
              <a:rPr lang="en-US" sz="3000" dirty="0"/>
              <a:t>vertically-averaged</a:t>
            </a:r>
          </a:p>
          <a:p>
            <a:r>
              <a:rPr lang="en-US" sz="3000" dirty="0" smtClean="0"/>
              <a:t>Velocity </a:t>
            </a:r>
            <a:r>
              <a:rPr lang="en-US" sz="3000" dirty="0" smtClean="0"/>
              <a:t>Potential: </a:t>
            </a:r>
            <a:r>
              <a:rPr lang="en-US" sz="3000" dirty="0" smtClean="0">
                <a:solidFill>
                  <a:srgbClr val="FFFF00"/>
                </a:solidFill>
                <a:latin typeface="Symbol"/>
              </a:rPr>
              <a:t>χ</a:t>
            </a:r>
            <a:r>
              <a:rPr lang="en-US" sz="3000" baseline="-25000" dirty="0" smtClean="0">
                <a:solidFill>
                  <a:srgbClr val="FFFF00"/>
                </a:solidFill>
                <a:latin typeface="Symbol"/>
              </a:rPr>
              <a:t>ω500</a:t>
            </a:r>
            <a:endParaRPr lang="en-US" baseline="-25000" dirty="0">
              <a:solidFill>
                <a:srgbClr val="FFFF00"/>
              </a:solidFill>
              <a:latin typeface="Symbol" charset="2"/>
              <a:cs typeface="Symbol" charset="2"/>
            </a:endParaRPr>
          </a:p>
        </p:txBody>
      </p:sp>
      <p:graphicFrame>
        <p:nvGraphicFramePr>
          <p:cNvPr id="8195" name="Object 3"/>
          <p:cNvGraphicFramePr>
            <a:graphicFrameLocks noChangeAspect="1"/>
          </p:cNvGraphicFramePr>
          <p:nvPr/>
        </p:nvGraphicFramePr>
        <p:xfrm>
          <a:off x="4514850" y="334645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37" name="Equation" r:id="rId3" imgW="114300" imgH="165100" progId="Equation.3">
                  <p:embed/>
                </p:oleObj>
              </mc:Choice>
              <mc:Fallback>
                <p:oleObj name="Equation" r:id="rId3" imgW="114300" imgH="1651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46450"/>
                        <a:ext cx="114300" cy="16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1151072"/>
              </p:ext>
            </p:extLst>
          </p:nvPr>
        </p:nvGraphicFramePr>
        <p:xfrm>
          <a:off x="3627438" y="1433513"/>
          <a:ext cx="4864100" cy="483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38" name="Document" r:id="rId5" imgW="4864100" imgH="4838700" progId="Word.Document.12">
                  <p:embed/>
                </p:oleObj>
              </mc:Choice>
              <mc:Fallback>
                <p:oleObj name="Document" r:id="rId5" imgW="4864100" imgH="4838700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27438" y="1433513"/>
                        <a:ext cx="4864100" cy="4838700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7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145807"/>
              </p:ext>
            </p:extLst>
          </p:nvPr>
        </p:nvGraphicFramePr>
        <p:xfrm>
          <a:off x="407988" y="3549650"/>
          <a:ext cx="2833687" cy="1276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39" name="Document" r:id="rId7" imgW="1016000" imgH="457200" progId="Word.Document.12">
                  <p:embed/>
                </p:oleObj>
              </mc:Choice>
              <mc:Fallback>
                <p:oleObj name="Document" r:id="rId7" imgW="1016000" imgH="45720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988" y="3549650"/>
                        <a:ext cx="2833687" cy="1276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8" name="TextBox 2"/>
          <p:cNvSpPr txBox="1">
            <a:spLocks noChangeArrowheads="1"/>
          </p:cNvSpPr>
          <p:nvPr/>
        </p:nvSpPr>
        <p:spPr bwMode="auto">
          <a:xfrm>
            <a:off x="330200" y="1727200"/>
            <a:ext cx="30353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2200">
                <a:solidFill>
                  <a:srgbClr val="000000"/>
                </a:solidFill>
              </a:rPr>
              <a:t>Recall relationship between velocity potential         and horizontal divergence </a:t>
            </a:r>
          </a:p>
        </p:txBody>
      </p:sp>
      <p:graphicFrame>
        <p:nvGraphicFramePr>
          <p:cNvPr id="8199" name="Object 7"/>
          <p:cNvGraphicFramePr>
            <a:graphicFrameLocks noChangeAspect="1"/>
          </p:cNvGraphicFramePr>
          <p:nvPr/>
        </p:nvGraphicFramePr>
        <p:xfrm>
          <a:off x="1600200" y="2352675"/>
          <a:ext cx="423863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40" name="Document" r:id="rId9" imgW="152400" imgH="177800" progId="Word.Document.12">
                  <p:embed/>
                </p:oleObj>
              </mc:Choice>
              <mc:Fallback>
                <p:oleObj name="Document" r:id="rId9" imgW="152400" imgH="177800" progId="Word.Document.12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2352675"/>
                        <a:ext cx="423863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200" name="Straight Connector 4"/>
          <p:cNvCxnSpPr>
            <a:cxnSpLocks noChangeShapeType="1"/>
          </p:cNvCxnSpPr>
          <p:nvPr/>
        </p:nvCxnSpPr>
        <p:spPr bwMode="auto">
          <a:xfrm>
            <a:off x="3517900" y="1587500"/>
            <a:ext cx="0" cy="4800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sp>
        <p:nvSpPr>
          <p:cNvPr id="8201" name="Rectangle 5"/>
          <p:cNvSpPr>
            <a:spLocks noChangeArrowheads="1"/>
          </p:cNvSpPr>
          <p:nvPr/>
        </p:nvSpPr>
        <p:spPr bwMode="auto">
          <a:xfrm>
            <a:off x="3898900" y="4394200"/>
            <a:ext cx="3670300" cy="1117600"/>
          </a:xfrm>
          <a:prstGeom prst="rect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Box 2"/>
          <p:cNvSpPr txBox="1">
            <a:spLocks noChangeArrowheads="1"/>
          </p:cNvSpPr>
          <p:nvPr/>
        </p:nvSpPr>
        <p:spPr bwMode="auto">
          <a:xfrm>
            <a:off x="254000" y="633413"/>
            <a:ext cx="8890000" cy="6247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defRPr/>
            </a:pPr>
            <a:r>
              <a:rPr lang="en-US" sz="2000" b="1" u="sng" dirty="0" smtClean="0">
                <a:solidFill>
                  <a:srgbClr val="FFB508"/>
                </a:solidFill>
              </a:rPr>
              <a:t>20CRv2c: Ensemble </a:t>
            </a:r>
            <a:r>
              <a:rPr lang="en-US" sz="2000" b="1" u="sng" dirty="0" err="1" smtClean="0">
                <a:solidFill>
                  <a:srgbClr val="FFB508"/>
                </a:solidFill>
              </a:rPr>
              <a:t>Kalman</a:t>
            </a:r>
            <a:r>
              <a:rPr lang="en-US" sz="2000" b="1" u="sng" dirty="0" smtClean="0">
                <a:solidFill>
                  <a:srgbClr val="FFB508"/>
                </a:solidFill>
              </a:rPr>
              <a:t> Filter (1851-2009) 56 members</a:t>
            </a:r>
          </a:p>
          <a:p>
            <a:pPr>
              <a:defRPr/>
            </a:pPr>
            <a:r>
              <a:rPr lang="en-US" sz="2000" dirty="0" smtClean="0">
                <a:solidFill>
                  <a:srgbClr val="FFFF00"/>
                </a:solidFill>
              </a:rPr>
              <a:t>Assimilates </a:t>
            </a:r>
            <a:r>
              <a:rPr lang="en-US" sz="2000" i="1" dirty="0" smtClean="0">
                <a:solidFill>
                  <a:srgbClr val="FFFF00"/>
                </a:solidFill>
              </a:rPr>
              <a:t>only</a:t>
            </a:r>
            <a:r>
              <a:rPr lang="en-US" sz="2000" dirty="0" smtClean="0">
                <a:solidFill>
                  <a:srgbClr val="FFFF00"/>
                </a:solidFill>
              </a:rPr>
              <a:t> pressure observations</a:t>
            </a:r>
            <a:endParaRPr lang="en-US" sz="2000" dirty="0" smtClean="0"/>
          </a:p>
          <a:p>
            <a:pPr>
              <a:defRPr/>
            </a:pPr>
            <a:r>
              <a:rPr lang="en-US" sz="2000" dirty="0" smtClean="0">
                <a:solidFill>
                  <a:srgbClr val="FFFFFF"/>
                </a:solidFill>
              </a:rPr>
              <a:t>specifies</a:t>
            </a:r>
          </a:p>
          <a:p>
            <a:pPr>
              <a:defRPr/>
            </a:pPr>
            <a:r>
              <a:rPr lang="en-US" sz="2000" dirty="0" smtClean="0">
                <a:solidFill>
                  <a:srgbClr val="FFFF00"/>
                </a:solidFill>
              </a:rPr>
              <a:t>SODAsi.2</a:t>
            </a:r>
            <a:r>
              <a:rPr lang="en-US" sz="2000" dirty="0" smtClean="0"/>
              <a:t>: 18 member ensemble of pentad SSTs (1846-2011)</a:t>
            </a:r>
          </a:p>
          <a:p>
            <a:pPr>
              <a:defRPr/>
            </a:pPr>
            <a:r>
              <a:rPr lang="en-US" sz="2000" dirty="0" smtClean="0">
                <a:solidFill>
                  <a:srgbClr val="FFFF00"/>
                </a:solidFill>
              </a:rPr>
              <a:t>COBE-2</a:t>
            </a:r>
            <a:r>
              <a:rPr lang="en-US" sz="2000" dirty="0" smtClean="0"/>
              <a:t>: monthly sea-ice concentration (1850-2013, </a:t>
            </a:r>
            <a:r>
              <a:rPr lang="en-US" sz="2000" i="1" dirty="0" err="1" smtClean="0"/>
              <a:t>Hirahara</a:t>
            </a:r>
            <a:r>
              <a:rPr lang="en-US" sz="2000" i="1" dirty="0" smtClean="0"/>
              <a:t> et al. 2014</a:t>
            </a:r>
            <a:r>
              <a:rPr lang="en-US" sz="2000" dirty="0" smtClean="0"/>
              <a:t>)</a:t>
            </a:r>
          </a:p>
          <a:p>
            <a:pPr>
              <a:defRPr/>
            </a:pPr>
            <a:r>
              <a:rPr lang="en-US" sz="2000" dirty="0" smtClean="0"/>
              <a:t>(Update and improvement to 20CRv2 </a:t>
            </a:r>
            <a:r>
              <a:rPr lang="en-US" sz="2000" i="1" dirty="0" smtClean="0"/>
              <a:t>Compo et al. 2011</a:t>
            </a:r>
            <a:r>
              <a:rPr lang="en-US" sz="2000" dirty="0" smtClean="0"/>
              <a:t>)</a:t>
            </a:r>
          </a:p>
          <a:p>
            <a:pPr>
              <a:defRPr/>
            </a:pPr>
            <a:endParaRPr lang="en-US" sz="2000" dirty="0" smtClean="0"/>
          </a:p>
          <a:p>
            <a:pPr>
              <a:defRPr/>
            </a:pPr>
            <a:r>
              <a:rPr lang="en-US" sz="2000" u="sng" dirty="0" smtClean="0">
                <a:solidFill>
                  <a:schemeClr val="accent4"/>
                </a:solidFill>
              </a:rPr>
              <a:t>ERA-Interim: 4DVar (1979-2013)</a:t>
            </a:r>
          </a:p>
          <a:p>
            <a:pPr>
              <a:defRPr/>
            </a:pPr>
            <a:r>
              <a:rPr lang="en-US" sz="2000" dirty="0" smtClean="0">
                <a:solidFill>
                  <a:srgbClr val="FFFF00"/>
                </a:solidFill>
              </a:rPr>
              <a:t>Assimilates satellite, upper-air conventional, and surface observations</a:t>
            </a:r>
          </a:p>
          <a:p>
            <a:pPr>
              <a:defRPr/>
            </a:pPr>
            <a:r>
              <a:rPr lang="en-US" sz="2000" i="1" dirty="0" smtClean="0"/>
              <a:t>Dee et al. 2011</a:t>
            </a:r>
          </a:p>
          <a:p>
            <a:pPr>
              <a:defRPr/>
            </a:pPr>
            <a:endParaRPr lang="en-US" sz="2000" dirty="0" smtClean="0"/>
          </a:p>
          <a:p>
            <a:pPr>
              <a:defRPr/>
            </a:pPr>
            <a:r>
              <a:rPr lang="en-US" sz="2000" u="sng" dirty="0" smtClean="0">
                <a:solidFill>
                  <a:schemeClr val="accent4"/>
                </a:solidFill>
              </a:rPr>
              <a:t>JRA-55: 4DVar (1958-2013)</a:t>
            </a:r>
          </a:p>
          <a:p>
            <a:pPr>
              <a:defRPr/>
            </a:pPr>
            <a:r>
              <a:rPr lang="en-US" sz="2000" dirty="0" smtClean="0">
                <a:solidFill>
                  <a:srgbClr val="FFFF00"/>
                </a:solidFill>
              </a:rPr>
              <a:t>Assimilates satellite, upper-air conventional, and surface observations</a:t>
            </a:r>
          </a:p>
          <a:p>
            <a:pPr>
              <a:defRPr/>
            </a:pPr>
            <a:r>
              <a:rPr lang="en-US" sz="2000" i="1" dirty="0" smtClean="0"/>
              <a:t>Kobayashi et al. 2015</a:t>
            </a:r>
          </a:p>
          <a:p>
            <a:pPr>
              <a:defRPr/>
            </a:pPr>
            <a:endParaRPr lang="en-US" sz="2000" dirty="0" smtClean="0"/>
          </a:p>
          <a:p>
            <a:pPr>
              <a:defRPr/>
            </a:pPr>
            <a:r>
              <a:rPr lang="en-US" sz="2000" u="sng" dirty="0" smtClean="0">
                <a:solidFill>
                  <a:srgbClr val="A1ABFF"/>
                </a:solidFill>
              </a:rPr>
              <a:t>AMIP type SST simulations with NCEP GFS2008, T62 [2 degree]:</a:t>
            </a:r>
          </a:p>
          <a:p>
            <a:pPr>
              <a:defRPr/>
            </a:pPr>
            <a:r>
              <a:rPr lang="en-US" sz="2000" dirty="0" smtClean="0"/>
              <a:t>56 members using HadISST1.1 (same as 20CRv2)</a:t>
            </a:r>
          </a:p>
          <a:p>
            <a:pPr>
              <a:defRPr/>
            </a:pPr>
            <a:r>
              <a:rPr lang="en-US" sz="2000" dirty="0" smtClean="0"/>
              <a:t>4 members using SODAsi.2 SST and COBE-2 ice (same as 20CRv2c)</a:t>
            </a:r>
          </a:p>
          <a:p>
            <a:pPr>
              <a:defRPr/>
            </a:pPr>
            <a:endParaRPr lang="en-US" sz="2000" i="1" dirty="0" smtClean="0"/>
          </a:p>
          <a:p>
            <a:pPr>
              <a:defRPr/>
            </a:pPr>
            <a:endParaRPr lang="en-US" sz="2000" dirty="0" smtClean="0"/>
          </a:p>
        </p:txBody>
      </p:sp>
      <p:sp>
        <p:nvSpPr>
          <p:cNvPr id="9218" name="TextBox 3"/>
          <p:cNvSpPr txBox="1">
            <a:spLocks noChangeArrowheads="1"/>
          </p:cNvSpPr>
          <p:nvPr/>
        </p:nvSpPr>
        <p:spPr bwMode="auto">
          <a:xfrm>
            <a:off x="320675" y="93663"/>
            <a:ext cx="858202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3000" b="1" u="sng">
                <a:solidFill>
                  <a:srgbClr val="FFFDE1"/>
                </a:solidFill>
              </a:rPr>
              <a:t>Use Reanalyses and SST-forced simulations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8313" y="927100"/>
            <a:ext cx="80673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NOAA-CIRES 20</a:t>
            </a:r>
            <a:r>
              <a:rPr lang="en-US" sz="2800" baseline="30000" dirty="0" smtClean="0">
                <a:solidFill>
                  <a:srgbClr val="FFFF00"/>
                </a:solidFill>
              </a:rPr>
              <a:t>th</a:t>
            </a:r>
            <a:r>
              <a:rPr lang="en-US" sz="2800" dirty="0" smtClean="0">
                <a:solidFill>
                  <a:srgbClr val="FFFF00"/>
                </a:solidFill>
              </a:rPr>
              <a:t> Century Reanalysis version 2c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1770" y="1581889"/>
            <a:ext cx="819641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/>
              <a:t>Gilbert P. </a:t>
            </a:r>
            <a:r>
              <a:rPr lang="en-US" sz="2000" dirty="0" smtClean="0"/>
              <a:t>Compo, Jeffrey </a:t>
            </a:r>
            <a:r>
              <a:rPr lang="en-US" sz="2000" dirty="0"/>
              <a:t>S. Whitaker</a:t>
            </a:r>
            <a:r>
              <a:rPr lang="en-US" sz="2000" dirty="0" smtClean="0"/>
              <a:t>, Prashant </a:t>
            </a:r>
            <a:r>
              <a:rPr lang="en-US" sz="2000" dirty="0"/>
              <a:t>D. Sardeshmukh</a:t>
            </a:r>
            <a:r>
              <a:rPr lang="en-US" sz="2000" dirty="0" smtClean="0"/>
              <a:t>, Robert </a:t>
            </a:r>
            <a:r>
              <a:rPr lang="en-US" sz="2000" dirty="0"/>
              <a:t>J. </a:t>
            </a:r>
            <a:r>
              <a:rPr lang="en-US" sz="2000" dirty="0" smtClean="0"/>
              <a:t>Allan,</a:t>
            </a:r>
            <a:r>
              <a:rPr lang="en-US" sz="2000" dirty="0"/>
              <a:t> </a:t>
            </a:r>
            <a:r>
              <a:rPr lang="en-US" sz="2000" dirty="0" err="1" smtClean="0"/>
              <a:t>Chesley</a:t>
            </a:r>
            <a:r>
              <a:rPr lang="en-US" sz="2000" dirty="0" smtClean="0"/>
              <a:t> McColl, </a:t>
            </a:r>
            <a:r>
              <a:rPr lang="en-US" sz="2000" dirty="0" err="1" smtClean="0"/>
              <a:t>Xungang</a:t>
            </a:r>
            <a:r>
              <a:rPr lang="en-US" sz="2000" dirty="0" smtClean="0"/>
              <a:t> Yin, </a:t>
            </a:r>
            <a:r>
              <a:rPr lang="en-US" sz="2000" dirty="0"/>
              <a:t>Philip </a:t>
            </a:r>
            <a:r>
              <a:rPr lang="en-US" sz="2000" dirty="0" err="1"/>
              <a:t>Brohan</a:t>
            </a:r>
            <a:r>
              <a:rPr lang="en-US" sz="2000" dirty="0"/>
              <a:t>, </a:t>
            </a:r>
            <a:r>
              <a:rPr lang="en-US" sz="2000" dirty="0" smtClean="0"/>
              <a:t>Russell </a:t>
            </a:r>
            <a:r>
              <a:rPr lang="en-US" sz="2000" dirty="0"/>
              <a:t>S. </a:t>
            </a:r>
            <a:r>
              <a:rPr lang="en-US" sz="2000" dirty="0" err="1" smtClean="0"/>
              <a:t>Vose</a:t>
            </a:r>
            <a:r>
              <a:rPr lang="en-US" sz="2000" dirty="0" smtClean="0"/>
              <a:t>, Linden Ashcroft, Renate </a:t>
            </a:r>
            <a:r>
              <a:rPr lang="en-US" sz="2000" dirty="0" err="1" smtClean="0"/>
              <a:t>Auchmann</a:t>
            </a:r>
            <a:r>
              <a:rPr lang="en-US" sz="2000" dirty="0" smtClean="0"/>
              <a:t>, Mac </a:t>
            </a:r>
            <a:r>
              <a:rPr lang="en-US" sz="2000" dirty="0" err="1" smtClean="0"/>
              <a:t>Benoy</a:t>
            </a:r>
            <a:r>
              <a:rPr lang="en-US" sz="2000" dirty="0" smtClean="0"/>
              <a:t>, Pierre </a:t>
            </a:r>
            <a:r>
              <a:rPr lang="en-US" sz="2000" dirty="0" err="1" smtClean="0"/>
              <a:t>Bessemoulin</a:t>
            </a:r>
            <a:r>
              <a:rPr lang="en-US" sz="2000" dirty="0" smtClean="0"/>
              <a:t>, Theo </a:t>
            </a:r>
            <a:r>
              <a:rPr lang="en-US" sz="2000" dirty="0" err="1" smtClean="0"/>
              <a:t>Brandsma</a:t>
            </a:r>
            <a:r>
              <a:rPr lang="en-US" sz="2000" dirty="0" smtClean="0"/>
              <a:t>, </a:t>
            </a:r>
            <a:r>
              <a:rPr lang="en-US" sz="2000" dirty="0" err="1" smtClean="0"/>
              <a:t>Manola</a:t>
            </a:r>
            <a:r>
              <a:rPr lang="en-US" sz="2000" dirty="0" smtClean="0"/>
              <a:t> Brunet, Joseph </a:t>
            </a:r>
            <a:r>
              <a:rPr lang="en-US" sz="2000" dirty="0" err="1" smtClean="0"/>
              <a:t>Comeaux</a:t>
            </a:r>
            <a:r>
              <a:rPr lang="en-US" sz="2000" dirty="0" smtClean="0"/>
              <a:t>, Thomas Cram, Richard </a:t>
            </a:r>
            <a:r>
              <a:rPr lang="en-US" sz="2000" dirty="0" err="1" smtClean="0"/>
              <a:t>Crouthamel</a:t>
            </a:r>
            <a:r>
              <a:rPr lang="en-US" sz="2000" dirty="0" smtClean="0"/>
              <a:t>, </a:t>
            </a:r>
            <a:r>
              <a:rPr lang="en-US" sz="2000" dirty="0" err="1" smtClean="0"/>
              <a:t>Pavel</a:t>
            </a:r>
            <a:r>
              <a:rPr lang="en-US" sz="2000" dirty="0" smtClean="0"/>
              <a:t> </a:t>
            </a:r>
            <a:r>
              <a:rPr lang="en-US" sz="2000" dirty="0"/>
              <a:t>Y. </a:t>
            </a:r>
            <a:r>
              <a:rPr lang="en-US" sz="2000" dirty="0" err="1" smtClean="0"/>
              <a:t>Groisman</a:t>
            </a:r>
            <a:r>
              <a:rPr lang="en-US" sz="2000" dirty="0" smtClean="0"/>
              <a:t>, Hans </a:t>
            </a:r>
            <a:r>
              <a:rPr lang="en-US" sz="2000" dirty="0" err="1" smtClean="0"/>
              <a:t>Hersbach</a:t>
            </a:r>
            <a:r>
              <a:rPr lang="en-US" sz="2000" dirty="0" smtClean="0"/>
              <a:t>, Philip </a:t>
            </a:r>
            <a:r>
              <a:rPr lang="en-US" sz="2000" dirty="0"/>
              <a:t>D. </a:t>
            </a:r>
            <a:r>
              <a:rPr lang="en-US" sz="2000" dirty="0" smtClean="0"/>
              <a:t>Jones, </a:t>
            </a:r>
            <a:r>
              <a:rPr lang="en-US" sz="2000" dirty="0" err="1" smtClean="0"/>
              <a:t>Trausti</a:t>
            </a:r>
            <a:r>
              <a:rPr lang="en-US" sz="2000" dirty="0" smtClean="0"/>
              <a:t>, </a:t>
            </a:r>
            <a:r>
              <a:rPr lang="en-US" sz="2000" dirty="0" err="1" smtClean="0"/>
              <a:t>Jónsson</a:t>
            </a:r>
            <a:r>
              <a:rPr lang="en-US" sz="2000" dirty="0" smtClean="0"/>
              <a:t>, Sylvie </a:t>
            </a:r>
            <a:r>
              <a:rPr lang="en-US" sz="2000" dirty="0" err="1" smtClean="0"/>
              <a:t>Jourdain</a:t>
            </a:r>
            <a:r>
              <a:rPr lang="en-US" sz="2000" dirty="0" smtClean="0"/>
              <a:t>, Gail Kelly, Kenneth </a:t>
            </a:r>
            <a:r>
              <a:rPr lang="en-US" sz="2000" dirty="0"/>
              <a:t>R. </a:t>
            </a:r>
            <a:r>
              <a:rPr lang="en-US" sz="2000" dirty="0" smtClean="0"/>
              <a:t>Knapp, </a:t>
            </a:r>
            <a:r>
              <a:rPr lang="en-US" sz="2000" dirty="0" err="1" smtClean="0"/>
              <a:t>Andries</a:t>
            </a:r>
            <a:r>
              <a:rPr lang="en-US" sz="2000" dirty="0" smtClean="0"/>
              <a:t> Kruger, </a:t>
            </a:r>
            <a:r>
              <a:rPr lang="en-US" sz="2000" dirty="0" err="1" smtClean="0"/>
              <a:t>Hisayuki</a:t>
            </a:r>
            <a:r>
              <a:rPr lang="en-US" sz="2000" dirty="0" smtClean="0"/>
              <a:t> Kubota, </a:t>
            </a:r>
            <a:r>
              <a:rPr lang="en-US" sz="2000" dirty="0" err="1" smtClean="0"/>
              <a:t>Gianluca</a:t>
            </a:r>
            <a:r>
              <a:rPr lang="en-US" sz="2000" dirty="0" smtClean="0"/>
              <a:t> </a:t>
            </a:r>
            <a:r>
              <a:rPr lang="en-US" sz="2000" dirty="0" err="1" smtClean="0"/>
              <a:t>Lentini</a:t>
            </a:r>
            <a:r>
              <a:rPr lang="en-US" sz="2000" dirty="0" smtClean="0"/>
              <a:t>, Andrew </a:t>
            </a:r>
            <a:r>
              <a:rPr lang="en-US" sz="2000" dirty="0" err="1" smtClean="0"/>
              <a:t>Lorrey</a:t>
            </a:r>
            <a:r>
              <a:rPr lang="en-US" sz="2000" dirty="0" smtClean="0"/>
              <a:t>, Neal Lott, Sandra </a:t>
            </a:r>
            <a:r>
              <a:rPr lang="en-US" sz="2000" dirty="0"/>
              <a:t>J. </a:t>
            </a:r>
            <a:r>
              <a:rPr lang="en-US" sz="2000" dirty="0" err="1" smtClean="0"/>
              <a:t>Lubker</a:t>
            </a:r>
            <a:r>
              <a:rPr lang="en-US" sz="2000" dirty="0" smtClean="0"/>
              <a:t>, </a:t>
            </a:r>
            <a:r>
              <a:rPr lang="en-US" sz="2000" dirty="0" err="1" smtClean="0"/>
              <a:t>Jürg</a:t>
            </a:r>
            <a:r>
              <a:rPr lang="en-US" sz="2000" dirty="0" smtClean="0"/>
              <a:t> </a:t>
            </a:r>
            <a:r>
              <a:rPr lang="en-US" sz="2000" dirty="0" err="1" smtClean="0"/>
              <a:t>Luterbacher</a:t>
            </a:r>
            <a:r>
              <a:rPr lang="en-US" sz="2000" dirty="0" smtClean="0"/>
              <a:t>, Gareth </a:t>
            </a:r>
            <a:r>
              <a:rPr lang="en-US" sz="2000" dirty="0"/>
              <a:t>J. </a:t>
            </a:r>
            <a:r>
              <a:rPr lang="en-US" sz="2000" dirty="0" smtClean="0"/>
              <a:t>Marshall, Maurizio </a:t>
            </a:r>
            <a:r>
              <a:rPr lang="en-US" sz="2000" dirty="0" err="1" smtClean="0"/>
              <a:t>Maugeri</a:t>
            </a:r>
            <a:r>
              <a:rPr lang="en-US" sz="2000" dirty="0" smtClean="0"/>
              <a:t>, Cary </a:t>
            </a:r>
            <a:r>
              <a:rPr lang="en-US" sz="2000" dirty="0"/>
              <a:t>J. </a:t>
            </a:r>
            <a:r>
              <a:rPr lang="en-US" sz="2000" dirty="0" smtClean="0"/>
              <a:t>Mock, </a:t>
            </a:r>
            <a:r>
              <a:rPr lang="en-US" sz="2000" dirty="0" err="1" smtClean="0"/>
              <a:t>Hing</a:t>
            </a:r>
            <a:r>
              <a:rPr lang="en-US" sz="2000" dirty="0" smtClean="0"/>
              <a:t> </a:t>
            </a:r>
            <a:r>
              <a:rPr lang="en-US" sz="2000" dirty="0"/>
              <a:t>Y. </a:t>
            </a:r>
            <a:r>
              <a:rPr lang="en-US" sz="2000" dirty="0" err="1" smtClean="0"/>
              <a:t>Mok</a:t>
            </a:r>
            <a:r>
              <a:rPr lang="en-US" sz="2000" dirty="0" smtClean="0"/>
              <a:t>, </a:t>
            </a:r>
            <a:r>
              <a:rPr lang="en-US" sz="2000" dirty="0" err="1" smtClean="0"/>
              <a:t>Øyvind</a:t>
            </a:r>
            <a:r>
              <a:rPr lang="en-US" sz="2000" dirty="0" smtClean="0"/>
              <a:t> </a:t>
            </a:r>
            <a:r>
              <a:rPr lang="en-US" sz="2000" dirty="0" err="1" smtClean="0"/>
              <a:t>Nordli</a:t>
            </a:r>
            <a:r>
              <a:rPr lang="en-US" sz="2000" dirty="0" smtClean="0"/>
              <a:t>, </a:t>
            </a:r>
            <a:r>
              <a:rPr lang="en-US" sz="2000" dirty="0" err="1" smtClean="0"/>
              <a:t>Rajmund</a:t>
            </a:r>
            <a:r>
              <a:rPr lang="en-US" sz="2000" dirty="0" smtClean="0"/>
              <a:t> </a:t>
            </a:r>
            <a:r>
              <a:rPr lang="en-US" sz="2000" dirty="0" err="1" smtClean="0"/>
              <a:t>Przybylak</a:t>
            </a:r>
            <a:r>
              <a:rPr lang="en-US" sz="2000" dirty="0" smtClean="0"/>
              <a:t>, Mark </a:t>
            </a:r>
            <a:r>
              <a:rPr lang="en-US" sz="2000" dirty="0"/>
              <a:t>J. </a:t>
            </a:r>
            <a:r>
              <a:rPr lang="en-US" sz="2000" dirty="0" err="1" smtClean="0"/>
              <a:t>Rodwell</a:t>
            </a:r>
            <a:r>
              <a:rPr lang="en-US" sz="2000" dirty="0" smtClean="0"/>
              <a:t>, Thomas </a:t>
            </a:r>
            <a:r>
              <a:rPr lang="en-US" sz="2000" dirty="0"/>
              <a:t>F. </a:t>
            </a:r>
            <a:r>
              <a:rPr lang="en-US" sz="2000" dirty="0" smtClean="0"/>
              <a:t>Ross, Douglas Schuster, </a:t>
            </a:r>
            <a:r>
              <a:rPr lang="en-US" sz="2000" dirty="0" err="1" smtClean="0"/>
              <a:t>Lidija</a:t>
            </a:r>
            <a:r>
              <a:rPr lang="en-US" sz="2000" dirty="0" smtClean="0"/>
              <a:t> </a:t>
            </a:r>
            <a:r>
              <a:rPr lang="en-US" sz="2000" dirty="0" err="1" smtClean="0"/>
              <a:t>Srnec</a:t>
            </a:r>
            <a:r>
              <a:rPr lang="en-US" sz="2000" dirty="0" smtClean="0"/>
              <a:t>, Maria </a:t>
            </a:r>
            <a:r>
              <a:rPr lang="en-US" sz="2000" dirty="0" err="1"/>
              <a:t>Antónia</a:t>
            </a:r>
            <a:r>
              <a:rPr lang="en-US" sz="2000" dirty="0"/>
              <a:t> </a:t>
            </a:r>
            <a:r>
              <a:rPr lang="en-US" sz="2000" dirty="0" smtClean="0"/>
              <a:t>Valente, </a:t>
            </a:r>
            <a:r>
              <a:rPr lang="en-US" sz="2000" dirty="0" err="1" smtClean="0"/>
              <a:t>Zsuzsanna</a:t>
            </a:r>
            <a:r>
              <a:rPr lang="en-US" sz="2000" dirty="0" smtClean="0"/>
              <a:t> </a:t>
            </a:r>
            <a:r>
              <a:rPr lang="en-US" sz="2000" dirty="0" err="1" smtClean="0"/>
              <a:t>Vizi</a:t>
            </a:r>
            <a:r>
              <a:rPr lang="en-US" sz="2000" dirty="0" smtClean="0"/>
              <a:t>, </a:t>
            </a:r>
            <a:r>
              <a:rPr lang="en-US" sz="2000" dirty="0" err="1" smtClean="0"/>
              <a:t>Xiaolan</a:t>
            </a:r>
            <a:r>
              <a:rPr lang="en-US" sz="2000" dirty="0" smtClean="0"/>
              <a:t> </a:t>
            </a:r>
            <a:r>
              <a:rPr lang="en-US" sz="2000" dirty="0"/>
              <a:t>L. </a:t>
            </a:r>
            <a:r>
              <a:rPr lang="en-US" sz="2000" dirty="0" smtClean="0"/>
              <a:t>Wang, Nancy Westcott, John </a:t>
            </a:r>
            <a:r>
              <a:rPr lang="en-US" sz="2000" dirty="0"/>
              <a:t>S. </a:t>
            </a:r>
            <a:r>
              <a:rPr lang="en-US" sz="2000" dirty="0" err="1" smtClean="0"/>
              <a:t>Woollen</a:t>
            </a:r>
            <a:r>
              <a:rPr lang="en-US" sz="2000" dirty="0" smtClean="0"/>
              <a:t>, and Steven </a:t>
            </a:r>
            <a:r>
              <a:rPr lang="en-US" sz="2000" dirty="0"/>
              <a:t>J. Worley</a:t>
            </a: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0" y="6432401"/>
            <a:ext cx="9144000" cy="373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0" tIns="45716" rIns="91430" bIns="45716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1800" u="sng" dirty="0">
                <a:solidFill>
                  <a:srgbClr val="FFFCC7"/>
                </a:solidFill>
              </a:rPr>
              <a:t>http://go.usa.gov/</a:t>
            </a:r>
            <a:r>
              <a:rPr lang="en-US" altLang="en-US" sz="1800" u="sng" dirty="0" err="1">
                <a:solidFill>
                  <a:srgbClr val="FFFCC7"/>
                </a:solidFill>
              </a:rPr>
              <a:t>XTd</a:t>
            </a:r>
            <a:r>
              <a:rPr lang="en-US" altLang="en-US" sz="1800" dirty="0"/>
              <a:t> </a:t>
            </a:r>
            <a:r>
              <a:rPr lang="en-US" altLang="en-US" sz="1800" dirty="0" smtClean="0"/>
              <a:t> </a:t>
            </a:r>
            <a:r>
              <a:rPr lang="en-US" altLang="en-US" sz="1800" dirty="0" smtClean="0">
                <a:solidFill>
                  <a:srgbClr val="FFAA7D"/>
                </a:solidFill>
              </a:rPr>
              <a:t>Compo </a:t>
            </a:r>
            <a:r>
              <a:rPr lang="en-US" altLang="en-US" sz="1800" dirty="0">
                <a:solidFill>
                  <a:srgbClr val="FFAA7D"/>
                </a:solidFill>
              </a:rPr>
              <a:t>et al. 2011, doi:10.1002/qj.776</a:t>
            </a:r>
          </a:p>
        </p:txBody>
      </p:sp>
    </p:spTree>
    <p:extLst>
      <p:ext uri="{BB962C8B-B14F-4D97-AF65-F5344CB8AC3E}">
        <p14:creationId xmlns:p14="http://schemas.microsoft.com/office/powerpoint/2010/main" val="321486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492919" y="1317311"/>
            <a:ext cx="8158162" cy="1372683"/>
          </a:xfrm>
          <a:prstGeom prst="rect">
            <a:avLst/>
          </a:prstGeom>
          <a:noFill/>
          <a:ln w="38100" cmpd="sng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1440" tIns="18288" rIns="91440" bIns="1828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en-US" sz="1800" b="1" dirty="0" smtClean="0">
                <a:latin typeface="Arial"/>
                <a:cs typeface="Arial"/>
              </a:rPr>
              <a:t>PSD</a:t>
            </a:r>
            <a:r>
              <a:rPr lang="en-US" altLang="en-US" sz="1800" b="1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lang="en-US" altLang="en-US" sz="1800" dirty="0">
                <a:latin typeface="Arial"/>
                <a:cs typeface="Arial"/>
              </a:rPr>
              <a:t>a</a:t>
            </a:r>
            <a:r>
              <a:rPr lang="en-US" altLang="en-US" sz="1800" dirty="0" smtClean="0">
                <a:latin typeface="Arial"/>
                <a:cs typeface="Arial"/>
              </a:rPr>
              <a:t>lgorithm makes a weighted average of pressure observations and an ensemble of GCM forecasts. </a:t>
            </a:r>
          </a:p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en-US" sz="1800" dirty="0" smtClean="0">
                <a:latin typeface="Arial"/>
                <a:cs typeface="Arial"/>
              </a:rPr>
              <a:t>The weight </a:t>
            </a:r>
            <a:r>
              <a:rPr lang="en-US" altLang="en-US" sz="1800" b="1" dirty="0" smtClean="0">
                <a:latin typeface="Arial"/>
                <a:cs typeface="Arial"/>
              </a:rPr>
              <a:t>K</a:t>
            </a:r>
            <a:r>
              <a:rPr lang="en-US" altLang="en-US" sz="1800" dirty="0" smtClean="0">
                <a:latin typeface="Arial"/>
                <a:cs typeface="Arial"/>
              </a:rPr>
              <a:t> varies </a:t>
            </a:r>
            <a:r>
              <a:rPr lang="en-US" altLang="en-US" sz="1800" dirty="0">
                <a:latin typeface="Arial"/>
                <a:cs typeface="Arial"/>
              </a:rPr>
              <a:t>with the </a:t>
            </a:r>
            <a:r>
              <a:rPr lang="en-US" altLang="en-US" sz="1800" u="sng" dirty="0">
                <a:solidFill>
                  <a:srgbClr val="FFAA7D"/>
                </a:solidFill>
                <a:latin typeface="Arial"/>
                <a:cs typeface="Arial"/>
              </a:rPr>
              <a:t>atmospheric flow</a:t>
            </a:r>
            <a:r>
              <a:rPr lang="en-US" altLang="en-US" sz="1800" dirty="0">
                <a:latin typeface="Arial"/>
                <a:cs typeface="Arial"/>
              </a:rPr>
              <a:t> and </a:t>
            </a:r>
            <a:r>
              <a:rPr lang="en-US" altLang="en-US" sz="1800" dirty="0" smtClean="0">
                <a:latin typeface="Arial"/>
                <a:cs typeface="Arial"/>
              </a:rPr>
              <a:t>the </a:t>
            </a:r>
            <a:r>
              <a:rPr lang="en-US" altLang="en-US" sz="1800" u="sng" dirty="0" smtClean="0">
                <a:solidFill>
                  <a:srgbClr val="FFAA7D"/>
                </a:solidFill>
                <a:latin typeface="Arial"/>
                <a:cs typeface="Arial"/>
              </a:rPr>
              <a:t>observation network</a:t>
            </a:r>
            <a:r>
              <a:rPr lang="en-US" altLang="en-US" sz="1800" dirty="0" smtClean="0">
                <a:latin typeface="Arial"/>
                <a:cs typeface="Arial"/>
              </a:rPr>
              <a:t>. </a:t>
            </a:r>
          </a:p>
          <a:p>
            <a:pPr algn="ctr">
              <a:spcBef>
                <a:spcPct val="0"/>
              </a:spcBef>
              <a:buNone/>
            </a:pPr>
            <a:r>
              <a:rPr lang="en-US" altLang="en-US" sz="2200" dirty="0">
                <a:latin typeface="Times" pitchFamily="-84" charset="0"/>
              </a:rPr>
              <a:t>	</a:t>
            </a:r>
            <a:r>
              <a:rPr lang="en-US" altLang="en-US" sz="2200" dirty="0" smtClean="0">
                <a:latin typeface="Times" pitchFamily="-84" charset="0"/>
              </a:rPr>
              <a:t>			</a:t>
            </a:r>
            <a:r>
              <a:rPr lang="en-US" altLang="en-US" sz="1800" dirty="0" smtClean="0">
                <a:latin typeface="Times" pitchFamily="-84" charset="0"/>
              </a:rPr>
              <a:t>Analysis = (1-</a:t>
            </a:r>
            <a:r>
              <a:rPr lang="en-US" altLang="en-US" sz="1800" b="1" dirty="0">
                <a:latin typeface="Arial Unicode MS" pitchFamily="34" charset="-128"/>
              </a:rPr>
              <a:t>K</a:t>
            </a:r>
            <a:r>
              <a:rPr lang="en-US" altLang="en-US" sz="1800" dirty="0" smtClean="0">
                <a:latin typeface="Times" pitchFamily="-84" charset="0"/>
              </a:rPr>
              <a:t>) Forecast + </a:t>
            </a:r>
            <a:r>
              <a:rPr lang="en-US" altLang="en-US" sz="1800" b="1" dirty="0" smtClean="0">
                <a:latin typeface="Arial Unicode MS" pitchFamily="34" charset="-128"/>
              </a:rPr>
              <a:t>K </a:t>
            </a:r>
            <a:r>
              <a:rPr lang="en-US" altLang="en-US" sz="1800" dirty="0" smtClean="0">
                <a:latin typeface="Times" pitchFamily="-84" charset="0"/>
              </a:rPr>
              <a:t>* pressure </a:t>
            </a:r>
            <a:r>
              <a:rPr lang="en-US" altLang="en-US" sz="1800" dirty="0" err="1" smtClean="0">
                <a:latin typeface="Times" pitchFamily="-84" charset="0"/>
              </a:rPr>
              <a:t>obs</a:t>
            </a:r>
            <a:endParaRPr lang="en-US" altLang="en-US" sz="1800" dirty="0">
              <a:latin typeface="Times" pitchFamily="-84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427039" y="912814"/>
            <a:ext cx="84661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lg"/>
              </a14:hiddenLine>
            </a:ext>
          </a:extLst>
        </p:spPr>
        <p:txBody>
          <a:bodyPr lIns="91430" tIns="45716" rIns="91430" bIns="45716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itchFamily="18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123298" y="2776163"/>
            <a:ext cx="8952970" cy="3415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0" tIns="45716" rIns="91430" bIns="45716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FF99"/>
                </a:solidFill>
              </a:rPr>
              <a:t>Using 56 member ensemble, new prescribed boundary conditions: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i="1" dirty="0">
                <a:solidFill>
                  <a:srgbClr val="37FF37"/>
                </a:solidFill>
              </a:rPr>
              <a:t>SODAsi.2c</a:t>
            </a:r>
            <a:r>
              <a:rPr lang="en-US" altLang="en-US" sz="2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en-US" sz="2000" dirty="0"/>
              <a:t>18 member </a:t>
            </a:r>
            <a:r>
              <a:rPr lang="en-US" altLang="en-US" sz="2000" u="sng" dirty="0"/>
              <a:t>pentad</a:t>
            </a:r>
            <a:r>
              <a:rPr lang="en-US" altLang="en-US" sz="2000" dirty="0"/>
              <a:t> SST and </a:t>
            </a:r>
            <a:r>
              <a:rPr lang="en-US" altLang="en-US" sz="2000" dirty="0" smtClean="0">
                <a:solidFill>
                  <a:srgbClr val="99FFCC"/>
                </a:solidFill>
              </a:rPr>
              <a:t>COBE</a:t>
            </a:r>
            <a:r>
              <a:rPr lang="en-US" altLang="en-US" sz="2000" dirty="0">
                <a:solidFill>
                  <a:srgbClr val="99FFCC"/>
                </a:solidFill>
              </a:rPr>
              <a:t>-SST2</a:t>
            </a:r>
            <a:r>
              <a:rPr lang="en-US" altLang="en-US" sz="2000" dirty="0"/>
              <a:t> </a:t>
            </a:r>
            <a:r>
              <a:rPr lang="en-US" altLang="en-US" sz="2000" u="sng" dirty="0"/>
              <a:t>monthly</a:t>
            </a:r>
            <a:r>
              <a:rPr lang="en-US" altLang="en-US" sz="2000" dirty="0"/>
              <a:t> sea </a:t>
            </a:r>
            <a:r>
              <a:rPr lang="en-US" altLang="en-US" sz="2000" dirty="0" smtClean="0"/>
              <a:t>ice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 smtClean="0"/>
              <a:t>(</a:t>
            </a:r>
            <a:r>
              <a:rPr lang="en-US" altLang="en-US" sz="2000" b="1" dirty="0">
                <a:solidFill>
                  <a:srgbClr val="99FFCC"/>
                </a:solidFill>
              </a:rPr>
              <a:t>fixes sea ice bug</a:t>
            </a:r>
            <a:r>
              <a:rPr lang="en-US" altLang="en-US" sz="2000" dirty="0" smtClean="0"/>
              <a:t>) [</a:t>
            </a:r>
            <a:r>
              <a:rPr lang="en-US" altLang="en-US" sz="2000" i="1" dirty="0" smtClean="0">
                <a:solidFill>
                  <a:srgbClr val="37FF37"/>
                </a:solidFill>
              </a:rPr>
              <a:t>Giese </a:t>
            </a:r>
            <a:r>
              <a:rPr lang="en-US" altLang="en-US" sz="2000" i="1" dirty="0">
                <a:solidFill>
                  <a:srgbClr val="37FF37"/>
                </a:solidFill>
              </a:rPr>
              <a:t>et al. 2015</a:t>
            </a:r>
            <a:r>
              <a:rPr lang="en-US" altLang="en-US" sz="2000" dirty="0"/>
              <a:t>, </a:t>
            </a:r>
            <a:r>
              <a:rPr lang="en-US" altLang="en-US" sz="2000" i="1" dirty="0" err="1">
                <a:solidFill>
                  <a:srgbClr val="99FFCC"/>
                </a:solidFill>
              </a:rPr>
              <a:t>Hirahara</a:t>
            </a:r>
            <a:r>
              <a:rPr lang="en-US" altLang="en-US" sz="2000" i="1" dirty="0">
                <a:solidFill>
                  <a:srgbClr val="99FFCC"/>
                </a:solidFill>
              </a:rPr>
              <a:t> et al. </a:t>
            </a:r>
            <a:r>
              <a:rPr lang="en-US" altLang="en-US" sz="2000" i="1" dirty="0" smtClean="0">
                <a:solidFill>
                  <a:srgbClr val="99FFCC"/>
                </a:solidFill>
              </a:rPr>
              <a:t>2014</a:t>
            </a:r>
            <a:r>
              <a:rPr lang="en-US" altLang="en-US" sz="2000" dirty="0" smtClean="0"/>
              <a:t>]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FF99"/>
                </a:solidFill>
              </a:rPr>
              <a:t>New </a:t>
            </a:r>
            <a:r>
              <a:rPr lang="en-US" altLang="en-US" sz="2000" dirty="0" smtClean="0">
                <a:solidFill>
                  <a:srgbClr val="FFFF99"/>
                </a:solidFill>
              </a:rPr>
              <a:t>observations</a:t>
            </a:r>
            <a:r>
              <a:rPr lang="en-US" altLang="en-US" sz="2000" dirty="0">
                <a:solidFill>
                  <a:srgbClr val="FFFF99"/>
                </a:solidFill>
              </a:rPr>
              <a:t>: </a:t>
            </a:r>
            <a:r>
              <a:rPr lang="en-US" altLang="en-US" sz="2000" i="1" dirty="0">
                <a:solidFill>
                  <a:srgbClr val="37FF37"/>
                </a:solidFill>
              </a:rPr>
              <a:t>International Surface Pressure Databank 3.2.9</a:t>
            </a:r>
            <a:r>
              <a:rPr lang="en-US" altLang="en-US" sz="2000" dirty="0"/>
              <a:t>, millions of new observations from </a:t>
            </a:r>
            <a:r>
              <a:rPr lang="en-US" altLang="en-US" sz="2000" dirty="0" err="1" smtClean="0"/>
              <a:t>Oldweather.org</a:t>
            </a:r>
            <a:r>
              <a:rPr lang="en-US" altLang="en-US" sz="2000" dirty="0" smtClean="0"/>
              <a:t>, </a:t>
            </a:r>
            <a:r>
              <a:rPr lang="en-US" altLang="en-US" sz="2000" dirty="0"/>
              <a:t>ACRE, </a:t>
            </a:r>
            <a:r>
              <a:rPr lang="en-US" altLang="en-US" sz="2000" dirty="0" smtClean="0"/>
              <a:t>NCDC, universities, Met </a:t>
            </a:r>
            <a:r>
              <a:rPr lang="en-US" altLang="en-US" sz="2000" dirty="0"/>
              <a:t>services.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altLang="en-US" sz="2200" u="sng" dirty="0">
              <a:solidFill>
                <a:srgbClr val="FF6600"/>
              </a:solidFill>
              <a:latin typeface="Times" pitchFamily="-84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200" u="sng" dirty="0" smtClean="0">
                <a:solidFill>
                  <a:srgbClr val="FFAA7D"/>
                </a:solidFill>
                <a:latin typeface="Times" pitchFamily="-84" charset="0"/>
              </a:rPr>
              <a:t>1851</a:t>
            </a:r>
            <a:r>
              <a:rPr lang="en-US" altLang="en-US" sz="2200" u="sng" dirty="0">
                <a:solidFill>
                  <a:srgbClr val="FFAA7D"/>
                </a:solidFill>
                <a:latin typeface="Times" pitchFamily="-84" charset="0"/>
              </a:rPr>
              <a:t>-2011</a:t>
            </a:r>
            <a:r>
              <a:rPr lang="en-US" altLang="en-US" sz="2000" dirty="0"/>
              <a:t>: T62 (~200km), 28 level NCEP GFS08ex atmosphere/land model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000" dirty="0"/>
              <a:t>	9 hour forecasts for 6 hour centered analysis window 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000" dirty="0"/>
              <a:t>	- time-varying CO</a:t>
            </a:r>
            <a:r>
              <a:rPr lang="en-US" altLang="en-US" sz="2000" baseline="-25000" dirty="0"/>
              <a:t>2</a:t>
            </a:r>
            <a:r>
              <a:rPr lang="en-US" altLang="en-US" sz="2000" dirty="0"/>
              <a:t>, solar and volcanic </a:t>
            </a:r>
            <a:r>
              <a:rPr lang="en-US" altLang="en-US" sz="2000" dirty="0" err="1"/>
              <a:t>radiative</a:t>
            </a:r>
            <a:r>
              <a:rPr lang="en-US" altLang="en-US" sz="2000" dirty="0"/>
              <a:t> forcing (Sato et al.)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0" y="6432401"/>
            <a:ext cx="9144000" cy="373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0" tIns="45716" rIns="91430" bIns="45716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1800" u="sng" dirty="0">
                <a:solidFill>
                  <a:srgbClr val="FFFCC7"/>
                </a:solidFill>
              </a:rPr>
              <a:t>http://go.usa.gov/</a:t>
            </a:r>
            <a:r>
              <a:rPr lang="en-US" altLang="en-US" sz="1800" u="sng" dirty="0" err="1">
                <a:solidFill>
                  <a:srgbClr val="FFFCC7"/>
                </a:solidFill>
              </a:rPr>
              <a:t>XTd</a:t>
            </a:r>
            <a:r>
              <a:rPr lang="en-US" altLang="en-US" sz="1800" dirty="0"/>
              <a:t> </a:t>
            </a:r>
            <a:r>
              <a:rPr lang="en-US" altLang="en-US" sz="1800" dirty="0" smtClean="0"/>
              <a:t> </a:t>
            </a:r>
            <a:r>
              <a:rPr lang="en-US" altLang="en-US" sz="1800" dirty="0" smtClean="0">
                <a:solidFill>
                  <a:srgbClr val="FFAA7D"/>
                </a:solidFill>
              </a:rPr>
              <a:t>Compo </a:t>
            </a:r>
            <a:r>
              <a:rPr lang="en-US" altLang="en-US" sz="1800" dirty="0">
                <a:solidFill>
                  <a:srgbClr val="FFAA7D"/>
                </a:solidFill>
              </a:rPr>
              <a:t>et al. 2011, doi:10.1002/qj.776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257176" y="80738"/>
            <a:ext cx="8721724" cy="1228950"/>
          </a:xfrm>
          <a:prstGeom prst="rect">
            <a:avLst/>
          </a:prstGeom>
          <a:noFill/>
        </p:spPr>
        <p:txBody>
          <a:bodyPr lIns="91430" tIns="45716" rIns="91430" bIns="45716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21" charset="0"/>
                <a:ea typeface="ヒラギノ角ゴ Pro W3" pitchFamily="21" charset="-128"/>
                <a:cs typeface="ヒラギノ角ゴ Pro W3" pitchFamily="2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21" charset="0"/>
                <a:ea typeface="ヒラギノ角ゴ Pro W3" pitchFamily="21" charset="-128"/>
                <a:cs typeface="ヒラギノ角ゴ Pro W3" pitchFamily="2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21" charset="0"/>
                <a:ea typeface="ヒラギノ角ゴ Pro W3" pitchFamily="21" charset="-128"/>
                <a:cs typeface="ヒラギノ角ゴ Pro W3" pitchFamily="2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21" charset="0"/>
                <a:ea typeface="ヒラギノ角ゴ Pro W3" pitchFamily="21" charset="-128"/>
                <a:cs typeface="ヒラギノ角ゴ Pro W3" pitchFamily="2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21" charset="0"/>
                <a:ea typeface="ヒラギノ角ゴ Pro W3" pitchFamily="21" charset="-128"/>
                <a:cs typeface="ヒラギノ角ゴ Pro W3" pitchFamily="21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21" charset="0"/>
                <a:ea typeface="ヒラギノ角ゴ Pro W3" pitchFamily="21" charset="-128"/>
                <a:cs typeface="ヒラギノ角ゴ Pro W3" pitchFamily="21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21" charset="0"/>
                <a:ea typeface="ヒラギノ角ゴ Pro W3" pitchFamily="21" charset="-128"/>
                <a:cs typeface="ヒラギノ角ゴ Pro W3" pitchFamily="21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21" charset="0"/>
                <a:ea typeface="ヒラギノ角ゴ Pro W3" pitchFamily="21" charset="-128"/>
                <a:cs typeface="ヒラギノ角ゴ Pro W3" pitchFamily="21" charset="-128"/>
              </a:defRPr>
            </a:lvl9pPr>
          </a:lstStyle>
          <a:p>
            <a:pPr eaLnBrk="1" hangingPunct="1"/>
            <a:r>
              <a:rPr lang="en-US" altLang="en-US" sz="2400" u="sng" dirty="0" smtClean="0">
                <a:solidFill>
                  <a:srgbClr val="FFFCC7"/>
                </a:solidFill>
              </a:rPr>
              <a:t>PSD’s 20</a:t>
            </a:r>
            <a:r>
              <a:rPr lang="en-US" altLang="en-US" sz="2400" u="sng" baseline="30000" dirty="0" smtClean="0">
                <a:solidFill>
                  <a:srgbClr val="FFFCC7"/>
                </a:solidFill>
              </a:rPr>
              <a:t>th</a:t>
            </a:r>
            <a:r>
              <a:rPr lang="en-US" altLang="en-US" sz="2400" u="sng" dirty="0" smtClean="0">
                <a:solidFill>
                  <a:srgbClr val="FFFCC7"/>
                </a:solidFill>
              </a:rPr>
              <a:t> </a:t>
            </a:r>
            <a:r>
              <a:rPr lang="en-US" altLang="en-US" sz="2400" u="sng" dirty="0">
                <a:solidFill>
                  <a:srgbClr val="FFFCC7"/>
                </a:solidFill>
              </a:rPr>
              <a:t>Century Reanalysis v2c implementation of </a:t>
            </a:r>
          </a:p>
          <a:p>
            <a:pPr eaLnBrk="1" hangingPunct="1"/>
            <a:r>
              <a:rPr lang="en-US" altLang="en-US" sz="2400" u="sng" dirty="0">
                <a:solidFill>
                  <a:srgbClr val="FFFCC7"/>
                </a:solidFill>
              </a:rPr>
              <a:t> Ensemble </a:t>
            </a:r>
            <a:r>
              <a:rPr lang="en-US" altLang="en-US" sz="2400" u="sng" dirty="0" err="1" smtClean="0">
                <a:solidFill>
                  <a:srgbClr val="FFFCC7"/>
                </a:solidFill>
              </a:rPr>
              <a:t>Kalman</a:t>
            </a:r>
            <a:r>
              <a:rPr lang="en-US" altLang="en-US" sz="2400" u="sng" dirty="0" smtClean="0">
                <a:solidFill>
                  <a:srgbClr val="FFFCC7"/>
                </a:solidFill>
              </a:rPr>
              <a:t> Filter </a:t>
            </a:r>
            <a:r>
              <a:rPr lang="en-US" altLang="en-US" sz="2400" u="sng" dirty="0">
                <a:solidFill>
                  <a:srgbClr val="FFFCC7"/>
                </a:solidFill>
              </a:rPr>
              <a:t>Algorithm</a:t>
            </a:r>
            <a:r>
              <a:rPr lang="en-US" altLang="en-US" sz="2400" dirty="0">
                <a:solidFill>
                  <a:srgbClr val="FFFCC7"/>
                </a:solidFill>
              </a:rPr>
              <a:t> </a:t>
            </a:r>
            <a:r>
              <a:rPr lang="en-US" altLang="en-US" sz="2600" dirty="0">
                <a:solidFill>
                  <a:srgbClr val="FFFCC7"/>
                </a:solidFill>
              </a:rPr>
              <a:t/>
            </a:r>
            <a:br>
              <a:rPr lang="en-US" altLang="en-US" sz="2600" dirty="0">
                <a:solidFill>
                  <a:srgbClr val="FFFCC7"/>
                </a:solidFill>
              </a:rPr>
            </a:br>
            <a:r>
              <a:rPr lang="en-US" altLang="en-US" sz="1700" i="1" dirty="0" smtClean="0">
                <a:solidFill>
                  <a:srgbClr val="FFFCC7"/>
                </a:solidFill>
              </a:rPr>
              <a:t>(Whitaker and Hamill 2002, Whitaker </a:t>
            </a:r>
            <a:r>
              <a:rPr lang="en-US" altLang="en-US" sz="1700" i="1" dirty="0">
                <a:solidFill>
                  <a:srgbClr val="FFFCC7"/>
                </a:solidFill>
              </a:rPr>
              <a:t>et al. 2004, Compo et al. 2006, Compo et al.  2011)</a:t>
            </a:r>
          </a:p>
        </p:txBody>
      </p:sp>
      <p:sp>
        <p:nvSpPr>
          <p:cNvPr id="3" name="Rectangle 2"/>
          <p:cNvSpPr/>
          <p:nvPr/>
        </p:nvSpPr>
        <p:spPr>
          <a:xfrm>
            <a:off x="133873" y="3979318"/>
            <a:ext cx="8887891" cy="1100683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23298" y="3081856"/>
            <a:ext cx="4143902" cy="424347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6481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8">
      <a:dk1>
        <a:srgbClr val="003366"/>
      </a:dk1>
      <a:lt1>
        <a:srgbClr val="FFFFFF"/>
      </a:lt1>
      <a:dk2>
        <a:srgbClr val="000099"/>
      </a:dk2>
      <a:lt2>
        <a:srgbClr val="CCFFFF"/>
      </a:lt2>
      <a:accent1>
        <a:srgbClr val="3366CC"/>
      </a:accent1>
      <a:accent2>
        <a:srgbClr val="00B000"/>
      </a:accent2>
      <a:accent3>
        <a:srgbClr val="AAAACA"/>
      </a:accent3>
      <a:accent4>
        <a:srgbClr val="DADADA"/>
      </a:accent4>
      <a:accent5>
        <a:srgbClr val="ADB8E2"/>
      </a:accent5>
      <a:accent6>
        <a:srgbClr val="009F00"/>
      </a:accent6>
      <a:hlink>
        <a:srgbClr val="66CCFF"/>
      </a:hlink>
      <a:folHlink>
        <a:srgbClr val="FFE701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21" charset="0"/>
            <a:ea typeface="ヒラギノ角ゴ Pro W3" pitchFamily="21" charset="-128"/>
            <a:cs typeface="ヒラギノ角ゴ Pro W3" pitchFamily="2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21" charset="0"/>
            <a:ea typeface="ヒラギノ角ゴ Pro W3" pitchFamily="21" charset="-128"/>
            <a:cs typeface="ヒラギノ角ゴ Pro W3" pitchFamily="2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10389</TotalTime>
  <Words>1821</Words>
  <Application>Microsoft Macintosh PowerPoint</Application>
  <PresentationFormat>On-screen Show (4:3)</PresentationFormat>
  <Paragraphs>305</Paragraphs>
  <Slides>28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Blank Presentation</vt:lpstr>
      <vt:lpstr>Equation</vt:lpstr>
      <vt:lpstr>Document</vt:lpstr>
      <vt:lpstr>Bitmap Image</vt:lpstr>
      <vt:lpstr>Global Divergence in the new 20th Century Reanalysis version 2c (1851-2011)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Pacific Walker Circulation from Statistical Reconstructions, AGCM integrations, and 20th Century, ERA-40, NCEP-NCAR, ERA-Interim Reanalyses.</vt:lpstr>
      <vt:lpstr>PowerPoint Presentation</vt:lpstr>
      <vt:lpstr>Table of correlations of 500 hPa vertical velocity PWC</vt:lpstr>
    </vt:vector>
  </TitlesOfParts>
  <Company>noaa cdc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20th Century Reanalysis Project</dc:title>
  <dc:creator>noaa cdc</dc:creator>
  <cp:lastModifiedBy>Gil Compo</cp:lastModifiedBy>
  <cp:revision>757</cp:revision>
  <cp:lastPrinted>2008-03-21T22:35:03Z</cp:lastPrinted>
  <dcterms:created xsi:type="dcterms:W3CDTF">2010-06-11T21:50:51Z</dcterms:created>
  <dcterms:modified xsi:type="dcterms:W3CDTF">2015-05-27T16:49:37Z</dcterms:modified>
</cp:coreProperties>
</file>