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746" r:id="rId4"/>
    <p:sldMasterId id="2147483758" r:id="rId5"/>
    <p:sldMasterId id="2147483770" r:id="rId6"/>
    <p:sldMasterId id="2147483783" r:id="rId7"/>
    <p:sldMasterId id="2147483795" r:id="rId8"/>
    <p:sldMasterId id="2147483807" r:id="rId9"/>
  </p:sldMasterIdLst>
  <p:notesMasterIdLst>
    <p:notesMasterId r:id="rId62"/>
  </p:notesMasterIdLst>
  <p:sldIdLst>
    <p:sldId id="289" r:id="rId10"/>
    <p:sldId id="346" r:id="rId11"/>
    <p:sldId id="360" r:id="rId12"/>
    <p:sldId id="359" r:id="rId13"/>
    <p:sldId id="312" r:id="rId14"/>
    <p:sldId id="313" r:id="rId15"/>
    <p:sldId id="314" r:id="rId16"/>
    <p:sldId id="320" r:id="rId17"/>
    <p:sldId id="349" r:id="rId18"/>
    <p:sldId id="351" r:id="rId19"/>
    <p:sldId id="348" r:id="rId20"/>
    <p:sldId id="325" r:id="rId21"/>
    <p:sldId id="384" r:id="rId22"/>
    <p:sldId id="287" r:id="rId23"/>
    <p:sldId id="272" r:id="rId24"/>
    <p:sldId id="352" r:id="rId25"/>
    <p:sldId id="338" r:id="rId26"/>
    <p:sldId id="274" r:id="rId27"/>
    <p:sldId id="392" r:id="rId28"/>
    <p:sldId id="385" r:id="rId29"/>
    <p:sldId id="275" r:id="rId30"/>
    <p:sldId id="327" r:id="rId31"/>
    <p:sldId id="328" r:id="rId32"/>
    <p:sldId id="278" r:id="rId33"/>
    <p:sldId id="333" r:id="rId34"/>
    <p:sldId id="334" r:id="rId35"/>
    <p:sldId id="336" r:id="rId36"/>
    <p:sldId id="344" r:id="rId37"/>
    <p:sldId id="345" r:id="rId38"/>
    <p:sldId id="386" r:id="rId39"/>
    <p:sldId id="356" r:id="rId40"/>
    <p:sldId id="357" r:id="rId41"/>
    <p:sldId id="379" r:id="rId42"/>
    <p:sldId id="387" r:id="rId43"/>
    <p:sldId id="284" r:id="rId44"/>
    <p:sldId id="340" r:id="rId45"/>
    <p:sldId id="373" r:id="rId46"/>
    <p:sldId id="388" r:id="rId47"/>
    <p:sldId id="285" r:id="rId48"/>
    <p:sldId id="380" r:id="rId49"/>
    <p:sldId id="389" r:id="rId50"/>
    <p:sldId id="271" r:id="rId51"/>
    <p:sldId id="343" r:id="rId52"/>
    <p:sldId id="376" r:id="rId53"/>
    <p:sldId id="363" r:id="rId54"/>
    <p:sldId id="366" r:id="rId55"/>
    <p:sldId id="367" r:id="rId56"/>
    <p:sldId id="368" r:id="rId57"/>
    <p:sldId id="369" r:id="rId58"/>
    <p:sldId id="370" r:id="rId59"/>
    <p:sldId id="381" r:id="rId60"/>
    <p:sldId id="30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6973" autoAdjust="0"/>
  </p:normalViewPr>
  <p:slideViewPr>
    <p:cSldViewPr>
      <p:cViewPr>
        <p:scale>
          <a:sx n="79" d="100"/>
          <a:sy n="79" d="100"/>
        </p:scale>
        <p:origin x="-1752" y="-72"/>
      </p:cViewPr>
      <p:guideLst>
        <p:guide orient="horz" pos="2160"/>
        <p:guide pos="2880"/>
      </p:guideLst>
    </p:cSldViewPr>
  </p:slideViewPr>
  <p:notesTextViewPr>
    <p:cViewPr>
      <p:scale>
        <a:sx n="1" d="1"/>
        <a:sy n="1" d="1"/>
      </p:scale>
      <p:origin x="0" y="0"/>
    </p:cViewPr>
  </p:notesTextViewPr>
  <p:sorterViewPr>
    <p:cViewPr>
      <p:scale>
        <a:sx n="79" d="100"/>
        <a:sy n="79" d="100"/>
      </p:scale>
      <p:origin x="0" y="6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18" Type="http://schemas.openxmlformats.org/officeDocument/2006/relationships/image" Target="../media/image43.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17" Type="http://schemas.openxmlformats.org/officeDocument/2006/relationships/image" Target="../media/image42.wmf"/><Relationship Id="rId2" Type="http://schemas.openxmlformats.org/officeDocument/2006/relationships/image" Target="../media/image27.wmf"/><Relationship Id="rId16" Type="http://schemas.openxmlformats.org/officeDocument/2006/relationships/image" Target="../media/image41.wmf"/><Relationship Id="rId20" Type="http://schemas.openxmlformats.org/officeDocument/2006/relationships/image" Target="../media/image5.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5" Type="http://schemas.openxmlformats.org/officeDocument/2006/relationships/image" Target="../media/image40.wmf"/><Relationship Id="rId10" Type="http://schemas.openxmlformats.org/officeDocument/2006/relationships/image" Target="../media/image35.wmf"/><Relationship Id="rId19" Type="http://schemas.openxmlformats.org/officeDocument/2006/relationships/image" Target="../media/image6.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6.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5.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5" Type="http://schemas.openxmlformats.org/officeDocument/2006/relationships/image" Target="../media/image6.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 Id="rId14"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B2473-2AE0-46BE-B773-6860C0BE3333}" type="datetimeFigureOut">
              <a:rPr lang="en-US" smtClean="0"/>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F0153-17E5-4586-A2DC-1BDA86B6529C}" type="slidenum">
              <a:rPr lang="en-US" smtClean="0"/>
              <a:t>‹#›</a:t>
            </a:fld>
            <a:endParaRPr lang="en-US"/>
          </a:p>
        </p:txBody>
      </p:sp>
    </p:spTree>
    <p:extLst>
      <p:ext uri="{BB962C8B-B14F-4D97-AF65-F5344CB8AC3E}">
        <p14:creationId xmlns:p14="http://schemas.microsoft.com/office/powerpoint/2010/main" val="343626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lIns="90413" tIns="45206" rIns="90413" bIns="45206"/>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564F3-9C39-4E46-B0AF-E5FF3EA58DD5}" type="slidenum">
              <a:rPr lang="zh-CN" altLang="en-US" smtClean="0">
                <a:solidFill>
                  <a:prstClr val="black"/>
                </a:solidFill>
                <a:latin typeface="Times New Roman" pitchFamily="18" charset="0"/>
                <a:cs typeface="Arial" charset="0"/>
              </a:rPr>
              <a:pPr fontAlgn="base">
                <a:spcBef>
                  <a:spcPct val="0"/>
                </a:spcBef>
                <a:spcAft>
                  <a:spcPct val="0"/>
                </a:spcAft>
              </a:pPr>
              <a:t>29</a:t>
            </a:fld>
            <a:endParaRPr lang="en-US" altLang="zh-CN" smtClean="0">
              <a:solidFill>
                <a:prstClr val="black"/>
              </a:solidFill>
              <a:latin typeface="Times New Roman" pitchFamily="18" charset="0"/>
              <a:cs typeface="Arial" charset="0"/>
            </a:endParaRPr>
          </a:p>
        </p:txBody>
      </p:sp>
      <p:sp>
        <p:nvSpPr>
          <p:cNvPr id="606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6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zh-CN" dirty="0" smtClean="0"/>
              <a:t>NSST algorithm</a:t>
            </a:r>
            <a:r>
              <a:rPr lang="en-US" altLang="zh-CN" baseline="0" dirty="0" smtClean="0"/>
              <a:t> is part of both the analysis and forecast system. In the analysis, the NSST provides an analysis of the the interfacial temperature (“SST”) in the hybrid ENKF GSI using satellite radiances. In the forecast, the NSST provides the interfacial temperature (SST) in the free, coupled forecast instead of the temperature at 5-meter depth that is predicted by the ocean model.</a:t>
            </a:r>
            <a:endParaRPr lang="zh-CN" altLang="en-US" smtClean="0"/>
          </a:p>
          <a:p>
            <a:pPr eaLnBrk="1" hangingPunct="1">
              <a:spcBef>
                <a:spcPct val="0"/>
              </a:spcBef>
            </a:pPr>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aerosol coupling</a:t>
            </a:r>
            <a:r>
              <a:rPr lang="en-US" b="1" baseline="0" dirty="0" smtClean="0"/>
              <a:t> workflow is contributed by Sarah Lu, Jun Wang, Yu-Tai </a:t>
            </a:r>
            <a:r>
              <a:rPr lang="en-US" b="1" baseline="0" dirty="0" err="1" smtClean="0"/>
              <a:t>Hou</a:t>
            </a:r>
            <a:r>
              <a:rPr lang="en-US" b="1" baseline="0" dirty="0" smtClean="0"/>
              <a:t>, </a:t>
            </a:r>
            <a:r>
              <a:rPr lang="en-US" b="1" dirty="0" err="1" smtClean="0"/>
              <a:t>Shrinivas</a:t>
            </a:r>
            <a:r>
              <a:rPr lang="en-US" b="1" dirty="0" smtClean="0"/>
              <a:t> </a:t>
            </a:r>
            <a:r>
              <a:rPr lang="en-US" b="1" dirty="0" err="1" smtClean="0"/>
              <a:t>Moorthi</a:t>
            </a:r>
            <a:r>
              <a:rPr lang="en-US" b="1" dirty="0" smtClean="0"/>
              <a:t>  and </a:t>
            </a:r>
            <a:r>
              <a:rPr lang="en-US" b="1" dirty="0" err="1" smtClean="0"/>
              <a:t>Partha</a:t>
            </a:r>
            <a:r>
              <a:rPr lang="en-US" b="1" dirty="0" smtClean="0"/>
              <a:t> </a:t>
            </a:r>
            <a:r>
              <a:rPr lang="en-US" b="1" dirty="0" err="1" smtClean="0"/>
              <a:t>Bhattacharjee</a:t>
            </a:r>
            <a:endParaRPr lang="en-US" b="1" dirty="0"/>
          </a:p>
        </p:txBody>
      </p:sp>
      <p:sp>
        <p:nvSpPr>
          <p:cNvPr id="4" name="Slide Number Placeholder 3"/>
          <p:cNvSpPr>
            <a:spLocks noGrp="1"/>
          </p:cNvSpPr>
          <p:nvPr>
            <p:ph type="sldNum" sz="quarter" idx="10"/>
          </p:nvPr>
        </p:nvSpPr>
        <p:spPr/>
        <p:txBody>
          <a:bodyPr/>
          <a:lstStyle/>
          <a:p>
            <a:fld id="{4A08D663-6ECC-4AE5-90A0-A6BDA08C0259}" type="slidenum">
              <a:rPr lang="en-US" smtClean="0"/>
              <a:t>35</a:t>
            </a:fld>
            <a:endParaRPr lang="en-US"/>
          </a:p>
        </p:txBody>
      </p:sp>
    </p:spTree>
    <p:extLst>
      <p:ext uri="{BB962C8B-B14F-4D97-AF65-F5344CB8AC3E}">
        <p14:creationId xmlns:p14="http://schemas.microsoft.com/office/powerpoint/2010/main" val="194956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391C135D-8250-D045-B95A-54C3FB038A0F}" type="slidenum">
              <a:rPr lang="en-US">
                <a:solidFill>
                  <a:prstClr val="white"/>
                </a:solidFill>
              </a:rPr>
              <a:pPr>
                <a:defRPr/>
              </a:pPr>
              <a:t>42</a:t>
            </a:fld>
            <a:endParaRPr lang="en-US">
              <a:solidFill>
                <a:prstClr val="white"/>
              </a:solidFill>
            </a:endParaRPr>
          </a:p>
        </p:txBody>
      </p:sp>
      <p:sp>
        <p:nvSpPr>
          <p:cNvPr id="84993"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a:xfrm>
            <a:off x="686361" y="4342535"/>
            <a:ext cx="5483879" cy="41116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4DD15-9C4A-4B87-9DE7-2E95D9C608C8}" type="slidenum">
              <a:rPr lang="en-US" altLang="en-US"/>
              <a:pPr/>
              <a:t>5</a:t>
            </a:fld>
            <a:endParaRPr lang="en-US" altLang="en-US"/>
          </a:p>
        </p:txBody>
      </p:sp>
      <p:sp>
        <p:nvSpPr>
          <p:cNvPr id="23554" name="Rectangle 2"/>
          <p:cNvSpPr txBox="1">
            <a:spLocks noGrp="1" noRot="1" noChangeAspect="1" noChangeArrowheads="1" noTextEdit="1"/>
          </p:cNvSpPr>
          <p:nvPr>
            <p:ph type="sldImg"/>
          </p:nvPr>
        </p:nvSpPr>
        <p:spPr>
          <a:xfrm>
            <a:off x="1143000" y="695325"/>
            <a:ext cx="4572000" cy="3429000"/>
          </a:xfrm>
          <a:ln/>
        </p:spPr>
      </p:sp>
      <p:sp>
        <p:nvSpPr>
          <p:cNvPr id="23555" name="Rectangle 3"/>
          <p:cNvSpPr txBox="1">
            <a:spLocks noGrp="1" noChangeArrowheads="1"/>
          </p:cNvSpPr>
          <p:nvPr>
            <p:ph type="body" idx="1"/>
          </p:nvPr>
        </p:nvSpPr>
        <p:spPr>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US" altLang="en-US" smtClean="0"/>
          </a:p>
        </p:txBody>
      </p:sp>
      <p:sp>
        <p:nvSpPr>
          <p:cNvPr id="112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EBBD17-64C3-442B-AD86-B4A64B6DA854}"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EnKF</a:t>
            </a:r>
            <a:r>
              <a:rPr lang="en-US" dirty="0" smtClean="0"/>
              <a:t> updates the whole ensemble</a:t>
            </a:r>
          </a:p>
          <a:p>
            <a:r>
              <a:rPr lang="en-US" dirty="0" smtClean="0"/>
              <a:t>The 3DVar updates only the</a:t>
            </a:r>
            <a:r>
              <a:rPr lang="en-US" baseline="0" dirty="0" smtClean="0"/>
              <a:t> mean</a:t>
            </a:r>
            <a:endParaRPr lang="en-US" dirty="0"/>
          </a:p>
        </p:txBody>
      </p:sp>
      <p:sp>
        <p:nvSpPr>
          <p:cNvPr id="4" name="Slide Number Placeholder 3"/>
          <p:cNvSpPr>
            <a:spLocks noGrp="1"/>
          </p:cNvSpPr>
          <p:nvPr>
            <p:ph type="sldNum" sz="quarter" idx="10"/>
          </p:nvPr>
        </p:nvSpPr>
        <p:spPr/>
        <p:txBody>
          <a:bodyPr/>
          <a:lstStyle/>
          <a:p>
            <a:fld id="{FD586B64-6109-164A-8852-E2F640929AE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0489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86B64-6109-164A-8852-E2F640929AE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0489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run uses perfect</a:t>
            </a:r>
            <a:r>
              <a:rPr lang="en-US" baseline="0" dirty="0" smtClean="0"/>
              <a:t> forcing and perfect initial conditions. Errors in control are caused by observational noise.</a:t>
            </a:r>
          </a:p>
          <a:p>
            <a:r>
              <a:rPr lang="en-US" baseline="0" dirty="0" smtClean="0"/>
              <a:t>The Hybrid reduces errors in the 20º isotherm towards the control run – indicating an improvement in the representation of the thermocline depth.</a:t>
            </a:r>
            <a:endParaRPr lang="en-US" dirty="0"/>
          </a:p>
        </p:txBody>
      </p:sp>
      <p:sp>
        <p:nvSpPr>
          <p:cNvPr id="4" name="Slide Number Placeholder 3"/>
          <p:cNvSpPr>
            <a:spLocks noGrp="1"/>
          </p:cNvSpPr>
          <p:nvPr>
            <p:ph type="sldNum" sz="quarter" idx="10"/>
          </p:nvPr>
        </p:nvSpPr>
        <p:spPr/>
        <p:txBody>
          <a:bodyPr/>
          <a:lstStyle/>
          <a:p>
            <a:fld id="{FD586B64-6109-164A-8852-E2F640929AE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0517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run uses perfect</a:t>
            </a:r>
            <a:r>
              <a:rPr lang="en-US" baseline="0" dirty="0" smtClean="0"/>
              <a:t> forcing and perfect initial conditions. Errors in control are caused by observational noise.</a:t>
            </a:r>
          </a:p>
          <a:p>
            <a:r>
              <a:rPr lang="en-US" baseline="0" dirty="0" smtClean="0"/>
              <a:t>The Hybrid reduces errors in the 20º isotherm towards the control run – indicating an improvement in the representation of the thermocline depth.</a:t>
            </a:r>
            <a:endParaRPr lang="en-US" dirty="0"/>
          </a:p>
        </p:txBody>
      </p:sp>
      <p:sp>
        <p:nvSpPr>
          <p:cNvPr id="4" name="Slide Number Placeholder 3"/>
          <p:cNvSpPr>
            <a:spLocks noGrp="1"/>
          </p:cNvSpPr>
          <p:nvPr>
            <p:ph type="sldNum" sz="quarter" idx="10"/>
          </p:nvPr>
        </p:nvSpPr>
        <p:spPr/>
        <p:txBody>
          <a:bodyPr/>
          <a:lstStyle/>
          <a:p>
            <a:fld id="{FD586B64-6109-164A-8852-E2F640929AE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0517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3DVar</a:t>
            </a:r>
            <a:r>
              <a:rPr lang="en-US" baseline="0" dirty="0" smtClean="0"/>
              <a:t> allows too much </a:t>
            </a:r>
            <a:r>
              <a:rPr lang="en-US" baseline="0" dirty="0" err="1" smtClean="0"/>
              <a:t>obs</a:t>
            </a:r>
            <a:r>
              <a:rPr lang="en-US" baseline="0" dirty="0" smtClean="0"/>
              <a:t> error into analysis cycle.</a:t>
            </a:r>
            <a:endParaRPr lang="en-US" dirty="0"/>
          </a:p>
        </p:txBody>
      </p:sp>
      <p:sp>
        <p:nvSpPr>
          <p:cNvPr id="4" name="Slide Number Placeholder 3"/>
          <p:cNvSpPr>
            <a:spLocks noGrp="1"/>
          </p:cNvSpPr>
          <p:nvPr>
            <p:ph type="sldNum" sz="quarter" idx="10"/>
          </p:nvPr>
        </p:nvSpPr>
        <p:spPr/>
        <p:txBody>
          <a:bodyPr/>
          <a:lstStyle/>
          <a:p>
            <a:fld id="{FD586B64-6109-164A-8852-E2F640929AE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1375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F0153-17E5-4586-A2DC-1BDA86B6529C}" type="slidenum">
              <a:rPr lang="en-US" smtClean="0"/>
              <a:t>28</a:t>
            </a:fld>
            <a:endParaRPr lang="en-US"/>
          </a:p>
        </p:txBody>
      </p:sp>
    </p:spTree>
    <p:extLst>
      <p:ext uri="{BB962C8B-B14F-4D97-AF65-F5344CB8AC3E}">
        <p14:creationId xmlns:p14="http://schemas.microsoft.com/office/powerpoint/2010/main" val="170888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2F879-FA5B-4FBC-A621-747D62340FCE}"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373889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E6F5-CAC3-4A45-9613-AC3CDDDD30DB}"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5982795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67FF19-F8CB-430C-893B-530B4635EC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6430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265FF4-55BB-4AAE-B1B0-81333909F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863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DED56-D108-4577-B4E8-050AC0C8E14B}"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213013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6764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4"/>
          </p:nvPr>
        </p:nvSpPr>
        <p:spPr>
          <a:xfrm>
            <a:off x="457200" y="6457950"/>
            <a:ext cx="2133600" cy="476250"/>
          </a:xfrm>
          <a:prstGeom prst="rect">
            <a:avLst/>
          </a:prstGeom>
        </p:spPr>
        <p:txBody>
          <a:bodyPr/>
          <a:lstStyle>
            <a:lvl1pPr>
              <a:defRPr>
                <a:latin typeface="Times New Roman" pitchFamily="18" charset="0"/>
                <a:ea typeface="+mn-ea"/>
                <a:cs typeface="+mn-cs"/>
              </a:defRPr>
            </a:lvl1pPr>
          </a:lstStyle>
          <a:p>
            <a:pPr>
              <a:defRPr/>
            </a:pPr>
            <a:fld id="{E5B48632-AEDB-45C5-B0C5-CCF6C5348BC8}" type="datetime1">
              <a:rPr lang="en-US" smtClean="0"/>
              <a:t>3/30/2015</a:t>
            </a:fld>
            <a:endParaRPr lang="en-US"/>
          </a:p>
        </p:txBody>
      </p:sp>
      <p:sp>
        <p:nvSpPr>
          <p:cNvPr id="5" name="Rectangle 5"/>
          <p:cNvSpPr>
            <a:spLocks noGrp="1" noChangeArrowheads="1"/>
          </p:cNvSpPr>
          <p:nvPr>
            <p:ph type="ftr" sz="quarter" idx="15"/>
          </p:nvPr>
        </p:nvSpPr>
        <p:spPr>
          <a:xfrm>
            <a:off x="3124200" y="6457950"/>
            <a:ext cx="2895600" cy="476250"/>
          </a:xfrm>
          <a:prstGeom prst="rect">
            <a:avLst/>
          </a:prstGeom>
        </p:spPr>
        <p:txBody>
          <a:bodyPr/>
          <a:lstStyle>
            <a:lvl1pPr>
              <a:defRPr>
                <a:latin typeface="Times New Roman" pitchFamily="18" charset="0"/>
                <a:ea typeface="+mn-ea"/>
                <a:cs typeface="+mn-cs"/>
              </a:defRPr>
            </a:lvl1pPr>
          </a:lstStyle>
          <a:p>
            <a:pPr>
              <a:defRPr/>
            </a:pPr>
            <a:endParaRPr lang="en-US"/>
          </a:p>
        </p:txBody>
      </p:sp>
      <p:sp>
        <p:nvSpPr>
          <p:cNvPr id="6" name="Rectangle 6"/>
          <p:cNvSpPr>
            <a:spLocks noGrp="1" noChangeArrowheads="1"/>
          </p:cNvSpPr>
          <p:nvPr>
            <p:ph type="sldNum" sz="quarter" idx="16"/>
          </p:nvPr>
        </p:nvSpPr>
        <p:spPr>
          <a:xfrm>
            <a:off x="6553200" y="6457950"/>
            <a:ext cx="2133600" cy="476250"/>
          </a:xfrm>
        </p:spPr>
        <p:txBody>
          <a:bodyPr/>
          <a:lstStyle>
            <a:lvl1pPr>
              <a:defRPr/>
            </a:lvl1pPr>
          </a:lstStyle>
          <a:p>
            <a:pPr>
              <a:defRPr/>
            </a:pPr>
            <a:fld id="{18E8A569-3293-9D4A-9C38-BD92929BA7FA}" type="slidenum">
              <a:rPr lang="en-US"/>
              <a:pPr>
                <a:defRPr/>
              </a:pPr>
              <a:t>‹#›</a:t>
            </a:fld>
            <a:endParaRPr lang="en-US"/>
          </a:p>
        </p:txBody>
      </p:sp>
    </p:spTree>
    <p:extLst>
      <p:ext uri="{BB962C8B-B14F-4D97-AF65-F5344CB8AC3E}">
        <p14:creationId xmlns:p14="http://schemas.microsoft.com/office/powerpoint/2010/main" val="252585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B434A3F-9A7B-4458-B59D-61D2EDD16D79}"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87227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0FC01E3-EDF5-4AC3-8469-099F802F0FEA}"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60822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70D3D88A-E3CA-47E1-8A28-20E30ECEAF85}" type="datetime1">
              <a:rPr lang="en-US" smtClean="0">
                <a:solidFill>
                  <a:prstClr val="white">
                    <a:alpha val="60000"/>
                  </a:prstClr>
                </a:solidFill>
              </a:rPr>
              <a:t>3/30/2015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081996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5F8734-8D71-49BE-A770-B02524AA1AA8}" type="datetime1">
              <a:rPr lang="en-US" smtClean="0">
                <a:solidFill>
                  <a:prstClr val="white">
                    <a:alpha val="60000"/>
                  </a:prstClr>
                </a:solidFill>
              </a:rPr>
              <a:t>3/30/2015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732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0EB8F85-F28A-464D-B6AE-5337B473D334}"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59379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F647686-D1DB-4AC2-B2C1-0EE5C7D3C792}" type="datetime1">
              <a:rPr lang="en-US" smtClean="0">
                <a:solidFill>
                  <a:prstClr val="white">
                    <a:alpha val="60000"/>
                  </a:prstClr>
                </a:solidFill>
              </a:rPr>
              <a:t>3/30/2015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409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D335A-1926-4DBC-A767-84C978511125}"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3049266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E0150F-15EB-458D-8BEB-981596E03F6E}" type="datetime1">
              <a:rPr lang="en-US" smtClean="0">
                <a:solidFill>
                  <a:prstClr val="white">
                    <a:alpha val="60000"/>
                  </a:prstClr>
                </a:solidFill>
              </a:rPr>
              <a:t>3/30/2015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866989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3CFED7B-5CF7-41F2-8E87-F88D6C07920F}"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502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79427AC6-F0B9-4FF1-BF35-ECC23449715F}" type="datetime1">
              <a:rPr lang="en-US" smtClean="0">
                <a:solidFill>
                  <a:prstClr val="white">
                    <a:alpha val="60000"/>
                  </a:prstClr>
                </a:solidFill>
              </a:rPr>
              <a:t>3/30/2015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24106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A1023-F798-4271-A745-6C6DA11CF8A6}"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812772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9DE5A-657F-4265-9189-511CF2A5B7E7}"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31022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E1AC634-78FA-4EED-A291-6D5C4909F82E}"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222055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63E90A8-7BF5-447E-AAD7-25787C22C2F8}"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198307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76248A1-F8B4-47BC-93F6-2B024673AA86}" type="datetime1">
              <a:rPr lang="en-US" smtClean="0">
                <a:solidFill>
                  <a:prstClr val="white">
                    <a:alpha val="60000"/>
                  </a:prstClr>
                </a:solidFill>
              </a:rPr>
              <a:t>3/30/2015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014168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D853710-2B10-47FE-9B9C-8D7CD1F57E15}" type="datetime1">
              <a:rPr lang="en-US" smtClean="0">
                <a:solidFill>
                  <a:prstClr val="white">
                    <a:alpha val="60000"/>
                  </a:prstClr>
                </a:solidFill>
              </a:rPr>
              <a:t>3/30/2015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176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2BB00EF-6D26-4261-AF0D-0F95F48594A1}"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73279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BA3DC-6CA6-450A-8500-7D659928CA5F}"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2340127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D5A3AD4-AD0B-4077-B83C-47327389CA67}" type="datetime1">
              <a:rPr lang="en-US" smtClean="0">
                <a:solidFill>
                  <a:prstClr val="white">
                    <a:alpha val="60000"/>
                  </a:prstClr>
                </a:solidFill>
              </a:rPr>
              <a:t>3/30/2015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192563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44AF2B-7B85-4D47-9AB8-E8C07487EECF}" type="datetime1">
              <a:rPr lang="en-US" smtClean="0">
                <a:solidFill>
                  <a:prstClr val="white">
                    <a:alpha val="60000"/>
                  </a:prstClr>
                </a:solidFill>
              </a:rPr>
              <a:t>3/30/2015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567426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20515DD-2C2F-4827-99C9-08835425FF6D}"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466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75CC114C-8563-41C9-A173-EF2F5F8C2C28}" type="datetime1">
              <a:rPr lang="en-US" smtClean="0">
                <a:solidFill>
                  <a:prstClr val="white">
                    <a:alpha val="60000"/>
                  </a:prstClr>
                </a:solidFill>
              </a:rPr>
              <a:t>3/30/2015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27177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A36D3-B3C6-42E0-B57B-7FBE96DE3F80}"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296527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D2DC3-3BA5-4BB7-9387-382AFCFF4014}"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839535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D41AFC4-7E91-4A7D-82FE-F22D0E5681A0}"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175961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1BB7142-BE6A-4260-A14A-9E4327A45899}"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466384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568C9B9-1DE0-428B-8970-5142CBA1A40A}" type="datetime1">
              <a:rPr lang="en-US" smtClean="0">
                <a:solidFill>
                  <a:prstClr val="white">
                    <a:alpha val="60000"/>
                  </a:prstClr>
                </a:solidFill>
              </a:rPr>
              <a:t>3/30/2015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596716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E492CF8-12DC-404F-9D48-62DCBC45505E}" type="datetime1">
              <a:rPr lang="en-US" smtClean="0">
                <a:solidFill>
                  <a:prstClr val="white">
                    <a:alpha val="60000"/>
                  </a:prstClr>
                </a:solidFill>
              </a:rPr>
              <a:t>3/30/2015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914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CBA44F-C04F-4B41-959F-9F8E6B8E3279}" type="datetime1">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930113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2ED72C7-6FA3-4EFE-B6C1-ECA425298FE6}"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603970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112F088-4405-46AE-9501-39E08B1080C7}" type="datetime1">
              <a:rPr lang="en-US" smtClean="0">
                <a:solidFill>
                  <a:prstClr val="white">
                    <a:alpha val="60000"/>
                  </a:prstClr>
                </a:solidFill>
              </a:rPr>
              <a:t>3/30/2015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163274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503E05-C7E5-41D3-B24B-0CB3ECB46D53}" type="datetime1">
              <a:rPr lang="en-US" smtClean="0">
                <a:solidFill>
                  <a:prstClr val="white">
                    <a:alpha val="60000"/>
                  </a:prstClr>
                </a:solidFill>
              </a:rPr>
              <a:t>3/30/2015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195974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3FBE39E-4D01-46E6-A30E-61E16B5E8269}"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30240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ADDE4AF-10EB-4206-9907-32F614D02DE8}" type="datetime1">
              <a:rPr lang="en-US" smtClean="0">
                <a:solidFill>
                  <a:prstClr val="white">
                    <a:alpha val="60000"/>
                  </a:prstClr>
                </a:solidFill>
              </a:rPr>
              <a:t>3/30/2015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522540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53837-3013-4486-9724-DBE2A4DB982C}"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600411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2213B-02D5-4919-A712-458715CD0BD4}"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165577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74CC9384-04CB-446E-B61C-B2A106688CD9}"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04611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C5241FD-1D69-4645-B4A3-F76766FAC2CC}"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970954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BB4B201-08D8-40B1-96BA-FE5B4E562120}" type="datetime1">
              <a:rPr lang="en-US" smtClean="0">
                <a:solidFill>
                  <a:prstClr val="white">
                    <a:alpha val="60000"/>
                  </a:prstClr>
                </a:solidFill>
              </a:rPr>
              <a:t>3/30/2015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8858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CF57A-455D-4192-AE4A-AE264445E488}" type="datetime1">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1280776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6E20999-B192-4CCD-943C-DC53D21A6F3B}" type="datetime1">
              <a:rPr lang="en-US" smtClean="0">
                <a:solidFill>
                  <a:prstClr val="white">
                    <a:alpha val="60000"/>
                  </a:prstClr>
                </a:solidFill>
              </a:rPr>
              <a:t>3/30/2015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759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86EC698-0107-4A12-80B1-1F8615F09302}"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199198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30170CC-9502-4EFA-891A-44F8AEACCCA9}" type="datetime1">
              <a:rPr lang="en-US" smtClean="0">
                <a:solidFill>
                  <a:prstClr val="white">
                    <a:alpha val="60000"/>
                  </a:prstClr>
                </a:solidFill>
              </a:rPr>
              <a:t>3/30/2015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769916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A0E75C-7EF4-445A-9A6F-CCE1A16F324C}" type="datetime1">
              <a:rPr lang="en-US" smtClean="0">
                <a:solidFill>
                  <a:prstClr val="white">
                    <a:alpha val="60000"/>
                  </a:prstClr>
                </a:solidFill>
              </a:rPr>
              <a:t>3/30/2015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721531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FAE1BC9-A66F-47F3-84EB-AB0D749AF375}"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02709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86B0562-2457-41F8-9102-484078879D65}" type="datetime1">
              <a:rPr lang="en-US" smtClean="0">
                <a:solidFill>
                  <a:prstClr val="white">
                    <a:alpha val="60000"/>
                  </a:prstClr>
                </a:solidFill>
              </a:rPr>
              <a:t>3/30/2015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717542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7011B-8D23-4C5E-960E-6A92DA84D019}"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917572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433787-8DF4-447F-BA70-299ADAAB9C63}"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761744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2DBD565-AFE2-4BE3-81DB-1C8C8777FBAA}"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103801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59AEC9A-DBA7-4364-8D27-75DC74CA0707}"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0685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E2B56-D974-479F-B7D4-A6609C68E11D}" type="datetime1">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2180082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6200328-9F9A-4F34-A9CA-267C5B541551}" type="datetime1">
              <a:rPr lang="en-US" smtClean="0">
                <a:solidFill>
                  <a:prstClr val="white">
                    <a:alpha val="60000"/>
                  </a:prstClr>
                </a:solidFill>
              </a:rPr>
              <a:t>3/30/2015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322153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5EF5E43-A9DE-469E-B055-B8FBB9F58263}" type="datetime1">
              <a:rPr lang="en-US" smtClean="0">
                <a:solidFill>
                  <a:prstClr val="white">
                    <a:alpha val="60000"/>
                  </a:prstClr>
                </a:solidFill>
              </a:rPr>
              <a:t>3/30/2015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620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AEAF08F-DB2A-4B79-B3B3-4ABCC84F6C9F}" type="datetime1">
              <a:rPr lang="en-US" smtClean="0">
                <a:solidFill>
                  <a:prstClr val="white">
                    <a:alpha val="60000"/>
                  </a:prstClr>
                </a:solidFill>
              </a:rPr>
              <a:t>3/30/2015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311662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7B9A55E-EF10-4313-9F08-C1920218F1B2}" type="datetime1">
              <a:rPr lang="en-US" smtClean="0">
                <a:solidFill>
                  <a:prstClr val="white">
                    <a:alpha val="60000"/>
                  </a:prstClr>
                </a:solidFill>
              </a:rPr>
              <a:t>3/30/2015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544864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4FBC2B-2793-4923-888C-5D09F6F0E111}" type="datetime1">
              <a:rPr lang="en-US" smtClean="0">
                <a:solidFill>
                  <a:prstClr val="white">
                    <a:alpha val="60000"/>
                  </a:prstClr>
                </a:solidFill>
              </a:rPr>
              <a:t>3/30/2015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180409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953FDAD-0CFF-496D-B905-191F89940A40}" type="datetime1">
              <a:rPr lang="en-US" smtClean="0">
                <a:solidFill>
                  <a:prstClr val="white">
                    <a:alpha val="60000"/>
                  </a:prstClr>
                </a:solidFill>
              </a:rPr>
              <a:t>3/30/2015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63249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551C433-CCC3-483F-85BC-7A78F953E8B0}" type="datetime1">
              <a:rPr lang="en-US" smtClean="0">
                <a:solidFill>
                  <a:prstClr val="white">
                    <a:alpha val="60000"/>
                  </a:prstClr>
                </a:solidFill>
              </a:rPr>
              <a:t>3/30/2015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572982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DA8B4-1E2A-48D5-9A3C-5D09EC091876}"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993627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5C761-7E59-413F-B2B9-3DDC70E672EE}" type="datetime1">
              <a:rPr lang="en-US" smtClean="0">
                <a:solidFill>
                  <a:prstClr val="white">
                    <a:alpha val="60000"/>
                  </a:prstClr>
                </a:solidFill>
              </a:rPr>
              <a:t>3/30/2015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95994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6E4DF5-9D5C-4D9C-BE5B-DCD29C83A031}"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9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DBF9B-F8C5-48BB-8BCD-3E339233EF9E}" type="datetime1">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3108110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C6CB5-3184-481D-A168-B8C1C3BEB412}"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664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A941F6-17AF-475F-AEC8-5319479B983B}"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9847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CB98D-38A0-4543-83BD-D0F82A99727A}" type="datetime1">
              <a:rPr lang="en-US" smtClean="0">
                <a:solidFill>
                  <a:prstClr val="black">
                    <a:tint val="75000"/>
                  </a:prstClr>
                </a:solidFill>
              </a:r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192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D88A3-8518-45C2-94A8-8BF4BF6160C1}" type="datetime1">
              <a:rPr lang="en-US" smtClean="0">
                <a:solidFill>
                  <a:prstClr val="black">
                    <a:tint val="75000"/>
                  </a:prstClr>
                </a:solidFill>
              </a:rPr>
              <a:t>3/30/2015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982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3631F-E8EE-4848-8977-68D78978A216}" type="datetime1">
              <a:rPr lang="en-US" smtClean="0">
                <a:solidFill>
                  <a:prstClr val="black">
                    <a:tint val="75000"/>
                  </a:prstClr>
                </a:solidFill>
              </a:rPr>
              <a:t>3/30/2015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805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F196E-BD3E-406D-B9BC-799F47E2B402}" type="datetime1">
              <a:rPr lang="en-US" smtClean="0">
                <a:solidFill>
                  <a:prstClr val="black">
                    <a:tint val="75000"/>
                  </a:prstClr>
                </a:solidFill>
              </a:rPr>
              <a:t>3/30/2015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152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2CDC6-E6C4-4AFE-BCD1-A2758FB5A017}" type="datetime1">
              <a:rPr lang="en-US" smtClean="0">
                <a:solidFill>
                  <a:prstClr val="black">
                    <a:tint val="75000"/>
                  </a:prstClr>
                </a:solidFill>
              </a:r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002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6623C-C567-4239-96CB-A2F4763D0FCE}" type="datetime1">
              <a:rPr lang="en-US" smtClean="0">
                <a:solidFill>
                  <a:prstClr val="black">
                    <a:tint val="75000"/>
                  </a:prstClr>
                </a:solidFill>
              </a:r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3477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ABC2-15EE-4985-BA7B-46DE4E7CB7E6}"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532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6126CA-925E-497E-A890-56DCCFE7C72F}"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05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763AD-5398-4512-9A7D-B6BED4F2C332}" type="datetime1">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32183735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A15FE-201D-4266-A748-F60D12B2F3F0}"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66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5EA0C8-C533-4E21-B684-1E3468AE9CF0}"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945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04D67-53B5-4211-8AB4-8364C6F84520}"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7814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0FD24-A7AF-4993-AF6C-5FC230710BE0}" type="datetime1">
              <a:rPr lang="en-US" smtClean="0">
                <a:solidFill>
                  <a:prstClr val="black">
                    <a:tint val="75000"/>
                  </a:prstClr>
                </a:solidFill>
              </a:r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6872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C942D-44B0-47FE-BE0A-9D69A844E1E4}" type="datetime1">
              <a:rPr lang="en-US" smtClean="0">
                <a:solidFill>
                  <a:prstClr val="black">
                    <a:tint val="75000"/>
                  </a:prstClr>
                </a:solidFill>
              </a:rPr>
              <a:t>3/30/2015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415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C4C8D-2DEB-4556-A92E-A1961913D6B1}" type="datetime1">
              <a:rPr lang="en-US" smtClean="0">
                <a:solidFill>
                  <a:prstClr val="black">
                    <a:tint val="75000"/>
                  </a:prstClr>
                </a:solidFill>
              </a:rPr>
              <a:t>3/30/2015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293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296E-7D92-467B-A4B2-AD7EDCAF0848}" type="datetime1">
              <a:rPr lang="en-US" smtClean="0">
                <a:solidFill>
                  <a:prstClr val="black">
                    <a:tint val="75000"/>
                  </a:prstClr>
                </a:solidFill>
              </a:rPr>
              <a:t>3/30/2015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28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F4BF1-9DCA-4B2B-B6A1-F1E83A63AE17}" type="datetime1">
              <a:rPr lang="en-US" smtClean="0">
                <a:solidFill>
                  <a:prstClr val="black">
                    <a:tint val="75000"/>
                  </a:prstClr>
                </a:solidFill>
              </a:r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207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AAD7D-68A3-4F21-AA8C-B052225B941F}" type="datetime1">
              <a:rPr lang="en-US" smtClean="0">
                <a:solidFill>
                  <a:prstClr val="black">
                    <a:tint val="75000"/>
                  </a:prstClr>
                </a:solidFill>
              </a:r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916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14BC2-C6DA-44C1-A075-99CC404C7405}"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18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ADF0C-132C-499D-8546-F51DE5BB7C66}" type="datetime1">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71BD-66F3-4E99-8E44-BB5CBAE37EB0}" type="slidenum">
              <a:rPr lang="en-US" smtClean="0"/>
              <a:t>‹#›</a:t>
            </a:fld>
            <a:endParaRPr lang="en-US"/>
          </a:p>
        </p:txBody>
      </p:sp>
    </p:spTree>
    <p:extLst>
      <p:ext uri="{BB962C8B-B14F-4D97-AF65-F5344CB8AC3E}">
        <p14:creationId xmlns:p14="http://schemas.microsoft.com/office/powerpoint/2010/main" val="27236163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A50E4-593D-49BE-A632-A39A4ECE49BF}"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877ADB-8BF7-704F-ABE3-92156BCCD6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85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11550-C119-4240-B680-DF0D62DBD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136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46E004-F12B-4F5D-8BC2-F72E133A53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1011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6B983-2998-4C12-B88E-6056B3F5F6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5749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BB9B29-C2E4-42E2-A75B-02BDC2311E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1653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65A99C-E1E4-4ACE-96C5-509DD3570B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775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79627E-AC51-4296-B2A7-528D62E7A3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0464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AB6534-26F5-4872-BA71-F074BBA95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78075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4BDF2-EBF5-4C31-BC65-DEB2DC0D1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75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02DD0F-5457-4436-A783-2D0039BA1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860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E2DFD-8627-4B18-9D80-37847EEDE9CE}" type="datetime1">
              <a:rPr lang="en-US" smtClean="0"/>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771BD-66F3-4E99-8E44-BB5CBAE37EB0}" type="slidenum">
              <a:rPr lang="en-US" smtClean="0"/>
              <a:t>‹#›</a:t>
            </a:fld>
            <a:endParaRPr lang="en-US"/>
          </a:p>
        </p:txBody>
      </p:sp>
    </p:spTree>
    <p:extLst>
      <p:ext uri="{BB962C8B-B14F-4D97-AF65-F5344CB8AC3E}">
        <p14:creationId xmlns:p14="http://schemas.microsoft.com/office/powerpoint/2010/main" val="159852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82"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734C355-7061-4093-AE73-B648A1197F23}" type="datetime1">
              <a:rPr lang="en-US" smtClean="0">
                <a:solidFill>
                  <a:prstClr val="white">
                    <a:alpha val="60000"/>
                  </a:prstClr>
                </a:solidFill>
              </a:rPr>
              <a:t>3/30/2015</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296643259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115508D-FE3D-4664-B90D-EF4ECB6B8A27}" type="datetime1">
              <a:rPr lang="en-US" smtClean="0">
                <a:solidFill>
                  <a:prstClr val="white">
                    <a:alpha val="60000"/>
                  </a:prstClr>
                </a:solidFill>
              </a:rPr>
              <a:t>3/30/2015</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06602435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B637B3D-3ABA-4FA9-BFD3-A43ED9751207}" type="datetime1">
              <a:rPr lang="en-US" smtClean="0">
                <a:solidFill>
                  <a:prstClr val="white">
                    <a:alpha val="60000"/>
                  </a:prstClr>
                </a:solidFill>
              </a:rPr>
              <a:t>3/30/2015</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261716246"/>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9F97DA9-5DD6-4AB2-B381-3BEED755FA83}" type="datetime1">
              <a:rPr lang="en-US" smtClean="0">
                <a:solidFill>
                  <a:prstClr val="white">
                    <a:alpha val="60000"/>
                  </a:prstClr>
                </a:solidFill>
              </a:rPr>
              <a:t>3/30/2015</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645795466"/>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D6BB3B9-5DCD-4C8C-A987-48A91E26FBB3}" type="datetime1">
              <a:rPr lang="en-US" smtClean="0">
                <a:solidFill>
                  <a:prstClr val="white">
                    <a:alpha val="60000"/>
                  </a:prstClr>
                </a:solidFill>
              </a:rPr>
              <a:t>3/30/2015</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246684135"/>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4AD4F66-6C06-41A8-9488-09851F61579B}"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877ADB-8BF7-704F-ABE3-92156BCCD62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1331359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B12B572-3CDE-4F9B-A9C4-C02493FFF9AF}" type="datetime1">
              <a:rPr lang="en-US" smtClean="0">
                <a:solidFill>
                  <a:prstClr val="black">
                    <a:tint val="75000"/>
                  </a:prstClr>
                </a:solidFill>
              </a:rPr>
              <a:t>3/30/2015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877ADB-8BF7-704F-ABE3-92156BCCD62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3636627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3863" y="2301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858000" y="6400801"/>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717C991-FC75-4FB7-932D-00F27033F6B8}"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43" descr="DOC_LOGO_1X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230188"/>
            <a:ext cx="83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4" descr="Noaa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26388" y="228600"/>
            <a:ext cx="8366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45"/>
          <p:cNvSpPr>
            <a:spLocks noChangeShapeType="1"/>
          </p:cNvSpPr>
          <p:nvPr userDrawn="1"/>
        </p:nvSpPr>
        <p:spPr bwMode="auto">
          <a:xfrm>
            <a:off x="690563" y="1143000"/>
            <a:ext cx="7696200" cy="0"/>
          </a:xfrm>
          <a:prstGeom prst="line">
            <a:avLst/>
          </a:prstGeom>
          <a:noFill/>
          <a:ln w="57150" cmpd="thinThick">
            <a:solidFill>
              <a:srgbClr val="0066FF"/>
            </a:solidFill>
            <a:round/>
            <a:headEnd/>
            <a:tailEnd/>
          </a:ln>
          <a:extLst>
            <a:ext uri="{909E8E84-426E-40DD-AFC4-6F175D3DCCD1}">
              <a14:hiddenFill xmlns:a14="http://schemas.microsoft.com/office/drawing/2010/main">
                <a:noFill/>
              </a14:hiddenFill>
            </a:ext>
          </a:extLst>
        </p:spPr>
        <p:txBody>
          <a:bodyPr wrap="none" lIns="91430" tIns="45715" rIns="91430" bIns="45715" anchor="ctr"/>
          <a:lstStyle/>
          <a:p>
            <a:pPr fontAlgn="base">
              <a:spcBef>
                <a:spcPct val="0"/>
              </a:spcBef>
              <a:spcAft>
                <a:spcPct val="0"/>
              </a:spcAft>
            </a:pPr>
            <a:endParaRPr lang="en-US" sz="2000">
              <a:solidFill>
                <a:srgbClr val="000000"/>
              </a:solidFill>
            </a:endParaRPr>
          </a:p>
        </p:txBody>
      </p:sp>
      <p:sp>
        <p:nvSpPr>
          <p:cNvPr id="1034" name="Text Box 13"/>
          <p:cNvSpPr txBox="1">
            <a:spLocks noChangeArrowheads="1"/>
          </p:cNvSpPr>
          <p:nvPr userDrawn="1"/>
        </p:nvSpPr>
        <p:spPr bwMode="auto">
          <a:xfrm>
            <a:off x="6949441" y="6583681"/>
            <a:ext cx="1902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US" sz="1000" b="1" dirty="0" smtClean="0">
                <a:solidFill>
                  <a:srgbClr val="808080"/>
                </a:solidFill>
              </a:rPr>
              <a:t>WGNE-29, 10-14 March 2014</a:t>
            </a:r>
          </a:p>
        </p:txBody>
      </p:sp>
    </p:spTree>
    <p:extLst>
      <p:ext uri="{BB962C8B-B14F-4D97-AF65-F5344CB8AC3E}">
        <p14:creationId xmlns:p14="http://schemas.microsoft.com/office/powerpoint/2010/main" val="191137958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800">
          <a:solidFill>
            <a:schemeClr val="tx1"/>
          </a:solidFill>
          <a:latin typeface="+mn-lt"/>
        </a:defRPr>
      </a:lvl2pPr>
      <a:lvl3pPr marL="1142882" indent="-228577" algn="l" rtl="0" eaLnBrk="0" fontAlgn="base" hangingPunct="0">
        <a:spcBef>
          <a:spcPct val="20000"/>
        </a:spcBef>
        <a:spcAft>
          <a:spcPct val="0"/>
        </a:spcAft>
        <a:buChar char="•"/>
        <a:defRPr sz="24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wmf"/><Relationship Id="rId5" Type="http://schemas.openxmlformats.org/officeDocument/2006/relationships/oleObject" Target="../embeddings/oleObject18.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5.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wmf"/><Relationship Id="rId5" Type="http://schemas.openxmlformats.org/officeDocument/2006/relationships/oleObject" Target="../embeddings/oleObject22.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6.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wmf"/><Relationship Id="rId5" Type="http://schemas.openxmlformats.org/officeDocument/2006/relationships/oleObject" Target="../embeddings/oleObject26.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wmf"/><Relationship Id="rId5" Type="http://schemas.openxmlformats.org/officeDocument/2006/relationships/oleObject" Target="../embeddings/oleObject28.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2.png"/><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wmf"/><Relationship Id="rId5" Type="http://schemas.openxmlformats.org/officeDocument/2006/relationships/oleObject" Target="../embeddings/oleObject29.bin"/><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dx.doi.org/" TargetMode="Externa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image" Target="../media/image5.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30.wmf"/><Relationship Id="rId18" Type="http://schemas.openxmlformats.org/officeDocument/2006/relationships/oleObject" Target="../embeddings/oleObject42.bin"/><Relationship Id="rId26" Type="http://schemas.openxmlformats.org/officeDocument/2006/relationships/oleObject" Target="../embeddings/oleObject46.bin"/><Relationship Id="rId39" Type="http://schemas.openxmlformats.org/officeDocument/2006/relationships/oleObject" Target="../embeddings/oleObject53.bin"/><Relationship Id="rId3" Type="http://schemas.openxmlformats.org/officeDocument/2006/relationships/notesSlide" Target="../notesSlides/notesSlide9.xml"/><Relationship Id="rId21" Type="http://schemas.openxmlformats.org/officeDocument/2006/relationships/image" Target="../media/image34.wmf"/><Relationship Id="rId34" Type="http://schemas.openxmlformats.org/officeDocument/2006/relationships/oleObject" Target="../embeddings/oleObject50.bin"/><Relationship Id="rId42" Type="http://schemas.openxmlformats.org/officeDocument/2006/relationships/oleObject" Target="../embeddings/oleObject55.bin"/><Relationship Id="rId7" Type="http://schemas.openxmlformats.org/officeDocument/2006/relationships/image" Target="../media/image27.wmf"/><Relationship Id="rId12" Type="http://schemas.openxmlformats.org/officeDocument/2006/relationships/oleObject" Target="../embeddings/oleObject39.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image" Target="../media/image40.wmf"/><Relationship Id="rId38" Type="http://schemas.openxmlformats.org/officeDocument/2006/relationships/oleObject" Target="../embeddings/oleObject52.bin"/><Relationship Id="rId2" Type="http://schemas.openxmlformats.org/officeDocument/2006/relationships/slideLayout" Target="../slideLayouts/slideLayout75.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image" Target="../media/image38.wmf"/><Relationship Id="rId41" Type="http://schemas.openxmlformats.org/officeDocument/2006/relationships/image" Target="../media/image43.wmf"/><Relationship Id="rId1" Type="http://schemas.openxmlformats.org/officeDocument/2006/relationships/vmlDrawing" Target="../drawings/vmlDrawing19.vml"/><Relationship Id="rId6" Type="http://schemas.openxmlformats.org/officeDocument/2006/relationships/oleObject" Target="../embeddings/oleObject36.bin"/><Relationship Id="rId11" Type="http://schemas.openxmlformats.org/officeDocument/2006/relationships/image" Target="../media/image29.wmf"/><Relationship Id="rId24" Type="http://schemas.openxmlformats.org/officeDocument/2006/relationships/oleObject" Target="../embeddings/oleObject45.bin"/><Relationship Id="rId32" Type="http://schemas.openxmlformats.org/officeDocument/2006/relationships/oleObject" Target="../embeddings/oleObject49.bin"/><Relationship Id="rId37" Type="http://schemas.openxmlformats.org/officeDocument/2006/relationships/image" Target="../media/image42.wmf"/><Relationship Id="rId40" Type="http://schemas.openxmlformats.org/officeDocument/2006/relationships/oleObject" Target="../embeddings/oleObject54.bin"/><Relationship Id="rId45" Type="http://schemas.openxmlformats.org/officeDocument/2006/relationships/image" Target="../media/image5.wmf"/><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47.bin"/><Relationship Id="rId36" Type="http://schemas.openxmlformats.org/officeDocument/2006/relationships/oleObject" Target="../embeddings/oleObject51.bin"/><Relationship Id="rId10" Type="http://schemas.openxmlformats.org/officeDocument/2006/relationships/oleObject" Target="../embeddings/oleObject38.bin"/><Relationship Id="rId19" Type="http://schemas.openxmlformats.org/officeDocument/2006/relationships/image" Target="../media/image33.wmf"/><Relationship Id="rId31" Type="http://schemas.openxmlformats.org/officeDocument/2006/relationships/image" Target="../media/image39.wmf"/><Relationship Id="rId44" Type="http://schemas.openxmlformats.org/officeDocument/2006/relationships/oleObject" Target="../embeddings/oleObject56.bin"/><Relationship Id="rId4" Type="http://schemas.openxmlformats.org/officeDocument/2006/relationships/oleObject" Target="../embeddings/oleObject35.bin"/><Relationship Id="rId9" Type="http://schemas.openxmlformats.org/officeDocument/2006/relationships/image" Target="../media/image28.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37.wmf"/><Relationship Id="rId30" Type="http://schemas.openxmlformats.org/officeDocument/2006/relationships/oleObject" Target="../embeddings/oleObject48.bin"/><Relationship Id="rId35" Type="http://schemas.openxmlformats.org/officeDocument/2006/relationships/image" Target="../media/image41.wmf"/><Relationship Id="rId43" Type="http://schemas.openxmlformats.org/officeDocument/2006/relationships/image" Target="../media/image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48.wmf"/><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10.xml"/><Relationship Id="rId21" Type="http://schemas.openxmlformats.org/officeDocument/2006/relationships/image" Target="../media/image52.wmf"/><Relationship Id="rId34" Type="http://schemas.openxmlformats.org/officeDocument/2006/relationships/image" Target="../media/image6.wmf"/><Relationship Id="rId7" Type="http://schemas.openxmlformats.org/officeDocument/2006/relationships/image" Target="../media/image45.wmf"/><Relationship Id="rId12" Type="http://schemas.openxmlformats.org/officeDocument/2006/relationships/oleObject" Target="../embeddings/oleObject61.bin"/><Relationship Id="rId17" Type="http://schemas.openxmlformats.org/officeDocument/2006/relationships/image" Target="../media/image50.wmf"/><Relationship Id="rId25" Type="http://schemas.openxmlformats.org/officeDocument/2006/relationships/image" Target="../media/image54.wmf"/><Relationship Id="rId33" Type="http://schemas.openxmlformats.org/officeDocument/2006/relationships/oleObject" Target="../embeddings/oleObject72.bin"/><Relationship Id="rId2" Type="http://schemas.openxmlformats.org/officeDocument/2006/relationships/slideLayout" Target="../slideLayouts/slideLayout86.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oleObject" Target="../embeddings/oleObject70.bin"/><Relationship Id="rId1" Type="http://schemas.openxmlformats.org/officeDocument/2006/relationships/vmlDrawing" Target="../drawings/vmlDrawing20.vml"/><Relationship Id="rId6" Type="http://schemas.openxmlformats.org/officeDocument/2006/relationships/oleObject" Target="../embeddings/oleObject58.bin"/><Relationship Id="rId11" Type="http://schemas.openxmlformats.org/officeDocument/2006/relationships/image" Target="../media/image47.wmf"/><Relationship Id="rId24" Type="http://schemas.openxmlformats.org/officeDocument/2006/relationships/oleObject" Target="../embeddings/oleObject67.bin"/><Relationship Id="rId32" Type="http://schemas.openxmlformats.org/officeDocument/2006/relationships/image" Target="../media/image5.wmf"/><Relationship Id="rId5" Type="http://schemas.openxmlformats.org/officeDocument/2006/relationships/image" Target="../media/image44.wmf"/><Relationship Id="rId15" Type="http://schemas.openxmlformats.org/officeDocument/2006/relationships/image" Target="../media/image49.wmf"/><Relationship Id="rId23" Type="http://schemas.openxmlformats.org/officeDocument/2006/relationships/image" Target="../media/image53.wmf"/><Relationship Id="rId28" Type="http://schemas.openxmlformats.org/officeDocument/2006/relationships/image" Target="../media/image55.wmf"/><Relationship Id="rId10" Type="http://schemas.openxmlformats.org/officeDocument/2006/relationships/oleObject" Target="../embeddings/oleObject60.bin"/><Relationship Id="rId19" Type="http://schemas.openxmlformats.org/officeDocument/2006/relationships/image" Target="../media/image51.wmf"/><Relationship Id="rId31" Type="http://schemas.openxmlformats.org/officeDocument/2006/relationships/oleObject" Target="../embeddings/oleObject71.bin"/><Relationship Id="rId4" Type="http://schemas.openxmlformats.org/officeDocument/2006/relationships/oleObject" Target="../embeddings/oleObject57.bin"/><Relationship Id="rId9" Type="http://schemas.openxmlformats.org/officeDocument/2006/relationships/image" Target="../media/image46.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oleObject" Target="../embeddings/oleObject69.bin"/><Relationship Id="rId30" Type="http://schemas.openxmlformats.org/officeDocument/2006/relationships/image" Target="../media/image56.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wmf"/><Relationship Id="rId5" Type="http://schemas.openxmlformats.org/officeDocument/2006/relationships/oleObject" Target="../embeddings/oleObject74.bin"/><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6.wmf"/><Relationship Id="rId5" Type="http://schemas.openxmlformats.org/officeDocument/2006/relationships/oleObject" Target="../embeddings/oleObject76.bin"/><Relationship Id="rId4" Type="http://schemas.openxmlformats.org/officeDocument/2006/relationships/image" Target="../media/image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6.wmf"/><Relationship Id="rId5" Type="http://schemas.openxmlformats.org/officeDocument/2006/relationships/oleObject" Target="../embeddings/oleObject78.bin"/><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80.bin"/><Relationship Id="rId5" Type="http://schemas.openxmlformats.org/officeDocument/2006/relationships/image" Target="../media/image5.wmf"/><Relationship Id="rId4" Type="http://schemas.openxmlformats.org/officeDocument/2006/relationships/oleObject" Target="../embeddings/oleObject7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wmf"/><Relationship Id="rId5" Type="http://schemas.openxmlformats.org/officeDocument/2006/relationships/oleObject" Target="../embeddings/oleObject82.bin"/><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6.wmf"/><Relationship Id="rId5" Type="http://schemas.openxmlformats.org/officeDocument/2006/relationships/oleObject" Target="../embeddings/oleObject84.bin"/><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57.jpeg"/><Relationship Id="rId7"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5.wmf"/><Relationship Id="rId5" Type="http://schemas.openxmlformats.org/officeDocument/2006/relationships/oleObject" Target="../embeddings/oleObject85.bin"/><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6.wmf"/><Relationship Id="rId5" Type="http://schemas.openxmlformats.org/officeDocument/2006/relationships/oleObject" Target="../embeddings/oleObject88.bin"/><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90.bin"/><Relationship Id="rId5" Type="http://schemas.openxmlformats.org/officeDocument/2006/relationships/image" Target="../media/image5.wmf"/><Relationship Id="rId4" Type="http://schemas.openxmlformats.org/officeDocument/2006/relationships/oleObject" Target="../embeddings/oleObject89.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oleObject" Target="../embeddings/oleObject92.bin"/><Relationship Id="rId5" Type="http://schemas.openxmlformats.org/officeDocument/2006/relationships/image" Target="../media/image5.wmf"/><Relationship Id="rId4" Type="http://schemas.openxmlformats.org/officeDocument/2006/relationships/oleObject" Target="../embeddings/oleObject9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oleObject" Target="../embeddings/oleObject94.bin"/><Relationship Id="rId5" Type="http://schemas.openxmlformats.org/officeDocument/2006/relationships/image" Target="../media/image5.wmf"/><Relationship Id="rId4" Type="http://schemas.openxmlformats.org/officeDocument/2006/relationships/oleObject" Target="../embeddings/oleObject9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6.wmf"/><Relationship Id="rId5" Type="http://schemas.openxmlformats.org/officeDocument/2006/relationships/oleObject" Target="../embeddings/oleObject96.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6.wmf"/><Relationship Id="rId5" Type="http://schemas.openxmlformats.org/officeDocument/2006/relationships/oleObject" Target="../embeddings/oleObject98.bin"/><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6.wmf"/><Relationship Id="rId5" Type="http://schemas.openxmlformats.org/officeDocument/2006/relationships/oleObject" Target="../embeddings/oleObject100.bin"/><Relationship Id="rId4" Type="http://schemas.openxmlformats.org/officeDocument/2006/relationships/image" Target="../media/image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6.wmf"/><Relationship Id="rId5" Type="http://schemas.openxmlformats.org/officeDocument/2006/relationships/oleObject" Target="../embeddings/oleObject102.bin"/><Relationship Id="rId4" Type="http://schemas.openxmlformats.org/officeDocument/2006/relationships/image" Target="../media/image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6.wmf"/><Relationship Id="rId5" Type="http://schemas.openxmlformats.org/officeDocument/2006/relationships/oleObject" Target="../embeddings/oleObject104.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image" Target="../media/image6.wmf"/><Relationship Id="rId5" Type="http://schemas.openxmlformats.org/officeDocument/2006/relationships/image" Target="../media/image9.png"/><Relationship Id="rId10" Type="http://schemas.openxmlformats.org/officeDocument/2006/relationships/oleObject" Target="../embeddings/oleObject8.bin"/><Relationship Id="rId4" Type="http://schemas.openxmlformats.org/officeDocument/2006/relationships/image" Target="../media/image8.png"/><Relationship Id="rId9"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6.wmf"/><Relationship Id="rId5" Type="http://schemas.openxmlformats.org/officeDocument/2006/relationships/oleObject" Target="../embeddings/oleObject106.bin"/><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gaw.kishou.go.jp/" TargetMode="Externa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5.w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5.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3.png"/><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wmf"/><Relationship Id="rId5" Type="http://schemas.openxmlformats.org/officeDocument/2006/relationships/oleObject" Target="../embeddings/oleObject13.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wmf"/><Relationship Id="rId5" Type="http://schemas.openxmlformats.org/officeDocument/2006/relationships/oleObject" Target="../embeddings/oleObject16.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Text Box 28"/>
          <p:cNvSpPr txBox="1">
            <a:spLocks noChangeArrowheads="1"/>
          </p:cNvSpPr>
          <p:nvPr/>
        </p:nvSpPr>
        <p:spPr bwMode="auto">
          <a:xfrm>
            <a:off x="228600" y="76200"/>
            <a:ext cx="8686800" cy="738664"/>
          </a:xfrm>
          <a:prstGeom prst="rect">
            <a:avLst/>
          </a:prstGeom>
          <a:noFill/>
          <a:ln w="9525" algn="ctr">
            <a:noFill/>
            <a:miter lim="800000"/>
            <a:headEnd/>
            <a:tailEnd/>
          </a:ln>
          <a:effectLst/>
        </p:spPr>
        <p:txBody>
          <a:bodyPr wrap="squar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80000"/>
              </a:lnSpc>
              <a:spcBef>
                <a:spcPct val="50000"/>
              </a:spcBef>
              <a:defRPr/>
            </a:pPr>
            <a:r>
              <a:rPr lang="en-US" altLang="en-US" sz="2000" b="1" dirty="0" smtClean="0">
                <a:solidFill>
                  <a:srgbClr val="FF3300"/>
                </a:solidFill>
                <a:effectLst>
                  <a:outerShdw blurRad="38100" dist="38100" dir="2700000" algn="tl">
                    <a:srgbClr val="C0C0C0"/>
                  </a:outerShdw>
                </a:effectLst>
                <a:latin typeface="Times New Roman" pitchFamily="18" charset="0"/>
              </a:rPr>
              <a:t>COUPLED DATA ASSIMILATION AT NCEP</a:t>
            </a:r>
          </a:p>
          <a:p>
            <a:pPr algn="ctr">
              <a:lnSpc>
                <a:spcPct val="80000"/>
              </a:lnSpc>
              <a:spcBef>
                <a:spcPct val="50000"/>
              </a:spcBef>
              <a:defRPr/>
            </a:pPr>
            <a:r>
              <a:rPr lang="en-US" altLang="en-US" sz="2000" b="1" dirty="0" smtClean="0">
                <a:solidFill>
                  <a:srgbClr val="0070C0"/>
                </a:solidFill>
                <a:effectLst>
                  <a:outerShdw blurRad="38100" dist="38100" dir="2700000" algn="tl">
                    <a:srgbClr val="C0C0C0"/>
                  </a:outerShdw>
                </a:effectLst>
                <a:latin typeface="Times New Roman" pitchFamily="18" charset="0"/>
              </a:rPr>
              <a:t>THE NCEP CLIMATE FORECAST SYSTEM</a:t>
            </a:r>
          </a:p>
        </p:txBody>
      </p:sp>
      <p:sp>
        <p:nvSpPr>
          <p:cNvPr id="12317" name="Text Box 29"/>
          <p:cNvSpPr txBox="1">
            <a:spLocks noChangeArrowheads="1"/>
          </p:cNvSpPr>
          <p:nvPr/>
        </p:nvSpPr>
        <p:spPr bwMode="auto">
          <a:xfrm>
            <a:off x="914400" y="4724400"/>
            <a:ext cx="7086600" cy="1831271"/>
          </a:xfrm>
          <a:prstGeom prst="rect">
            <a:avLst/>
          </a:prstGeom>
          <a:noFill/>
          <a:ln w="9525" algn="ctr">
            <a:noFill/>
            <a:miter lim="800000"/>
            <a:headEnd/>
            <a:tailEnd/>
          </a:ln>
          <a:effectLst/>
        </p:spPr>
        <p:txBody>
          <a:bodyPr>
            <a:spAutoFit/>
          </a:bodyPr>
          <a:lstStyle/>
          <a:p>
            <a:pPr marL="342900" indent="-342900" algn="ctr">
              <a:lnSpc>
                <a:spcPct val="80000"/>
              </a:lnSpc>
              <a:spcBef>
                <a:spcPct val="50000"/>
              </a:spcBef>
              <a:defRPr/>
            </a:pPr>
            <a:r>
              <a:rPr lang="en-US" sz="2400" b="1" dirty="0" err="1">
                <a:solidFill>
                  <a:srgbClr val="FF3300"/>
                </a:solidFill>
                <a:latin typeface="Times New Roman" pitchFamily="18" charset="0"/>
              </a:rPr>
              <a:t>Suru</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Saha</a:t>
            </a:r>
            <a:r>
              <a:rPr lang="en-US" sz="2400" b="1" dirty="0">
                <a:solidFill>
                  <a:srgbClr val="FF3300"/>
                </a:solidFill>
                <a:latin typeface="Times New Roman" pitchFamily="18" charset="0"/>
              </a:rPr>
              <a:t> </a:t>
            </a:r>
            <a:endParaRPr lang="en-US" sz="2400" b="1" dirty="0" smtClean="0">
              <a:solidFill>
                <a:srgbClr val="FF3300"/>
              </a:solidFill>
              <a:latin typeface="Times New Roman" pitchFamily="18" charset="0"/>
            </a:endParaRPr>
          </a:p>
          <a:p>
            <a:pPr marL="342900" indent="-342900" algn="ctr">
              <a:lnSpc>
                <a:spcPct val="80000"/>
              </a:lnSpc>
              <a:spcBef>
                <a:spcPct val="50000"/>
              </a:spcBef>
              <a:defRPr/>
            </a:pPr>
            <a:r>
              <a:rPr lang="en-US" dirty="0" smtClean="0">
                <a:latin typeface="Times New Roman" pitchFamily="18" charset="0"/>
              </a:rPr>
              <a:t>Jack </a:t>
            </a:r>
            <a:r>
              <a:rPr lang="en-US" dirty="0" err="1" smtClean="0">
                <a:latin typeface="Times New Roman" pitchFamily="18" charset="0"/>
              </a:rPr>
              <a:t>Woollen</a:t>
            </a:r>
            <a:r>
              <a:rPr lang="en-US" dirty="0" smtClean="0">
                <a:latin typeface="Times New Roman" pitchFamily="18" charset="0"/>
              </a:rPr>
              <a:t>, </a:t>
            </a:r>
            <a:r>
              <a:rPr lang="en-US" dirty="0" smtClean="0">
                <a:solidFill>
                  <a:srgbClr val="0070C0"/>
                </a:solidFill>
                <a:latin typeface="Times New Roman" pitchFamily="18" charset="0"/>
              </a:rPr>
              <a:t>Daryl Kleist</a:t>
            </a:r>
            <a:r>
              <a:rPr lang="en-US" dirty="0" smtClean="0">
                <a:latin typeface="Times New Roman" pitchFamily="18" charset="0"/>
              </a:rPr>
              <a:t>, Dave </a:t>
            </a:r>
            <a:r>
              <a:rPr lang="en-US" dirty="0" err="1" smtClean="0">
                <a:latin typeface="Times New Roman" pitchFamily="18" charset="0"/>
              </a:rPr>
              <a:t>Behringer</a:t>
            </a:r>
            <a:r>
              <a:rPr lang="en-US" dirty="0" smtClean="0">
                <a:latin typeface="Times New Roman" pitchFamily="18" charset="0"/>
              </a:rPr>
              <a:t>, </a:t>
            </a:r>
            <a:r>
              <a:rPr lang="en-US" dirty="0" smtClean="0">
                <a:solidFill>
                  <a:srgbClr val="0070C0"/>
                </a:solidFill>
                <a:latin typeface="Times New Roman" pitchFamily="18" charset="0"/>
              </a:rPr>
              <a:t>Steve Penny</a:t>
            </a:r>
            <a:r>
              <a:rPr lang="en-US" dirty="0" smtClean="0">
                <a:latin typeface="Times New Roman" pitchFamily="18" charset="0"/>
              </a:rPr>
              <a:t>, </a:t>
            </a:r>
            <a:r>
              <a:rPr lang="en-US" dirty="0" err="1" smtClean="0">
                <a:latin typeface="Times New Roman" pitchFamily="18" charset="0"/>
              </a:rPr>
              <a:t>Xingren</a:t>
            </a:r>
            <a:r>
              <a:rPr lang="en-US" dirty="0" smtClean="0">
                <a:latin typeface="Times New Roman" pitchFamily="18" charset="0"/>
              </a:rPr>
              <a:t> Wu, Bob </a:t>
            </a:r>
            <a:r>
              <a:rPr lang="en-US" dirty="0" err="1" smtClean="0">
                <a:latin typeface="Times New Roman" pitchFamily="18" charset="0"/>
              </a:rPr>
              <a:t>Grumbine</a:t>
            </a:r>
            <a:r>
              <a:rPr lang="en-US" dirty="0" smtClean="0">
                <a:latin typeface="Times New Roman" pitchFamily="18" charset="0"/>
              </a:rPr>
              <a:t>, Mike </a:t>
            </a:r>
            <a:r>
              <a:rPr lang="en-US" dirty="0" err="1" smtClean="0">
                <a:latin typeface="Times New Roman" pitchFamily="18" charset="0"/>
              </a:rPr>
              <a:t>Ek</a:t>
            </a:r>
            <a:r>
              <a:rPr lang="en-US" dirty="0" smtClean="0">
                <a:latin typeface="Times New Roman" pitchFamily="18" charset="0"/>
              </a:rPr>
              <a:t>, </a:t>
            </a:r>
            <a:r>
              <a:rPr lang="en-US" dirty="0" err="1" smtClean="0">
                <a:latin typeface="Times New Roman" pitchFamily="18" charset="0"/>
              </a:rPr>
              <a:t>Jiarui</a:t>
            </a:r>
            <a:r>
              <a:rPr lang="en-US" dirty="0" smtClean="0">
                <a:latin typeface="Times New Roman" pitchFamily="18" charset="0"/>
              </a:rPr>
              <a:t> Dong, </a:t>
            </a:r>
            <a:r>
              <a:rPr lang="en-US" dirty="0" err="1" smtClean="0">
                <a:latin typeface="Times New Roman" pitchFamily="18" charset="0"/>
              </a:rPr>
              <a:t>Shrinivas</a:t>
            </a:r>
            <a:r>
              <a:rPr lang="en-US" dirty="0" smtClean="0">
                <a:latin typeface="Times New Roman" pitchFamily="18" charset="0"/>
              </a:rPr>
              <a:t> </a:t>
            </a:r>
            <a:r>
              <a:rPr lang="en-US" dirty="0" err="1" smtClean="0">
                <a:latin typeface="Times New Roman" pitchFamily="18" charset="0"/>
              </a:rPr>
              <a:t>Moorthi</a:t>
            </a:r>
            <a:r>
              <a:rPr lang="en-US" dirty="0" smtClean="0">
                <a:latin typeface="Times New Roman" pitchFamily="18" charset="0"/>
              </a:rPr>
              <a:t>, Xu Li, Sarah Lu, Yu-Tai </a:t>
            </a:r>
            <a:r>
              <a:rPr lang="en-US" dirty="0" err="1" smtClean="0">
                <a:latin typeface="Times New Roman" pitchFamily="18" charset="0"/>
              </a:rPr>
              <a:t>Hou</a:t>
            </a:r>
            <a:r>
              <a:rPr lang="en-US" dirty="0" smtClean="0">
                <a:latin typeface="Times New Roman" pitchFamily="18" charset="0"/>
              </a:rPr>
              <a:t>, </a:t>
            </a:r>
            <a:r>
              <a:rPr lang="en-US" dirty="0" err="1" smtClean="0">
                <a:latin typeface="Times New Roman" pitchFamily="18" charset="0"/>
              </a:rPr>
              <a:t>Arun</a:t>
            </a:r>
            <a:r>
              <a:rPr lang="en-US" dirty="0" smtClean="0">
                <a:latin typeface="Times New Roman" pitchFamily="18" charset="0"/>
              </a:rPr>
              <a:t> Chawla, Henrique Alves</a:t>
            </a:r>
          </a:p>
          <a:p>
            <a:pPr marL="342900" indent="-342900" algn="ctr">
              <a:lnSpc>
                <a:spcPct val="80000"/>
              </a:lnSpc>
              <a:spcBef>
                <a:spcPct val="50000"/>
              </a:spcBef>
              <a:defRPr/>
            </a:pPr>
            <a:r>
              <a:rPr lang="en-US" sz="1600" b="1" dirty="0" smtClean="0">
                <a:solidFill>
                  <a:srgbClr val="FF0000"/>
                </a:solidFill>
                <a:latin typeface="Times New Roman" pitchFamily="18" charset="0"/>
              </a:rPr>
              <a:t>The Environmental Modeling Center, NCEP/NWS/NOAA</a:t>
            </a:r>
          </a:p>
          <a:p>
            <a:pPr marL="342900" indent="-342900" algn="ctr">
              <a:lnSpc>
                <a:spcPct val="80000"/>
              </a:lnSpc>
              <a:spcBef>
                <a:spcPct val="50000"/>
              </a:spcBef>
              <a:defRPr/>
            </a:pPr>
            <a:r>
              <a:rPr lang="en-US" sz="1600" dirty="0" smtClean="0">
                <a:solidFill>
                  <a:srgbClr val="0070C0"/>
                </a:solidFill>
                <a:latin typeface="Times New Roman" panose="02020603050405020304" pitchFamily="18" charset="0"/>
                <a:cs typeface="Times New Roman" panose="02020603050405020304" pitchFamily="18" charset="0"/>
              </a:rPr>
              <a:t>Department </a:t>
            </a:r>
            <a:r>
              <a:rPr lang="en-US" sz="1600" dirty="0">
                <a:solidFill>
                  <a:srgbClr val="0070C0"/>
                </a:solidFill>
                <a:latin typeface="Times New Roman" panose="02020603050405020304" pitchFamily="18" charset="0"/>
                <a:cs typeface="Times New Roman" panose="02020603050405020304" pitchFamily="18" charset="0"/>
              </a:rPr>
              <a:t>of Atmospheric and Oceanic </a:t>
            </a:r>
            <a:r>
              <a:rPr lang="en-US" sz="1600" dirty="0" smtClean="0">
                <a:solidFill>
                  <a:srgbClr val="0070C0"/>
                </a:solidFill>
                <a:latin typeface="Times New Roman" panose="02020603050405020304" pitchFamily="18" charset="0"/>
                <a:cs typeface="Times New Roman" panose="02020603050405020304" pitchFamily="18" charset="0"/>
              </a:rPr>
              <a:t>Science, University </a:t>
            </a:r>
            <a:r>
              <a:rPr lang="en-US" sz="1600" dirty="0">
                <a:solidFill>
                  <a:srgbClr val="0070C0"/>
                </a:solidFill>
                <a:latin typeface="Times New Roman" panose="02020603050405020304" pitchFamily="18" charset="0"/>
                <a:cs typeface="Times New Roman" panose="02020603050405020304" pitchFamily="18" charset="0"/>
              </a:rPr>
              <a:t>of Maryland</a:t>
            </a:r>
            <a:endParaRPr lang="en-US" sz="1600" b="1" dirty="0">
              <a:solidFill>
                <a:srgbClr val="0070C0"/>
              </a:solidFill>
              <a:latin typeface="Times New Roman" pitchFamily="18" charset="0"/>
              <a:cs typeface="Times New Roman" panose="02020603050405020304" pitchFamily="18" charset="0"/>
            </a:endParaRPr>
          </a:p>
        </p:txBody>
      </p:sp>
      <p:pic>
        <p:nvPicPr>
          <p:cNvPr id="2052" name="Picture 30" descr="cfsrr_logo_final_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685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1534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Use whatever components that are currently available to build this system on the research and development computer.  </a:t>
            </a:r>
          </a:p>
          <a:p>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Atmosphere: Hybrid 3DVar/</a:t>
            </a:r>
            <a:r>
              <a:rPr lang="en-US" sz="2000" dirty="0" err="1" smtClean="0">
                <a:latin typeface="Times New Roman" panose="02020603050405020304" pitchFamily="18" charset="0"/>
                <a:cs typeface="Times New Roman" panose="02020603050405020304" pitchFamily="18" charset="0"/>
              </a:rPr>
              <a:t>EnKF</a:t>
            </a:r>
            <a:r>
              <a:rPr lang="en-US" sz="2000" dirty="0" smtClean="0">
                <a:latin typeface="Times New Roman" panose="02020603050405020304" pitchFamily="18" charset="0"/>
                <a:cs typeface="Times New Roman" panose="02020603050405020304" pitchFamily="18" charset="0"/>
              </a:rPr>
              <a:t> approach using a 40-member coupled forecast and analysis ensemble at low resolution, with soon to be operational Semi-</a:t>
            </a:r>
            <a:r>
              <a:rPr lang="en-US" sz="2000" dirty="0" err="1" smtClean="0">
                <a:latin typeface="Times New Roman" panose="02020603050405020304" pitchFamily="18" charset="0"/>
                <a:cs typeface="Times New Roman" panose="02020603050405020304" pitchFamily="18" charset="0"/>
              </a:rPr>
              <a:t>lagrangian</a:t>
            </a:r>
            <a:r>
              <a:rPr lang="en-US" sz="2000" dirty="0" smtClean="0">
                <a:latin typeface="Times New Roman" panose="02020603050405020304" pitchFamily="18" charset="0"/>
                <a:cs typeface="Times New Roman" panose="02020603050405020304" pitchFamily="18" charset="0"/>
              </a:rPr>
              <a:t> dynamics; T574 for 3DVar and T254 for ensembles, 64 levels in the vertical hybrid sigma/pressure coordinates.</a:t>
            </a:r>
          </a:p>
          <a:p>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Ocean/</a:t>
            </a:r>
            <a:r>
              <a:rPr lang="en-US" sz="2000" dirty="0" err="1" smtClean="0">
                <a:latin typeface="Times New Roman" panose="02020603050405020304" pitchFamily="18" charset="0"/>
                <a:cs typeface="Times New Roman" panose="02020603050405020304" pitchFamily="18" charset="0"/>
              </a:rPr>
              <a:t>Seaice</a:t>
            </a:r>
            <a:r>
              <a:rPr lang="en-US" sz="2000" dirty="0" smtClean="0">
                <a:latin typeface="Times New Roman" panose="02020603050405020304" pitchFamily="18" charset="0"/>
                <a:cs typeface="Times New Roman" panose="02020603050405020304" pitchFamily="18" charset="0"/>
              </a:rPr>
              <a:t>: GFDL/MOM5.1 for the ocean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a:t>
            </a:r>
            <a:r>
              <a:rPr lang="en-US" sz="2000" dirty="0" err="1" smtClean="0">
                <a:latin typeface="Times New Roman" panose="02020603050405020304" pitchFamily="18" charset="0"/>
                <a:cs typeface="Times New Roman" panose="02020603050405020304" pitchFamily="18" charset="0"/>
              </a:rPr>
              <a:t>seaice</a:t>
            </a:r>
            <a:r>
              <a:rPr lang="en-US" sz="2000" dirty="0" smtClean="0">
                <a:latin typeface="Times New Roman" panose="02020603050405020304" pitchFamily="18" charset="0"/>
                <a:cs typeface="Times New Roman" panose="02020603050405020304" pitchFamily="18" charset="0"/>
              </a:rPr>
              <a:t> coupling, using the current operational CFSv2 coupler.</a:t>
            </a:r>
          </a:p>
          <a:p>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Aerosols: Inline GOCART for aerosol coupling</a:t>
            </a:r>
          </a:p>
          <a:p>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Waves: Inline WAVEWATCH III for wave coupling</a:t>
            </a: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Land: Inline Noah Land Model for land coupling</a:t>
            </a:r>
          </a:p>
        </p:txBody>
      </p:sp>
      <p:graphicFrame>
        <p:nvGraphicFramePr>
          <p:cNvPr id="3"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49402"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49403"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2273935" y="457200"/>
            <a:ext cx="4596130" cy="646331"/>
          </a:xfrm>
          <a:prstGeom prst="rect">
            <a:avLst/>
          </a:prstGeom>
        </p:spPr>
        <p:txBody>
          <a:bodyPr wrap="none">
            <a:spAutoFit/>
          </a:bodyPr>
          <a:lstStyle/>
          <a:p>
            <a:pPr lvl="0" algn="ctr"/>
            <a:r>
              <a:rPr lang="en-US" sz="3600" dirty="0">
                <a:solidFill>
                  <a:srgbClr val="FF0000"/>
                </a:solidFill>
                <a:latin typeface="Times New Roman" panose="02020603050405020304" pitchFamily="18" charset="0"/>
                <a:cs typeface="Times New Roman" panose="02020603050405020304" pitchFamily="18" charset="0"/>
              </a:rPr>
              <a:t>PROOF OF CONCEPT</a:t>
            </a:r>
          </a:p>
        </p:txBody>
      </p:sp>
    </p:spTree>
    <p:extLst>
      <p:ext uri="{BB962C8B-B14F-4D97-AF65-F5344CB8AC3E}">
        <p14:creationId xmlns:p14="http://schemas.microsoft.com/office/powerpoint/2010/main" val="42495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2073505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3492500" y="3810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4000" dirty="0" smtClean="0">
                <a:solidFill>
                  <a:srgbClr val="002060"/>
                </a:solidFill>
                <a:effectLst/>
                <a:latin typeface="Times New Roman" panose="02020603050405020304" pitchFamily="18" charset="0"/>
                <a:cs typeface="Times New Roman" panose="02020603050405020304" pitchFamily="18" charset="0"/>
              </a:rPr>
              <a:t>NEMS</a:t>
            </a:r>
          </a:p>
        </p:txBody>
      </p:sp>
      <p:sp>
        <p:nvSpPr>
          <p:cNvPr id="21508" name="TextBox 3"/>
          <p:cNvSpPr txBox="1">
            <a:spLocks noChangeArrowheads="1"/>
          </p:cNvSpPr>
          <p:nvPr/>
        </p:nvSpPr>
        <p:spPr bwMode="auto">
          <a:xfrm>
            <a:off x="889000" y="1143000"/>
            <a:ext cx="779271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r>
              <a:rPr lang="en-US" altLang="en-US" sz="2000" dirty="0" smtClean="0">
                <a:effectLst/>
                <a:latin typeface="Times New Roman" panose="02020603050405020304" pitchFamily="18" charset="0"/>
                <a:cs typeface="Times New Roman" panose="02020603050405020304" pitchFamily="18" charset="0"/>
              </a:rPr>
              <a:t>The NOAA Environmental Modeling System is being built to unify</a:t>
            </a:r>
          </a:p>
          <a:p>
            <a:pPr eaLnBrk="1" hangingPunct="1">
              <a:spcBef>
                <a:spcPct val="0"/>
              </a:spcBef>
              <a:buFontTx/>
              <a:buNone/>
              <a:defRPr/>
            </a:pPr>
            <a:r>
              <a:rPr lang="en-US" altLang="en-US" sz="2000" dirty="0" smtClean="0">
                <a:effectLst/>
                <a:latin typeface="Times New Roman" panose="02020603050405020304" pitchFamily="18" charset="0"/>
                <a:cs typeface="Times New Roman" panose="02020603050405020304" pitchFamily="18" charset="0"/>
              </a:rPr>
              <a:t>operational systems under a single framework, in order to more easily</a:t>
            </a:r>
          </a:p>
          <a:p>
            <a:pPr eaLnBrk="1" hangingPunct="1">
              <a:spcBef>
                <a:spcPct val="0"/>
              </a:spcBef>
              <a:buFontTx/>
              <a:buNone/>
              <a:defRPr/>
            </a:pPr>
            <a:r>
              <a:rPr lang="en-US" altLang="en-US" sz="2000" dirty="0" smtClean="0">
                <a:effectLst/>
                <a:latin typeface="Times New Roman" panose="02020603050405020304" pitchFamily="18" charset="0"/>
                <a:cs typeface="Times New Roman" panose="02020603050405020304" pitchFamily="18" charset="0"/>
              </a:rPr>
              <a:t>share common structures/components and to expedite interoperability.</a:t>
            </a:r>
          </a:p>
          <a:p>
            <a:pPr eaLnBrk="1" hangingPunct="1">
              <a:spcBef>
                <a:spcPct val="0"/>
              </a:spcBef>
              <a:buFontTx/>
              <a:buNone/>
              <a:defRPr/>
            </a:pPr>
            <a:r>
              <a:rPr lang="en-US" altLang="en-US" sz="1800" dirty="0" smtClean="0">
                <a:solidFill>
                  <a:schemeClr val="bg1">
                    <a:lumMod val="75000"/>
                  </a:schemeClr>
                </a:solidFill>
              </a:rPr>
              <a:t>.</a:t>
            </a:r>
          </a:p>
          <a:p>
            <a:pPr lvl="0" eaLnBrk="1" hangingPunct="1">
              <a:spcBef>
                <a:spcPct val="0"/>
              </a:spcBef>
              <a:buNone/>
              <a:defRPr/>
            </a:pPr>
            <a:r>
              <a:rPr lang="en-US" altLang="en-US" sz="2000" dirty="0">
                <a:solidFill>
                  <a:prstClr val="black"/>
                </a:solidFill>
                <a:latin typeface="Times New Roman" panose="02020603050405020304" pitchFamily="18" charset="0"/>
                <a:cs typeface="Times New Roman" panose="02020603050405020304" pitchFamily="18" charset="0"/>
              </a:rPr>
              <a:t>The first two systems under NEMS (NAM/NMMB and GOCART)</a:t>
            </a:r>
          </a:p>
          <a:p>
            <a:pPr lvl="0" eaLnBrk="1" hangingPunct="1">
              <a:spcBef>
                <a:spcPct val="0"/>
              </a:spcBef>
              <a:buNone/>
              <a:defRPr/>
            </a:pPr>
            <a:r>
              <a:rPr lang="en-US" altLang="en-US" sz="2000" dirty="0">
                <a:solidFill>
                  <a:prstClr val="black"/>
                </a:solidFill>
                <a:latin typeface="Times New Roman" panose="02020603050405020304" pitchFamily="18" charset="0"/>
                <a:cs typeface="Times New Roman" panose="02020603050405020304" pitchFamily="18" charset="0"/>
              </a:rPr>
              <a:t>have been implemented into NCEP operations with others to follow</a:t>
            </a:r>
          </a:p>
          <a:p>
            <a:pPr lvl="0" eaLnBrk="1" hangingPunct="1">
              <a:spcBef>
                <a:spcPct val="0"/>
              </a:spcBef>
              <a:buNone/>
              <a:defRPr/>
            </a:pPr>
            <a:r>
              <a:rPr lang="en-US" altLang="en-US" sz="2000" dirty="0">
                <a:solidFill>
                  <a:prstClr val="black"/>
                </a:solidFill>
                <a:latin typeface="Times New Roman" panose="02020603050405020304" pitchFamily="18" charset="0"/>
                <a:cs typeface="Times New Roman" panose="02020603050405020304" pitchFamily="18" charset="0"/>
              </a:rPr>
              <a:t>in the next few years, such as the GFS, </a:t>
            </a:r>
            <a:r>
              <a:rPr lang="en-US" altLang="en-US" sz="2000" dirty="0" smtClean="0">
                <a:solidFill>
                  <a:prstClr val="black"/>
                </a:solidFill>
                <a:latin typeface="Times New Roman" panose="02020603050405020304" pitchFamily="18" charset="0"/>
                <a:cs typeface="Times New Roman" panose="02020603050405020304" pitchFamily="18" charset="0"/>
              </a:rPr>
              <a:t>etc.</a:t>
            </a:r>
          </a:p>
          <a:p>
            <a:pPr lvl="0" eaLnBrk="1" hangingPunct="1">
              <a:spcBef>
                <a:spcPct val="0"/>
              </a:spcBef>
              <a:buNone/>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altLang="en-US" sz="2000" dirty="0">
                <a:latin typeface="Times New Roman" panose="02020603050405020304" pitchFamily="18" charset="0"/>
                <a:cs typeface="Times New Roman" panose="02020603050405020304" pitchFamily="18" charset="0"/>
              </a:rPr>
              <a:t>The NUOPC (</a:t>
            </a:r>
            <a:r>
              <a:rPr lang="en-US" sz="2000" dirty="0">
                <a:latin typeface="Times New Roman" panose="02020603050405020304" pitchFamily="18" charset="0"/>
                <a:cs typeface="Times New Roman" panose="02020603050405020304" pitchFamily="18" charset="0"/>
              </a:rPr>
              <a:t>National Unified Operational Prediction Capability, </a:t>
            </a:r>
          </a:p>
          <a:p>
            <a:pPr eaLnBrk="1" hangingPunct="1">
              <a:spcBef>
                <a:spcPct val="0"/>
              </a:spcBef>
              <a:buFontTx/>
              <a:buNone/>
              <a:defRPr/>
            </a:pPr>
            <a:r>
              <a:rPr lang="en-US" sz="2000" dirty="0">
                <a:latin typeface="Times New Roman" panose="02020603050405020304" pitchFamily="18" charset="0"/>
                <a:cs typeface="Times New Roman" panose="02020603050405020304" pitchFamily="18" charset="0"/>
              </a:rPr>
              <a:t>NOAA, Navy and Air Force) </a:t>
            </a:r>
            <a:r>
              <a:rPr lang="en-US" altLang="en-US" sz="2000" dirty="0">
                <a:latin typeface="Times New Roman" panose="02020603050405020304" pitchFamily="18" charset="0"/>
                <a:cs typeface="Times New Roman" panose="02020603050405020304" pitchFamily="18" charset="0"/>
              </a:rPr>
              <a:t>layer will be used to make collaboration </a:t>
            </a:r>
          </a:p>
          <a:p>
            <a:pPr eaLnBrk="1" hangingPunct="1">
              <a:spcBef>
                <a:spcPct val="0"/>
              </a:spcBef>
              <a:buFontTx/>
              <a:buNone/>
              <a:defRPr/>
            </a:pPr>
            <a:r>
              <a:rPr lang="en-US" altLang="en-US" sz="2000" dirty="0">
                <a:latin typeface="Times New Roman" panose="02020603050405020304" pitchFamily="18" charset="0"/>
                <a:cs typeface="Times New Roman" panose="02020603050405020304" pitchFamily="18" charset="0"/>
              </a:rPr>
              <a:t>with other groups less </a:t>
            </a:r>
            <a:r>
              <a:rPr lang="en-US" altLang="en-US" sz="2000" dirty="0" smtClean="0">
                <a:latin typeface="Times New Roman" panose="02020603050405020304" pitchFamily="18" charset="0"/>
                <a:cs typeface="Times New Roman" panose="02020603050405020304" pitchFamily="18" charset="0"/>
              </a:rPr>
              <a:t>difficult, </a:t>
            </a:r>
            <a:r>
              <a:rPr lang="en-US" altLang="en-US" sz="2000" dirty="0">
                <a:latin typeface="Times New Roman" panose="02020603050405020304" pitchFamily="18" charset="0"/>
                <a:cs typeface="Times New Roman" panose="02020603050405020304" pitchFamily="18" charset="0"/>
              </a:rPr>
              <a:t>when building/coupling modeling systems</a:t>
            </a:r>
            <a:r>
              <a:rPr lang="en-US" altLang="en-US" sz="1800" dirty="0" smtClean="0"/>
              <a:t>.</a:t>
            </a:r>
          </a:p>
          <a:p>
            <a:pPr eaLnBrk="1" hangingPunct="1">
              <a:spcBef>
                <a:spcPct val="0"/>
              </a:spcBef>
              <a:buFontTx/>
              <a:buNone/>
              <a:defRPr/>
            </a:pPr>
            <a:endParaRPr lang="en-US" altLang="en-US" sz="1800" dirty="0"/>
          </a:p>
          <a:p>
            <a:pPr eaLnBrk="1" hangingPunct="1">
              <a:spcBef>
                <a:spcPct val="0"/>
              </a:spcBef>
              <a:buFontTx/>
              <a:buNone/>
              <a:defRPr/>
            </a:pPr>
            <a:r>
              <a:rPr lang="en-US" altLang="en-US" sz="2000" dirty="0">
                <a:latin typeface="Times New Roman" panose="02020603050405020304" pitchFamily="18" charset="0"/>
                <a:cs typeface="Times New Roman" panose="02020603050405020304" pitchFamily="18" charset="0"/>
              </a:rPr>
              <a:t>Incorporation of a NUOPC physics driver can help standardize the</a:t>
            </a:r>
          </a:p>
          <a:p>
            <a:pPr eaLnBrk="1" hangingPunct="1">
              <a:spcBef>
                <a:spcPct val="0"/>
              </a:spcBef>
              <a:buFontTx/>
              <a:buNone/>
              <a:defRPr/>
            </a:pPr>
            <a:r>
              <a:rPr lang="en-US" altLang="en-US" sz="2000" dirty="0">
                <a:latin typeface="Times New Roman" panose="02020603050405020304" pitchFamily="18" charset="0"/>
                <a:cs typeface="Times New Roman" panose="02020603050405020304" pitchFamily="18" charset="0"/>
              </a:rPr>
              <a:t>often complex connections to physics packages, thereby enhancing</a:t>
            </a:r>
          </a:p>
          <a:p>
            <a:pPr eaLnBrk="1" hangingPunct="1">
              <a:spcBef>
                <a:spcPct val="0"/>
              </a:spcBef>
              <a:buFontTx/>
              <a:buNone/>
              <a:defRPr/>
            </a:pPr>
            <a:r>
              <a:rPr lang="en-US" altLang="en-US" sz="2000" dirty="0">
                <a:latin typeface="Times New Roman" panose="02020603050405020304" pitchFamily="18" charset="0"/>
                <a:cs typeface="Times New Roman" panose="02020603050405020304" pitchFamily="18" charset="0"/>
              </a:rPr>
              <a:t>their portability</a:t>
            </a:r>
            <a:r>
              <a:rPr lang="en-US" altLang="en-US" sz="2000" dirty="0" smtClean="0">
                <a:latin typeface="Times New Roman" panose="02020603050405020304" pitchFamily="18" charset="0"/>
                <a:cs typeface="Times New Roman" panose="02020603050405020304" pitchFamily="18" charset="0"/>
              </a:rPr>
              <a:t>.</a:t>
            </a:r>
            <a:endParaRPr lang="en-US" altLang="en-US" sz="1800" dirty="0" smtClean="0">
              <a:solidFill>
                <a:schemeClr val="bg1">
                  <a:lumMod val="75000"/>
                </a:schemeClr>
              </a:solidFill>
              <a:effectLst/>
            </a:endParaRPr>
          </a:p>
        </p:txBody>
      </p:sp>
      <p:graphicFrame>
        <p:nvGraphicFramePr>
          <p:cNvPr id="2" name="Object 1"/>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39281" name="Drawing" r:id="rId4" imgW="723675" imgH="723675" progId="Presentations.Drawing.11">
                  <p:embed/>
                </p:oleObj>
              </mc:Choice>
              <mc:Fallback>
                <p:oleObj name="Drawing" r:id="rId4" imgW="723675" imgH="723675" progId="Presentations.Drawing.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39282" name="Drawing" r:id="rId6" imgW="723675" imgH="685530" progId="Presentations.Drawing.11">
                  <p:embed/>
                </p:oleObj>
              </mc:Choice>
              <mc:Fallback>
                <p:oleObj name="Drawing" r:id="rId6" imgW="723675" imgH="685530" progId="Presentations.Drawing.11">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6"/>
          <p:cNvSpPr txBox="1">
            <a:spLocks noChangeArrowheads="1"/>
          </p:cNvSpPr>
          <p:nvPr/>
        </p:nvSpPr>
        <p:spPr bwMode="auto">
          <a:xfrm>
            <a:off x="6781800" y="6400800"/>
            <a:ext cx="2057400" cy="376238"/>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Mark Iredell, EMC</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8">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08">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08">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0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4006488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2971800" y="2286000"/>
            <a:ext cx="1676400" cy="8382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EnKF</a:t>
            </a:r>
          </a:p>
          <a:p>
            <a:pPr algn="ctr"/>
            <a:r>
              <a:rPr lang="en-US">
                <a:latin typeface="Calibri" charset="0"/>
              </a:rPr>
              <a:t>member update</a:t>
            </a:r>
          </a:p>
        </p:txBody>
      </p:sp>
      <p:sp>
        <p:nvSpPr>
          <p:cNvPr id="11267" name="AutoShape 3"/>
          <p:cNvSpPr>
            <a:spLocks noChangeArrowheads="1"/>
          </p:cNvSpPr>
          <p:nvPr/>
        </p:nvSpPr>
        <p:spPr bwMode="auto">
          <a:xfrm>
            <a:off x="7162800" y="23622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member 2 </a:t>
            </a:r>
          </a:p>
          <a:p>
            <a:pPr algn="ctr"/>
            <a:r>
              <a:rPr lang="en-US">
                <a:latin typeface="Calibri" charset="0"/>
              </a:rPr>
              <a:t>analysis</a:t>
            </a:r>
          </a:p>
        </p:txBody>
      </p:sp>
      <p:sp>
        <p:nvSpPr>
          <p:cNvPr id="11268" name="AutoShape 4"/>
          <p:cNvSpPr>
            <a:spLocks noChangeArrowheads="1"/>
          </p:cNvSpPr>
          <p:nvPr/>
        </p:nvSpPr>
        <p:spPr bwMode="auto">
          <a:xfrm>
            <a:off x="609600" y="5334000"/>
            <a:ext cx="1371600" cy="685800"/>
          </a:xfrm>
          <a:prstGeom prst="flowChartAlternateProcess">
            <a:avLst/>
          </a:prstGeom>
          <a:solidFill>
            <a:srgbClr val="B8FEC0"/>
          </a:solidFill>
          <a:ln w="9525">
            <a:solidFill>
              <a:schemeClr val="tx1"/>
            </a:solidFill>
            <a:miter lim="800000"/>
            <a:headEnd/>
            <a:tailEnd/>
          </a:ln>
        </p:spPr>
        <p:txBody>
          <a:bodyPr wrap="none" anchor="ctr"/>
          <a:lstStyle/>
          <a:p>
            <a:pPr algn="ctr"/>
            <a:r>
              <a:rPr lang="en-US">
                <a:latin typeface="Calibri" charset="0"/>
              </a:rPr>
              <a:t>high res</a:t>
            </a:r>
          </a:p>
          <a:p>
            <a:pPr algn="ctr"/>
            <a:r>
              <a:rPr lang="en-US">
                <a:latin typeface="Calibri" charset="0"/>
              </a:rPr>
              <a:t>forecast</a:t>
            </a:r>
          </a:p>
        </p:txBody>
      </p:sp>
      <p:sp>
        <p:nvSpPr>
          <p:cNvPr id="11269" name="AutoShape 5"/>
          <p:cNvSpPr>
            <a:spLocks noChangeArrowheads="1"/>
          </p:cNvSpPr>
          <p:nvPr/>
        </p:nvSpPr>
        <p:spPr bwMode="auto">
          <a:xfrm>
            <a:off x="2438400" y="5181600"/>
            <a:ext cx="1676400" cy="838200"/>
          </a:xfrm>
          <a:prstGeom prst="flowChartAlternateProcess">
            <a:avLst/>
          </a:prstGeom>
          <a:solidFill>
            <a:srgbClr val="B8FEC0"/>
          </a:solidFill>
          <a:ln w="9525">
            <a:solidFill>
              <a:schemeClr val="tx1"/>
            </a:solidFill>
            <a:miter lim="800000"/>
            <a:headEnd/>
            <a:tailEnd/>
          </a:ln>
        </p:spPr>
        <p:txBody>
          <a:bodyPr wrap="none" anchor="ctr"/>
          <a:lstStyle/>
          <a:p>
            <a:pPr algn="ctr"/>
            <a:r>
              <a:rPr lang="en-US">
                <a:latin typeface="Calibri" charset="0"/>
              </a:rPr>
              <a:t>GSI</a:t>
            </a:r>
          </a:p>
          <a:p>
            <a:pPr algn="ctr"/>
            <a:r>
              <a:rPr lang="en-US">
                <a:latin typeface="Calibri" charset="0"/>
              </a:rPr>
              <a:t>Hybrid Ens/Var</a:t>
            </a:r>
          </a:p>
        </p:txBody>
      </p:sp>
      <p:sp>
        <p:nvSpPr>
          <p:cNvPr id="11270" name="AutoShape 6"/>
          <p:cNvSpPr>
            <a:spLocks noChangeArrowheads="1"/>
          </p:cNvSpPr>
          <p:nvPr/>
        </p:nvSpPr>
        <p:spPr bwMode="auto">
          <a:xfrm>
            <a:off x="4495800" y="5334000"/>
            <a:ext cx="1371600" cy="685800"/>
          </a:xfrm>
          <a:prstGeom prst="flowChartAlternateProcess">
            <a:avLst/>
          </a:prstGeom>
          <a:solidFill>
            <a:srgbClr val="B8FEC0"/>
          </a:solidFill>
          <a:ln w="9525">
            <a:solidFill>
              <a:schemeClr val="tx1"/>
            </a:solidFill>
            <a:miter lim="800000"/>
            <a:headEnd/>
            <a:tailEnd/>
          </a:ln>
        </p:spPr>
        <p:txBody>
          <a:bodyPr wrap="none" anchor="ctr"/>
          <a:lstStyle/>
          <a:p>
            <a:pPr algn="ctr"/>
            <a:r>
              <a:rPr lang="en-US">
                <a:latin typeface="Calibri" charset="0"/>
              </a:rPr>
              <a:t>high res</a:t>
            </a:r>
          </a:p>
          <a:p>
            <a:pPr algn="ctr"/>
            <a:r>
              <a:rPr lang="en-US">
                <a:latin typeface="Calibri" charset="0"/>
              </a:rPr>
              <a:t>analysis</a:t>
            </a:r>
          </a:p>
        </p:txBody>
      </p:sp>
      <p:sp>
        <p:nvSpPr>
          <p:cNvPr id="11271" name="AutoShape 7"/>
          <p:cNvSpPr>
            <a:spLocks noChangeArrowheads="1"/>
          </p:cNvSpPr>
          <p:nvPr/>
        </p:nvSpPr>
        <p:spPr bwMode="auto">
          <a:xfrm>
            <a:off x="7162800" y="15240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member 1 </a:t>
            </a:r>
          </a:p>
          <a:p>
            <a:pPr algn="ctr"/>
            <a:r>
              <a:rPr lang="en-US">
                <a:latin typeface="Calibri" charset="0"/>
              </a:rPr>
              <a:t>analysis</a:t>
            </a:r>
          </a:p>
        </p:txBody>
      </p:sp>
      <p:sp>
        <p:nvSpPr>
          <p:cNvPr id="11272" name="AutoShape 8"/>
          <p:cNvSpPr>
            <a:spLocks noChangeArrowheads="1"/>
          </p:cNvSpPr>
          <p:nvPr/>
        </p:nvSpPr>
        <p:spPr bwMode="auto">
          <a:xfrm>
            <a:off x="609600" y="23622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member 2 </a:t>
            </a:r>
          </a:p>
          <a:p>
            <a:pPr algn="ctr"/>
            <a:r>
              <a:rPr lang="en-US">
                <a:latin typeface="Calibri" charset="0"/>
              </a:rPr>
              <a:t>forecast</a:t>
            </a:r>
          </a:p>
        </p:txBody>
      </p:sp>
      <p:sp>
        <p:nvSpPr>
          <p:cNvPr id="11273" name="AutoShape 9"/>
          <p:cNvSpPr>
            <a:spLocks noChangeArrowheads="1"/>
          </p:cNvSpPr>
          <p:nvPr/>
        </p:nvSpPr>
        <p:spPr bwMode="auto">
          <a:xfrm>
            <a:off x="609600" y="13716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member 1 </a:t>
            </a:r>
          </a:p>
          <a:p>
            <a:pPr algn="ctr"/>
            <a:r>
              <a:rPr lang="en-US">
                <a:latin typeface="Calibri" charset="0"/>
              </a:rPr>
              <a:t>forecast</a:t>
            </a:r>
          </a:p>
        </p:txBody>
      </p:sp>
      <p:sp>
        <p:nvSpPr>
          <p:cNvPr id="11274" name="AutoShape 10"/>
          <p:cNvSpPr>
            <a:spLocks noChangeArrowheads="1"/>
          </p:cNvSpPr>
          <p:nvPr/>
        </p:nvSpPr>
        <p:spPr bwMode="auto">
          <a:xfrm rot="5400000">
            <a:off x="5029200" y="2514600"/>
            <a:ext cx="2895600" cy="609600"/>
          </a:xfrm>
          <a:prstGeom prst="roundRect">
            <a:avLst>
              <a:gd name="adj" fmla="val 16667"/>
            </a:avLst>
          </a:prstGeom>
          <a:solidFill>
            <a:srgbClr val="B6B6FC"/>
          </a:solidFill>
          <a:ln w="9525">
            <a:solidFill>
              <a:schemeClr val="tx1"/>
            </a:solidFill>
            <a:round/>
            <a:headEnd/>
            <a:tailEnd/>
          </a:ln>
        </p:spPr>
        <p:txBody>
          <a:bodyPr wrap="none" anchor="ctr"/>
          <a:lstStyle/>
          <a:p>
            <a:pPr algn="ctr"/>
            <a:r>
              <a:rPr lang="en-US">
                <a:latin typeface="Calibri" charset="0"/>
              </a:rPr>
              <a:t>recenter analysis ensemble</a:t>
            </a:r>
          </a:p>
        </p:txBody>
      </p:sp>
      <p:sp>
        <p:nvSpPr>
          <p:cNvPr id="11275" name="Line 11"/>
          <p:cNvSpPr>
            <a:spLocks noChangeShapeType="1"/>
          </p:cNvSpPr>
          <p:nvPr/>
        </p:nvSpPr>
        <p:spPr bwMode="auto">
          <a:xfrm>
            <a:off x="1981200" y="1676400"/>
            <a:ext cx="990600" cy="6858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76" name="Line 12"/>
          <p:cNvSpPr>
            <a:spLocks noChangeShapeType="1"/>
          </p:cNvSpPr>
          <p:nvPr/>
        </p:nvSpPr>
        <p:spPr bwMode="auto">
          <a:xfrm>
            <a:off x="1981200" y="2667000"/>
            <a:ext cx="9906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1981200" y="1828800"/>
            <a:ext cx="1524000" cy="3352800"/>
          </a:xfrm>
          <a:prstGeom prst="line">
            <a:avLst/>
          </a:prstGeom>
          <a:noFill/>
          <a:ln w="31750" cap="rnd">
            <a:solidFill>
              <a:schemeClr val="bg2">
                <a:lumMod val="25000"/>
              </a:schemeClr>
            </a:solidFill>
            <a:prstDash val="sysDot"/>
            <a:round/>
            <a:headEnd/>
            <a:tailEnd type="stealth" w="lg" len="lg"/>
          </a:ln>
        </p:spPr>
        <p:txBody>
          <a:bodyPr/>
          <a:lstStyle/>
          <a:p>
            <a:pPr>
              <a:defRPr/>
            </a:pPr>
            <a:endParaRPr lang="en-US">
              <a:latin typeface="Calibri" pitchFamily="34" charset="0"/>
              <a:ea typeface="+mn-ea"/>
              <a:cs typeface="+mn-cs"/>
            </a:endParaRPr>
          </a:p>
        </p:txBody>
      </p:sp>
      <p:sp>
        <p:nvSpPr>
          <p:cNvPr id="19" name="Line 14"/>
          <p:cNvSpPr>
            <a:spLocks noChangeShapeType="1"/>
          </p:cNvSpPr>
          <p:nvPr/>
        </p:nvSpPr>
        <p:spPr bwMode="auto">
          <a:xfrm>
            <a:off x="1981200" y="2819400"/>
            <a:ext cx="1295400" cy="2362200"/>
          </a:xfrm>
          <a:prstGeom prst="line">
            <a:avLst/>
          </a:prstGeom>
          <a:noFill/>
          <a:ln w="31750" cap="rnd">
            <a:solidFill>
              <a:schemeClr val="bg2">
                <a:lumMod val="25000"/>
              </a:schemeClr>
            </a:solidFill>
            <a:prstDash val="sysDot"/>
            <a:round/>
            <a:headEnd/>
            <a:tailEnd type="stealth" w="lg" len="lg"/>
          </a:ln>
        </p:spPr>
        <p:txBody>
          <a:bodyPr/>
          <a:lstStyle/>
          <a:p>
            <a:pPr>
              <a:defRPr/>
            </a:pPr>
            <a:endParaRPr lang="en-US">
              <a:latin typeface="Calibri" pitchFamily="34" charset="0"/>
              <a:ea typeface="+mn-ea"/>
              <a:cs typeface="+mn-cs"/>
            </a:endParaRPr>
          </a:p>
        </p:txBody>
      </p:sp>
      <p:sp>
        <p:nvSpPr>
          <p:cNvPr id="11279" name="Line 15"/>
          <p:cNvSpPr>
            <a:spLocks noChangeShapeType="1"/>
          </p:cNvSpPr>
          <p:nvPr/>
        </p:nvSpPr>
        <p:spPr bwMode="auto">
          <a:xfrm flipV="1">
            <a:off x="1981200" y="5638800"/>
            <a:ext cx="4572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flipV="1">
            <a:off x="4114800" y="56388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flipV="1">
            <a:off x="5181600" y="3200400"/>
            <a:ext cx="990600" cy="21336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a:off x="4648200" y="2667000"/>
            <a:ext cx="1524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flipV="1">
            <a:off x="6781800" y="18288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4" name="Line 20"/>
          <p:cNvSpPr>
            <a:spLocks noChangeShapeType="1"/>
          </p:cNvSpPr>
          <p:nvPr/>
        </p:nvSpPr>
        <p:spPr bwMode="auto">
          <a:xfrm flipV="1">
            <a:off x="6781800" y="26670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5" name="Line 21"/>
          <p:cNvSpPr>
            <a:spLocks noChangeShapeType="1"/>
          </p:cNvSpPr>
          <p:nvPr/>
        </p:nvSpPr>
        <p:spPr bwMode="auto">
          <a:xfrm flipV="1">
            <a:off x="8534400" y="18288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6" name="Line 22"/>
          <p:cNvSpPr>
            <a:spLocks noChangeShapeType="1"/>
          </p:cNvSpPr>
          <p:nvPr/>
        </p:nvSpPr>
        <p:spPr bwMode="auto">
          <a:xfrm flipV="1">
            <a:off x="8534400" y="26670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flipV="1">
            <a:off x="5867400" y="5638800"/>
            <a:ext cx="29718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88" name="Rectangle 24"/>
          <p:cNvSpPr>
            <a:spLocks noChangeArrowheads="1"/>
          </p:cNvSpPr>
          <p:nvPr/>
        </p:nvSpPr>
        <p:spPr bwMode="auto">
          <a:xfrm>
            <a:off x="457200" y="1984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dirty="0" smtClean="0">
                <a:solidFill>
                  <a:schemeClr val="tx2">
                    <a:lumMod val="60000"/>
                    <a:lumOff val="40000"/>
                  </a:schemeClr>
                </a:solidFill>
                <a:latin typeface="Times New Roman" panose="02020603050405020304" pitchFamily="18" charset="0"/>
                <a:cs typeface="Times New Roman" panose="02020603050405020304" pitchFamily="18" charset="0"/>
              </a:rPr>
              <a:t>Dual-Resolution </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Coupled Hybrid</a:t>
            </a:r>
          </a:p>
          <a:p>
            <a:pPr algn="ct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Var</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EnKF</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Cycling</a:t>
            </a:r>
          </a:p>
        </p:txBody>
      </p:sp>
      <p:sp>
        <p:nvSpPr>
          <p:cNvPr id="11289" name="AutoShape 25"/>
          <p:cNvSpPr>
            <a:spLocks noChangeArrowheads="1"/>
          </p:cNvSpPr>
          <p:nvPr/>
        </p:nvSpPr>
        <p:spPr bwMode="auto">
          <a:xfrm>
            <a:off x="609600" y="33528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member 3 </a:t>
            </a:r>
          </a:p>
          <a:p>
            <a:pPr algn="ctr"/>
            <a:r>
              <a:rPr lang="en-US">
                <a:latin typeface="Calibri" charset="0"/>
              </a:rPr>
              <a:t>forecast</a:t>
            </a:r>
          </a:p>
        </p:txBody>
      </p:sp>
      <p:sp>
        <p:nvSpPr>
          <p:cNvPr id="11290" name="AutoShape 26"/>
          <p:cNvSpPr>
            <a:spLocks noChangeArrowheads="1"/>
          </p:cNvSpPr>
          <p:nvPr/>
        </p:nvSpPr>
        <p:spPr bwMode="auto">
          <a:xfrm>
            <a:off x="7162800" y="32004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a:latin typeface="Calibri" charset="0"/>
              </a:rPr>
              <a:t>member 3 </a:t>
            </a:r>
          </a:p>
          <a:p>
            <a:pPr algn="ctr"/>
            <a:r>
              <a:rPr lang="en-US">
                <a:latin typeface="Calibri" charset="0"/>
              </a:rPr>
              <a:t>analysis</a:t>
            </a:r>
          </a:p>
        </p:txBody>
      </p:sp>
      <p:sp>
        <p:nvSpPr>
          <p:cNvPr id="11291" name="Line 27"/>
          <p:cNvSpPr>
            <a:spLocks noChangeShapeType="1"/>
          </p:cNvSpPr>
          <p:nvPr/>
        </p:nvSpPr>
        <p:spPr bwMode="auto">
          <a:xfrm flipV="1">
            <a:off x="6781800" y="35052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92" name="Line 28"/>
          <p:cNvSpPr>
            <a:spLocks noChangeShapeType="1"/>
          </p:cNvSpPr>
          <p:nvPr/>
        </p:nvSpPr>
        <p:spPr bwMode="auto">
          <a:xfrm flipV="1">
            <a:off x="8534400" y="35052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293" name="Line 29"/>
          <p:cNvSpPr>
            <a:spLocks noChangeShapeType="1"/>
          </p:cNvSpPr>
          <p:nvPr/>
        </p:nvSpPr>
        <p:spPr bwMode="auto">
          <a:xfrm flipV="1">
            <a:off x="1981200" y="2971800"/>
            <a:ext cx="990600" cy="6096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5" name="Line 30"/>
          <p:cNvSpPr>
            <a:spLocks noChangeShapeType="1"/>
          </p:cNvSpPr>
          <p:nvPr/>
        </p:nvSpPr>
        <p:spPr bwMode="auto">
          <a:xfrm>
            <a:off x="1981200" y="3733800"/>
            <a:ext cx="1066800" cy="1447800"/>
          </a:xfrm>
          <a:prstGeom prst="line">
            <a:avLst/>
          </a:prstGeom>
          <a:noFill/>
          <a:ln w="31750" cap="rnd">
            <a:solidFill>
              <a:schemeClr val="bg2">
                <a:lumMod val="25000"/>
              </a:schemeClr>
            </a:solidFill>
            <a:prstDash val="sysDot"/>
            <a:round/>
            <a:headEnd/>
            <a:tailEnd type="stealth" w="lg" len="lg"/>
          </a:ln>
        </p:spPr>
        <p:txBody>
          <a:bodyPr/>
          <a:lstStyle/>
          <a:p>
            <a:pPr>
              <a:defRPr/>
            </a:pPr>
            <a:endParaRPr lang="en-US">
              <a:latin typeface="Calibri" pitchFamily="34" charset="0"/>
              <a:ea typeface="+mn-ea"/>
              <a:cs typeface="+mn-cs"/>
            </a:endParaRPr>
          </a:p>
        </p:txBody>
      </p:sp>
      <p:sp>
        <p:nvSpPr>
          <p:cNvPr id="11295" name="Line 31"/>
          <p:cNvSpPr>
            <a:spLocks noChangeShapeType="1"/>
          </p:cNvSpPr>
          <p:nvPr/>
        </p:nvSpPr>
        <p:spPr bwMode="auto">
          <a:xfrm>
            <a:off x="2209800" y="1295400"/>
            <a:ext cx="0" cy="5410200"/>
          </a:xfrm>
          <a:prstGeom prst="line">
            <a:avLst/>
          </a:prstGeom>
          <a:noFill/>
          <a:ln w="38100" cap="rnd">
            <a:solidFill>
              <a:srgbClr val="FFC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457200" y="6477000"/>
            <a:ext cx="1600200" cy="0"/>
          </a:xfrm>
          <a:prstGeom prst="line">
            <a:avLst/>
          </a:prstGeom>
          <a:noFill/>
          <a:ln w="28575">
            <a:solidFill>
              <a:schemeClr val="bg1">
                <a:lumMod val="50000"/>
              </a:schemeClr>
            </a:solidFill>
            <a:round/>
            <a:headEnd/>
            <a:tailEnd/>
          </a:ln>
        </p:spPr>
        <p:txBody>
          <a:bodyPr/>
          <a:lstStyle/>
          <a:p>
            <a:pPr>
              <a:defRPr/>
            </a:pPr>
            <a:endParaRPr lang="en-US">
              <a:latin typeface="Calibri" pitchFamily="34" charset="0"/>
              <a:ea typeface="+mn-ea"/>
              <a:cs typeface="+mn-cs"/>
            </a:endParaRPr>
          </a:p>
        </p:txBody>
      </p:sp>
      <p:sp>
        <p:nvSpPr>
          <p:cNvPr id="38" name="Line 35"/>
          <p:cNvSpPr>
            <a:spLocks noChangeShapeType="1"/>
          </p:cNvSpPr>
          <p:nvPr/>
        </p:nvSpPr>
        <p:spPr bwMode="auto">
          <a:xfrm>
            <a:off x="2362200" y="6477000"/>
            <a:ext cx="6400800" cy="0"/>
          </a:xfrm>
          <a:prstGeom prst="line">
            <a:avLst/>
          </a:prstGeom>
          <a:noFill/>
          <a:ln w="28575">
            <a:solidFill>
              <a:schemeClr val="bg1">
                <a:lumMod val="50000"/>
              </a:schemeClr>
            </a:solidFill>
            <a:round/>
            <a:headEnd/>
            <a:tailEnd/>
          </a:ln>
        </p:spPr>
        <p:txBody>
          <a:bodyPr/>
          <a:lstStyle/>
          <a:p>
            <a:pPr>
              <a:defRPr/>
            </a:pPr>
            <a:endParaRPr lang="en-US">
              <a:latin typeface="Calibri" pitchFamily="34" charset="0"/>
              <a:ea typeface="+mn-ea"/>
              <a:cs typeface="+mn-cs"/>
            </a:endParaRPr>
          </a:p>
        </p:txBody>
      </p:sp>
      <p:sp>
        <p:nvSpPr>
          <p:cNvPr id="11298" name="TextBox 1"/>
          <p:cNvSpPr txBox="1">
            <a:spLocks noChangeArrowheads="1"/>
          </p:cNvSpPr>
          <p:nvPr/>
        </p:nvSpPr>
        <p:spPr bwMode="auto">
          <a:xfrm rot="-5400000">
            <a:off x="-157163" y="2243138"/>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b="1">
                <a:solidFill>
                  <a:srgbClr val="C00000"/>
                </a:solidFill>
                <a:latin typeface="Calibri" charset="0"/>
              </a:rPr>
              <a:t>T254L64</a:t>
            </a:r>
          </a:p>
        </p:txBody>
      </p:sp>
      <p:sp>
        <p:nvSpPr>
          <p:cNvPr id="11299" name="TextBox 36"/>
          <p:cNvSpPr txBox="1">
            <a:spLocks noChangeArrowheads="1"/>
          </p:cNvSpPr>
          <p:nvPr/>
        </p:nvSpPr>
        <p:spPr bwMode="auto">
          <a:xfrm rot="-5400000">
            <a:off x="-157163" y="5453063"/>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b="1">
                <a:solidFill>
                  <a:srgbClr val="C00000"/>
                </a:solidFill>
                <a:latin typeface="Calibri" charset="0"/>
              </a:rPr>
              <a:t>T574L64</a:t>
            </a:r>
          </a:p>
        </p:txBody>
      </p:sp>
      <p:sp>
        <p:nvSpPr>
          <p:cNvPr id="11300" name="TextBox 4"/>
          <p:cNvSpPr txBox="1">
            <a:spLocks noChangeArrowheads="1"/>
          </p:cNvSpPr>
          <p:nvPr/>
        </p:nvSpPr>
        <p:spPr bwMode="auto">
          <a:xfrm>
            <a:off x="2697163" y="1295400"/>
            <a:ext cx="23320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400" b="1">
                <a:solidFill>
                  <a:srgbClr val="C00000"/>
                </a:solidFill>
                <a:latin typeface="Calibri" charset="0"/>
              </a:rPr>
              <a:t>Generate new ensemble perturbations given the latest set of observations and first-guess ensemble</a:t>
            </a:r>
          </a:p>
        </p:txBody>
      </p:sp>
      <p:sp>
        <p:nvSpPr>
          <p:cNvPr id="11301" name="TextBox 3"/>
          <p:cNvSpPr txBox="1">
            <a:spLocks noChangeArrowheads="1"/>
          </p:cNvSpPr>
          <p:nvPr/>
        </p:nvSpPr>
        <p:spPr bwMode="auto">
          <a:xfrm>
            <a:off x="2286000" y="4151313"/>
            <a:ext cx="2133600"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400" b="1">
                <a:solidFill>
                  <a:srgbClr val="C00000"/>
                </a:solidFill>
                <a:latin typeface="Calibri" charset="0"/>
              </a:rPr>
              <a:t>Ensemble contribution to background error covariance</a:t>
            </a:r>
          </a:p>
        </p:txBody>
      </p:sp>
      <p:sp>
        <p:nvSpPr>
          <p:cNvPr id="11302" name="TextBox 2"/>
          <p:cNvSpPr txBox="1">
            <a:spLocks noChangeArrowheads="1"/>
          </p:cNvSpPr>
          <p:nvPr/>
        </p:nvSpPr>
        <p:spPr bwMode="auto">
          <a:xfrm rot="10800000" flipV="1">
            <a:off x="4895850" y="4321175"/>
            <a:ext cx="2038350"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400" b="1">
                <a:solidFill>
                  <a:srgbClr val="C00000"/>
                </a:solidFill>
                <a:latin typeface="Calibri" charset="0"/>
              </a:rPr>
              <a:t>Replace the EnKF ensemble mean analysis</a:t>
            </a:r>
          </a:p>
          <a:p>
            <a:pPr algn="ctr" eaLnBrk="1" hangingPunct="1"/>
            <a:r>
              <a:rPr lang="en-US" sz="1400" b="1">
                <a:solidFill>
                  <a:srgbClr val="C00000"/>
                </a:solidFill>
                <a:latin typeface="Calibri" charset="0"/>
              </a:rPr>
              <a:t>and </a:t>
            </a:r>
            <a:r>
              <a:rPr lang="en-US" sz="1400" b="1" i="1">
                <a:solidFill>
                  <a:srgbClr val="C00000"/>
                </a:solidFill>
                <a:latin typeface="Calibri" charset="0"/>
              </a:rPr>
              <a:t>inflate</a:t>
            </a:r>
          </a:p>
        </p:txBody>
      </p:sp>
      <p:sp>
        <p:nvSpPr>
          <p:cNvPr id="44" name="Text Box 32"/>
          <p:cNvSpPr txBox="1">
            <a:spLocks noChangeArrowheads="1"/>
          </p:cNvSpPr>
          <p:nvPr/>
        </p:nvSpPr>
        <p:spPr bwMode="auto">
          <a:xfrm>
            <a:off x="533400" y="6521450"/>
            <a:ext cx="1676400" cy="336550"/>
          </a:xfrm>
          <a:prstGeom prst="rect">
            <a:avLst/>
          </a:prstGeom>
          <a:noFill/>
          <a:ln w="9525">
            <a:noFill/>
            <a:miter lim="800000"/>
            <a:headEnd/>
            <a:tailEnd/>
          </a:ln>
        </p:spPr>
        <p:txBody>
          <a:bodyPr>
            <a:spAutoFit/>
          </a:bodyPr>
          <a:lstStyle/>
          <a:p>
            <a:pPr>
              <a:spcBef>
                <a:spcPct val="50000"/>
              </a:spcBef>
              <a:defRPr/>
            </a:pPr>
            <a:r>
              <a:rPr lang="en-US" sz="1600" b="1" dirty="0">
                <a:solidFill>
                  <a:schemeClr val="bg1">
                    <a:lumMod val="50000"/>
                  </a:schemeClr>
                </a:solidFill>
                <a:latin typeface="Calibri" pitchFamily="34" charset="0"/>
                <a:ea typeface="+mn-ea"/>
                <a:cs typeface="+mn-cs"/>
              </a:rPr>
              <a:t>Previous Cycle</a:t>
            </a:r>
          </a:p>
        </p:txBody>
      </p:sp>
      <p:sp>
        <p:nvSpPr>
          <p:cNvPr id="45" name="Text Box 33"/>
          <p:cNvSpPr txBox="1">
            <a:spLocks noChangeArrowheads="1"/>
          </p:cNvSpPr>
          <p:nvPr/>
        </p:nvSpPr>
        <p:spPr bwMode="auto">
          <a:xfrm>
            <a:off x="3048000" y="6521450"/>
            <a:ext cx="2209800" cy="336550"/>
          </a:xfrm>
          <a:prstGeom prst="rect">
            <a:avLst/>
          </a:prstGeom>
          <a:noFill/>
          <a:ln w="9525">
            <a:noFill/>
            <a:miter lim="800000"/>
            <a:headEnd/>
            <a:tailEnd/>
          </a:ln>
        </p:spPr>
        <p:txBody>
          <a:bodyPr>
            <a:spAutoFit/>
          </a:bodyPr>
          <a:lstStyle/>
          <a:p>
            <a:pPr>
              <a:spcBef>
                <a:spcPct val="50000"/>
              </a:spcBef>
              <a:defRPr/>
            </a:pPr>
            <a:r>
              <a:rPr lang="en-US" sz="1600" b="1" dirty="0">
                <a:solidFill>
                  <a:schemeClr val="bg1">
                    <a:lumMod val="50000"/>
                  </a:schemeClr>
                </a:solidFill>
                <a:latin typeface="Calibri" pitchFamily="34" charset="0"/>
                <a:ea typeface="+mn-ea"/>
                <a:cs typeface="+mn-cs"/>
              </a:rPr>
              <a:t>Current Update Cycle</a:t>
            </a:r>
          </a:p>
        </p:txBody>
      </p:sp>
      <p:sp>
        <p:nvSpPr>
          <p:cNvPr id="42" name="Rounded Rectangle 41"/>
          <p:cNvSpPr/>
          <p:nvPr/>
        </p:nvSpPr>
        <p:spPr>
          <a:xfrm>
            <a:off x="4876800" y="1219200"/>
            <a:ext cx="2133600" cy="4038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Daryl Kleist, EMC</a:t>
            </a:r>
            <a:endParaRPr lang="en-US" altLang="en-US" dirty="0"/>
          </a:p>
        </p:txBody>
      </p:sp>
      <p:graphicFrame>
        <p:nvGraphicFramePr>
          <p:cNvPr id="2" name="Object 1"/>
          <p:cNvGraphicFramePr>
            <a:graphicFrameLocks/>
          </p:cNvGraphicFramePr>
          <p:nvPr>
            <p:extLst>
              <p:ext uri="{D42A27DB-BD31-4B8C-83A1-F6EECF244321}">
                <p14:modId xmlns:p14="http://schemas.microsoft.com/office/powerpoint/2010/main" val="3479528998"/>
              </p:ext>
            </p:extLst>
          </p:nvPr>
        </p:nvGraphicFramePr>
        <p:xfrm>
          <a:off x="228600" y="152400"/>
          <a:ext cx="708025" cy="708025"/>
        </p:xfrm>
        <a:graphic>
          <a:graphicData uri="http://schemas.openxmlformats.org/presentationml/2006/ole">
            <mc:AlternateContent xmlns:mc="http://schemas.openxmlformats.org/markup-compatibility/2006">
              <mc:Choice xmlns:v="urn:schemas-microsoft-com:vml" Requires="v">
                <p:oleObj spid="_x0000_s32137" name="Drawing" r:id="rId3" imgW="723675" imgH="723675" progId="Presentations.Drawing.11">
                  <p:embed/>
                </p:oleObj>
              </mc:Choice>
              <mc:Fallback>
                <p:oleObj name="Drawing" r:id="rId3" imgW="723675" imgH="723675" progId="Presentations.Drawing.11">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3814459750"/>
              </p:ext>
            </p:extLst>
          </p:nvPr>
        </p:nvGraphicFramePr>
        <p:xfrm>
          <a:off x="8131175" y="152400"/>
          <a:ext cx="708025" cy="669925"/>
        </p:xfrm>
        <a:graphic>
          <a:graphicData uri="http://schemas.openxmlformats.org/presentationml/2006/ole">
            <mc:AlternateContent xmlns:mc="http://schemas.openxmlformats.org/markup-compatibility/2006">
              <mc:Choice xmlns:v="urn:schemas-microsoft-com:vml" Requires="v">
                <p:oleObj spid="_x0000_s32138" name="Drawing" r:id="rId5" imgW="723675" imgH="685530" progId="Presentations.Drawing.11">
                  <p:embed/>
                </p:oleObj>
              </mc:Choice>
              <mc:Fallback>
                <p:oleObj name="Drawing" r:id="rId5" imgW="723675" imgH="685530" progId="Presentations.Drawing.11">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1175" y="15240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38118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8"/>
            <a:ext cx="8229600" cy="1143000"/>
          </a:xfrm>
        </p:spPr>
        <p:txBody>
          <a:bodyPr>
            <a:normAutofit/>
          </a:bodyPr>
          <a:lstStyle/>
          <a:p>
            <a:r>
              <a:rPr lang="en-US" sz="2800" b="1" dirty="0" smtClean="0">
                <a:solidFill>
                  <a:schemeClr val="tx2">
                    <a:lumMod val="60000"/>
                    <a:lumOff val="40000"/>
                  </a:schemeClr>
                </a:solidFill>
                <a:latin typeface="Times New Roman" panose="02020603050405020304" pitchFamily="18" charset="0"/>
                <a:cs typeface="Times New Roman" panose="02020603050405020304" pitchFamily="18" charset="0"/>
              </a:rPr>
              <a:t>Impact (3DVAR to 3DHybrid)</a:t>
            </a:r>
            <a:endParaRPr lang="en-US"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5053" y="5748421"/>
            <a:ext cx="7847263" cy="1006058"/>
          </a:xfrm>
        </p:spPr>
        <p:txBody>
          <a:bodyPr/>
          <a:lstStyle/>
          <a:p>
            <a:r>
              <a:rPr lang="en-US" sz="1800" dirty="0" smtClean="0">
                <a:latin typeface="Times New Roman" panose="02020603050405020304" pitchFamily="18" charset="0"/>
                <a:cs typeface="Times New Roman" panose="02020603050405020304" pitchFamily="18" charset="0"/>
              </a:rPr>
              <a:t>Error reduction for NCEP GFS (Hybrid minus 3DVAR) for pre-implementation experiment, spanning 2012020100 through 2012051500, for several variables (Green NH, Blue SH, Red TR).</a:t>
            </a:r>
          </a:p>
          <a:p>
            <a:endParaRPr lang="en-US" dirty="0"/>
          </a:p>
        </p:txBody>
      </p:sp>
      <p:pic>
        <p:nvPicPr>
          <p:cNvPr id="4" name="Picture 3" descr="sco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947" y="962526"/>
            <a:ext cx="4598737" cy="4504906"/>
          </a:xfrm>
          <a:prstGeom prst="rect">
            <a:avLst/>
          </a:prstGeom>
        </p:spPr>
      </p:pic>
      <p:sp>
        <p:nvSpPr>
          <p:cNvPr id="5"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Daryl Kleist, EMC</a:t>
            </a:r>
            <a:endParaRPr lang="en-US" altLang="en-US" dirty="0"/>
          </a:p>
        </p:txBody>
      </p:sp>
      <p:graphicFrame>
        <p:nvGraphicFramePr>
          <p:cNvPr id="6" name="Object 5"/>
          <p:cNvGraphicFramePr>
            <a:graphicFrameLocks/>
          </p:cNvGraphicFramePr>
          <p:nvPr>
            <p:extLst>
              <p:ext uri="{D42A27DB-BD31-4B8C-83A1-F6EECF244321}">
                <p14:modId xmlns:p14="http://schemas.microsoft.com/office/powerpoint/2010/main" val="3814459750"/>
              </p:ext>
            </p:extLst>
          </p:nvPr>
        </p:nvGraphicFramePr>
        <p:xfrm>
          <a:off x="8131175" y="152400"/>
          <a:ext cx="708025" cy="669925"/>
        </p:xfrm>
        <a:graphic>
          <a:graphicData uri="http://schemas.openxmlformats.org/presentationml/2006/ole">
            <mc:AlternateContent xmlns:mc="http://schemas.openxmlformats.org/markup-compatibility/2006">
              <mc:Choice xmlns:v="urn:schemas-microsoft-com:vml" Requires="v">
                <p:oleObj spid="_x0000_s34180" name="Drawing" r:id="rId4" imgW="723675" imgH="685530" progId="Presentations.Drawing.11">
                  <p:embed/>
                </p:oleObj>
              </mc:Choice>
              <mc:Fallback>
                <p:oleObj name="Drawing" r:id="rId4" imgW="723675" imgH="685530" progId="Presentations.Drawing.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175" y="15240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p:cNvGraphicFramePr>
          <p:nvPr>
            <p:extLst>
              <p:ext uri="{D42A27DB-BD31-4B8C-83A1-F6EECF244321}">
                <p14:modId xmlns:p14="http://schemas.microsoft.com/office/powerpoint/2010/main" val="3479528998"/>
              </p:ext>
            </p:extLst>
          </p:nvPr>
        </p:nvGraphicFramePr>
        <p:xfrm>
          <a:off x="228600" y="152400"/>
          <a:ext cx="708025" cy="708025"/>
        </p:xfrm>
        <a:graphic>
          <a:graphicData uri="http://schemas.openxmlformats.org/presentationml/2006/ole">
            <mc:AlternateContent xmlns:mc="http://schemas.openxmlformats.org/markup-compatibility/2006">
              <mc:Choice xmlns:v="urn:schemas-microsoft-com:vml" Requires="v">
                <p:oleObj spid="_x0000_s34181" name="Drawing" r:id="rId6" imgW="723675" imgH="723675" progId="Presentations.Drawing.11">
                  <p:embed/>
                </p:oleObj>
              </mc:Choice>
              <mc:Fallback>
                <p:oleObj name="Drawing" r:id="rId6" imgW="723675" imgH="723675" progId="Presentations.Drawing.11">
                  <p:embed/>
                  <p:pic>
                    <p:nvPicPr>
                      <p:cNvPr id="0" name="Object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40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77761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38748"/>
            <a:ext cx="8763000" cy="4154984"/>
          </a:xfrm>
          <a:prstGeom prst="rect">
            <a:avLst/>
          </a:prstGeom>
          <a:noFill/>
        </p:spPr>
        <p:txBody>
          <a:bodyPr wrap="square" rtlCol="0">
            <a:spAutoFit/>
          </a:bodyPr>
          <a:lstStyle/>
          <a:p>
            <a:pPr algn="ct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Current status of operational atmospheric data assimilation at NCEP</a:t>
            </a:r>
          </a:p>
          <a:p>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3D Hybrid-</a:t>
            </a:r>
            <a:r>
              <a:rPr lang="en-US" sz="2400" dirty="0" err="1" smtClean="0">
                <a:latin typeface="Times New Roman" panose="02020603050405020304" pitchFamily="18" charset="0"/>
                <a:cs typeface="Times New Roman" panose="02020603050405020304" pitchFamily="18" charset="0"/>
              </a:rPr>
              <a:t>EnVAR</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80 member </a:t>
            </a:r>
            <a:r>
              <a:rPr lang="en-US" sz="2400" dirty="0" err="1" smtClean="0">
                <a:latin typeface="Times New Roman" panose="02020603050405020304" pitchFamily="18" charset="0"/>
                <a:cs typeface="Times New Roman" panose="02020603050405020304" pitchFamily="18" charset="0"/>
              </a:rPr>
              <a:t>EnKF</a:t>
            </a:r>
            <a:r>
              <a:rPr lang="en-US" sz="2400" dirty="0" smtClean="0">
                <a:latin typeface="Times New Roman" panose="02020603050405020304" pitchFamily="18" charset="0"/>
                <a:cs typeface="Times New Roman" panose="02020603050405020304" pitchFamily="18" charset="0"/>
              </a:rPr>
              <a:t> ensemble (multiplicative and additive 	inflation)</a:t>
            </a:r>
          </a:p>
          <a:p>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Higher resolution deterministic control with re-centering of the ensemble</a:t>
            </a:r>
          </a:p>
          <a:p>
            <a:pPr marL="457200" indent="-4572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6-hour cycling</a:t>
            </a:r>
          </a:p>
        </p:txBody>
      </p:sp>
      <p:graphicFrame>
        <p:nvGraphicFramePr>
          <p:cNvPr id="3" name="Object 2"/>
          <p:cNvGraphicFramePr>
            <a:graphicFrameLocks/>
          </p:cNvGraphicFramePr>
          <p:nvPr>
            <p:extLst>
              <p:ext uri="{D42A27DB-BD31-4B8C-83A1-F6EECF244321}">
                <p14:modId xmlns:p14="http://schemas.microsoft.com/office/powerpoint/2010/main" val="2647089655"/>
              </p:ext>
            </p:extLst>
          </p:nvPr>
        </p:nvGraphicFramePr>
        <p:xfrm>
          <a:off x="228600" y="152400"/>
          <a:ext cx="708025" cy="708025"/>
        </p:xfrm>
        <a:graphic>
          <a:graphicData uri="http://schemas.openxmlformats.org/presentationml/2006/ole">
            <mc:AlternateContent xmlns:mc="http://schemas.openxmlformats.org/markup-compatibility/2006">
              <mc:Choice xmlns:v="urn:schemas-microsoft-com:vml" Requires="v">
                <p:oleObj spid="_x0000_s50412"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1513623976"/>
              </p:ext>
            </p:extLst>
          </p:nvPr>
        </p:nvGraphicFramePr>
        <p:xfrm>
          <a:off x="8131175" y="152400"/>
          <a:ext cx="708025" cy="669925"/>
        </p:xfrm>
        <a:graphic>
          <a:graphicData uri="http://schemas.openxmlformats.org/presentationml/2006/ole">
            <mc:AlternateContent xmlns:mc="http://schemas.openxmlformats.org/markup-compatibility/2006">
              <mc:Choice xmlns:v="urn:schemas-microsoft-com:vml" Requires="v">
                <p:oleObj spid="_x0000_s50413"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1175" y="15240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Daryl Kleist, EMC</a:t>
            </a:r>
            <a:endParaRPr lang="en-US" altLang="en-US" dirty="0"/>
          </a:p>
        </p:txBody>
      </p:sp>
      <p:sp>
        <p:nvSpPr>
          <p:cNvPr id="6" name="Line 5"/>
          <p:cNvSpPr>
            <a:spLocks noChangeShapeType="1"/>
          </p:cNvSpPr>
          <p:nvPr/>
        </p:nvSpPr>
        <p:spPr bwMode="auto">
          <a:xfrm>
            <a:off x="228600" y="1828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92599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1"/>
            <a:ext cx="8610600" cy="5632311"/>
          </a:xfrm>
          <a:prstGeom prst="rect">
            <a:avLst/>
          </a:prstGeom>
          <a:noFill/>
        </p:spPr>
        <p:txBody>
          <a:bodyPr wrap="square" rtlCol="0">
            <a:spAutoFit/>
          </a:bodyPr>
          <a:lstStyle/>
          <a:p>
            <a:pPr algn="ct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Proposed upgrade of the atmospheric DA</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at NCEP</a:t>
            </a:r>
          </a:p>
          <a:p>
            <a:pPr algn="ct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Stochastic physics to replace additive inflation</a:t>
            </a:r>
          </a:p>
          <a:p>
            <a:r>
              <a:rPr lang="en-US" sz="2400" dirty="0" smtClean="0">
                <a:latin typeface="Times New Roman" panose="02020603050405020304" pitchFamily="18" charset="0"/>
                <a:cs typeface="Times New Roman" panose="02020603050405020304" pitchFamily="18" charset="0"/>
              </a:rPr>
              <a:t>	New (totally) inline automated bias correction for satellite 	data (making reanalysis using radiances more 	straightforward and accurate)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end of 2015:</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 system will be upgraded to a Hybrid 4D-EnVAR, 	which is not the traditional 4D-VAR, </a:t>
            </a:r>
            <a:r>
              <a:rPr lang="en-US" sz="2400" dirty="0" err="1" smtClean="0">
                <a:latin typeface="Times New Roman" panose="02020603050405020304" pitchFamily="18" charset="0"/>
                <a:cs typeface="Times New Roman" panose="02020603050405020304" pitchFamily="18" charset="0"/>
              </a:rPr>
              <a:t>ie</a:t>
            </a:r>
            <a:r>
              <a:rPr lang="en-US" sz="2400" dirty="0" smtClean="0">
                <a:latin typeface="Times New Roman" panose="02020603050405020304" pitchFamily="18" charset="0"/>
                <a:cs typeface="Times New Roman" panose="02020603050405020304" pitchFamily="18" charset="0"/>
              </a:rPr>
              <a:t>. no tangent linear 	or </a:t>
            </a:r>
            <a:r>
              <a:rPr lang="en-US" sz="2400" dirty="0" err="1" smtClean="0">
                <a:latin typeface="Times New Roman" panose="02020603050405020304" pitchFamily="18" charset="0"/>
                <a:cs typeface="Times New Roman" panose="02020603050405020304" pitchFamily="18" charset="0"/>
              </a:rPr>
              <a:t>adjoint</a:t>
            </a:r>
            <a:r>
              <a:rPr lang="en-US" sz="2400" dirty="0" smtClean="0">
                <a:latin typeface="Times New Roman" panose="02020603050405020304" pitchFamily="18" charset="0"/>
                <a:cs typeface="Times New Roman" panose="02020603050405020304" pitchFamily="18" charset="0"/>
              </a:rPr>
              <a:t> model is used.</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Can still perform an outer loop, as in the traditional 4DVAR</a:t>
            </a:r>
          </a:p>
          <a:p>
            <a:r>
              <a:rPr lang="en-US" sz="2400" dirty="0">
                <a:latin typeface="Times New Roman" panose="02020603050405020304" pitchFamily="18" charset="0"/>
                <a:cs typeface="Times New Roman" panose="02020603050405020304" pitchFamily="18" charset="0"/>
              </a:rPr>
              <a:t>	Potentially improved initialization of the forecast, due to </a:t>
            </a:r>
            <a:r>
              <a:rPr lang="en-US" sz="2400" dirty="0" smtClean="0">
                <a:latin typeface="Times New Roman" panose="02020603050405020304" pitchFamily="18" charset="0"/>
                <a:cs typeface="Times New Roman" panose="02020603050405020304" pitchFamily="18" charset="0"/>
              </a:rPr>
              <a:t>	4D </a:t>
            </a:r>
            <a:r>
              <a:rPr lang="en-US" sz="2400" dirty="0">
                <a:latin typeface="Times New Roman" panose="02020603050405020304" pitchFamily="18" charset="0"/>
                <a:cs typeface="Times New Roman" panose="02020603050405020304" pitchFamily="18" charset="0"/>
              </a:rPr>
              <a:t>IAU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incremental analysis update) </a:t>
            </a:r>
            <a:r>
              <a:rPr lang="en-US" sz="2400" dirty="0" smtClean="0">
                <a:latin typeface="Times New Roman" panose="02020603050405020304" pitchFamily="18" charset="0"/>
                <a:cs typeface="Times New Roman" panose="02020603050405020304" pitchFamily="18" charset="0"/>
              </a:rPr>
              <a:t>, which allows for the 	prescription of an incremental 4D trajectory, 	instead of a 	single time-level of analysis increment.</a:t>
            </a:r>
            <a:endParaRPr lang="en-US" sz="24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p:cNvGraphicFramePr>
          <p:nvPr>
            <p:extLst>
              <p:ext uri="{D42A27DB-BD31-4B8C-83A1-F6EECF244321}">
                <p14:modId xmlns:p14="http://schemas.microsoft.com/office/powerpoint/2010/main" val="2701081483"/>
              </p:ext>
            </p:extLst>
          </p:nvPr>
        </p:nvGraphicFramePr>
        <p:xfrm>
          <a:off x="228600" y="152400"/>
          <a:ext cx="708025" cy="708025"/>
        </p:xfrm>
        <a:graphic>
          <a:graphicData uri="http://schemas.openxmlformats.org/presentationml/2006/ole">
            <mc:AlternateContent xmlns:mc="http://schemas.openxmlformats.org/markup-compatibility/2006">
              <mc:Choice xmlns:v="urn:schemas-microsoft-com:vml" Requires="v">
                <p:oleObj spid="_x0000_s43331" name="Drawing" r:id="rId3" imgW="723675" imgH="723675" progId="Presentations.Drawing.11">
                  <p:embed/>
                </p:oleObj>
              </mc:Choice>
              <mc:Fallback>
                <p:oleObj name="Drawing" r:id="rId3" imgW="723675" imgH="723675" progId="Presentations.Drawing.11">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3814459750"/>
              </p:ext>
            </p:extLst>
          </p:nvPr>
        </p:nvGraphicFramePr>
        <p:xfrm>
          <a:off x="8131175" y="152400"/>
          <a:ext cx="708025" cy="669925"/>
        </p:xfrm>
        <a:graphic>
          <a:graphicData uri="http://schemas.openxmlformats.org/presentationml/2006/ole">
            <mc:AlternateContent xmlns:mc="http://schemas.openxmlformats.org/markup-compatibility/2006">
              <mc:Choice xmlns:v="urn:schemas-microsoft-com:vml" Requires="v">
                <p:oleObj spid="_x0000_s43332" name="Drawing" r:id="rId5" imgW="723675" imgH="685530" progId="Presentations.Drawing.11">
                  <p:embed/>
                </p:oleObj>
              </mc:Choice>
              <mc:Fallback>
                <p:oleObj name="Drawing" r:id="rId5" imgW="723675" imgH="685530" progId="Presentations.Drawing.11">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1175" y="15240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Daryl Kleist, UMD</a:t>
            </a:r>
            <a:endParaRPr lang="en-US" altLang="en-US" dirty="0"/>
          </a:p>
        </p:txBody>
      </p:sp>
      <p:sp>
        <p:nvSpPr>
          <p:cNvPr id="6"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046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34925"/>
            <a:ext cx="8229600" cy="792163"/>
          </a:xfrm>
        </p:spPr>
        <p:txBody>
          <a:bodyPr>
            <a:normAutofit/>
          </a:bodyPr>
          <a:lstStyle/>
          <a:p>
            <a:r>
              <a:rPr lang="en-US" sz="2800" b="1" dirty="0">
                <a:solidFill>
                  <a:schemeClr val="tx2">
                    <a:lumMod val="60000"/>
                    <a:lumOff val="40000"/>
                  </a:schemeClr>
                </a:solidFill>
                <a:latin typeface="Times New Roman" panose="02020603050405020304" pitchFamily="18" charset="0"/>
                <a:ea typeface="MS PGothic" charset="0"/>
                <a:cs typeface="Times New Roman" panose="02020603050405020304" pitchFamily="18" charset="0"/>
              </a:rPr>
              <a:t>500 </a:t>
            </a:r>
            <a:r>
              <a:rPr lang="en-US" sz="2800" b="1" dirty="0" err="1">
                <a:solidFill>
                  <a:schemeClr val="tx2">
                    <a:lumMod val="60000"/>
                    <a:lumOff val="40000"/>
                  </a:schemeClr>
                </a:solidFill>
                <a:latin typeface="Times New Roman" panose="02020603050405020304" pitchFamily="18" charset="0"/>
                <a:ea typeface="MS PGothic" charset="0"/>
                <a:cs typeface="Times New Roman" panose="02020603050405020304" pitchFamily="18" charset="0"/>
              </a:rPr>
              <a:t>hPa</a:t>
            </a:r>
            <a:r>
              <a:rPr lang="en-US" sz="2800" b="1" dirty="0">
                <a:solidFill>
                  <a:schemeClr val="tx2">
                    <a:lumMod val="60000"/>
                    <a:lumOff val="40000"/>
                  </a:schemeClr>
                </a:solidFill>
                <a:latin typeface="Times New Roman" panose="02020603050405020304" pitchFamily="18" charset="0"/>
                <a:ea typeface="MS PGothic" charset="0"/>
                <a:cs typeface="Times New Roman" panose="02020603050405020304" pitchFamily="18" charset="0"/>
              </a:rPr>
              <a:t> Die Off Curves</a:t>
            </a:r>
          </a:p>
        </p:txBody>
      </p:sp>
      <p:grpSp>
        <p:nvGrpSpPr>
          <p:cNvPr id="25603" name="Group 1"/>
          <p:cNvGrpSpPr>
            <a:grpSpLocks/>
          </p:cNvGrpSpPr>
          <p:nvPr/>
        </p:nvGrpSpPr>
        <p:grpSpPr bwMode="auto">
          <a:xfrm>
            <a:off x="304800" y="990600"/>
            <a:ext cx="4019550" cy="4332288"/>
            <a:chOff x="323850" y="1306513"/>
            <a:chExt cx="4019550" cy="4332287"/>
          </a:xfrm>
        </p:grpSpPr>
        <p:pic>
          <p:nvPicPr>
            <p:cNvPr id="25614" name="Picture 6" descr="cordieoff_HGT_P500_G2NH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24000"/>
              <a:ext cx="4019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8"/>
            <p:cNvSpPr txBox="1">
              <a:spLocks noChangeArrowheads="1"/>
            </p:cNvSpPr>
            <p:nvPr/>
          </p:nvSpPr>
          <p:spPr bwMode="auto">
            <a:xfrm>
              <a:off x="1371600" y="1306513"/>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latin typeface="Calibri" charset="0"/>
                </a:rPr>
                <a:t>Northern Hemisphere</a:t>
              </a:r>
            </a:p>
          </p:txBody>
        </p:sp>
      </p:grpSp>
      <p:grpSp>
        <p:nvGrpSpPr>
          <p:cNvPr id="25604" name="Group 2"/>
          <p:cNvGrpSpPr>
            <a:grpSpLocks/>
          </p:cNvGrpSpPr>
          <p:nvPr/>
        </p:nvGrpSpPr>
        <p:grpSpPr bwMode="auto">
          <a:xfrm>
            <a:off x="4648200" y="914400"/>
            <a:ext cx="4070350" cy="4419600"/>
            <a:chOff x="4724400" y="1295400"/>
            <a:chExt cx="4070350" cy="4419600"/>
          </a:xfrm>
        </p:grpSpPr>
        <p:pic>
          <p:nvPicPr>
            <p:cNvPr id="25612" name="Picture 7" descr="cordieoff_HGT_P500_G2SH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4070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Box 9"/>
            <p:cNvSpPr txBox="1">
              <a:spLocks noChangeArrowheads="1"/>
            </p:cNvSpPr>
            <p:nvPr/>
          </p:nvSpPr>
          <p:spPr bwMode="auto">
            <a:xfrm>
              <a:off x="5791200" y="1295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latin typeface="Calibri" charset="0"/>
                </a:rPr>
                <a:t>Southern Hemisphere</a:t>
              </a:r>
            </a:p>
          </p:txBody>
        </p:sp>
      </p:grpSp>
      <p:sp>
        <p:nvSpPr>
          <p:cNvPr id="25605" name="TextBox 10"/>
          <p:cNvSpPr txBox="1">
            <a:spLocks noChangeArrowheads="1"/>
          </p:cNvSpPr>
          <p:nvPr/>
        </p:nvSpPr>
        <p:spPr bwMode="auto">
          <a:xfrm>
            <a:off x="2056056" y="3824287"/>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200" b="1" dirty="0">
                <a:solidFill>
                  <a:srgbClr val="FF0000"/>
                </a:solidFill>
                <a:latin typeface="Calibri" charset="0"/>
              </a:rPr>
              <a:t>4DHYB-3DHYB</a:t>
            </a:r>
          </a:p>
        </p:txBody>
      </p:sp>
      <p:cxnSp>
        <p:nvCxnSpPr>
          <p:cNvPr id="13" name="Straight Arrow Connector 12"/>
          <p:cNvCxnSpPr/>
          <p:nvPr/>
        </p:nvCxnSpPr>
        <p:spPr>
          <a:xfrm>
            <a:off x="3124200" y="3962400"/>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7" name="TextBox 16"/>
          <p:cNvSpPr txBox="1">
            <a:spLocks noChangeArrowheads="1"/>
          </p:cNvSpPr>
          <p:nvPr/>
        </p:nvSpPr>
        <p:spPr bwMode="auto">
          <a:xfrm>
            <a:off x="975888" y="3989136"/>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200" b="1" dirty="0">
                <a:solidFill>
                  <a:srgbClr val="00B050"/>
                </a:solidFill>
                <a:latin typeface="Calibri" charset="0"/>
              </a:rPr>
              <a:t>3DVAR-3DHYB</a:t>
            </a:r>
          </a:p>
        </p:txBody>
      </p:sp>
      <p:cxnSp>
        <p:nvCxnSpPr>
          <p:cNvPr id="18" name="Straight Arrow Connector 17"/>
          <p:cNvCxnSpPr/>
          <p:nvPr/>
        </p:nvCxnSpPr>
        <p:spPr>
          <a:xfrm>
            <a:off x="1748592" y="4251168"/>
            <a:ext cx="228600" cy="4572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609" name="Rectangle 4"/>
          <p:cNvSpPr>
            <a:spLocks noChangeArrowheads="1"/>
          </p:cNvSpPr>
          <p:nvPr/>
        </p:nvSpPr>
        <p:spPr bwMode="auto">
          <a:xfrm>
            <a:off x="152400" y="5257800"/>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spcBef>
                <a:spcPct val="20000"/>
              </a:spcBef>
            </a:pPr>
            <a:r>
              <a:rPr lang="en-US" sz="2600" b="1" i="1" dirty="0">
                <a:latin typeface="Times New Roman" panose="02020603050405020304" pitchFamily="18" charset="0"/>
                <a:cs typeface="Times New Roman" panose="02020603050405020304" pitchFamily="18" charset="0"/>
              </a:rPr>
              <a:t>Move from 3D Hybrid (current operations) to Hybrid 4D-EnVar yields improvement that is about 75% in amplitude in comparison from going to 3D Hybrid from 3DVAR.</a:t>
            </a:r>
            <a:endParaRPr lang="en-US" sz="2600" b="1" i="1" baseline="30000" dirty="0">
              <a:latin typeface="Times New Roman" panose="02020603050405020304" pitchFamily="18" charset="0"/>
              <a:cs typeface="Times New Roman" panose="02020603050405020304" pitchFamily="18" charset="0"/>
            </a:endParaRPr>
          </a:p>
        </p:txBody>
      </p:sp>
      <p:sp>
        <p:nvSpPr>
          <p:cNvPr id="25610" name="TextBox 20"/>
          <p:cNvSpPr txBox="1">
            <a:spLocks noChangeArrowheads="1"/>
          </p:cNvSpPr>
          <p:nvPr/>
        </p:nvSpPr>
        <p:spPr bwMode="auto">
          <a:xfrm>
            <a:off x="5181600" y="2133600"/>
            <a:ext cx="1219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200" b="1">
                <a:solidFill>
                  <a:srgbClr val="FF0000"/>
                </a:solidFill>
                <a:latin typeface="Calibri" charset="0"/>
              </a:rPr>
              <a:t>4DHYB ----</a:t>
            </a:r>
          </a:p>
          <a:p>
            <a:pPr eaLnBrk="1" hangingPunct="1"/>
            <a:r>
              <a:rPr lang="en-US" sz="1200" b="1">
                <a:latin typeface="Calibri" charset="0"/>
              </a:rPr>
              <a:t>3DHYB ----</a:t>
            </a:r>
          </a:p>
          <a:p>
            <a:pPr eaLnBrk="1" hangingPunct="1"/>
            <a:r>
              <a:rPr lang="en-US" sz="1200" b="1">
                <a:solidFill>
                  <a:srgbClr val="00B050"/>
                </a:solidFill>
                <a:latin typeface="Calibri" charset="0"/>
              </a:rPr>
              <a:t>3DVAR ----</a:t>
            </a:r>
          </a:p>
        </p:txBody>
      </p:sp>
      <p:sp>
        <p:nvSpPr>
          <p:cNvPr id="25611" name="TextBox 21"/>
          <p:cNvSpPr txBox="1">
            <a:spLocks noChangeArrowheads="1"/>
          </p:cNvSpPr>
          <p:nvPr/>
        </p:nvSpPr>
        <p:spPr bwMode="auto">
          <a:xfrm>
            <a:off x="838200" y="2173288"/>
            <a:ext cx="12192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200" b="1">
                <a:solidFill>
                  <a:srgbClr val="FF0000"/>
                </a:solidFill>
                <a:latin typeface="Calibri" charset="0"/>
              </a:rPr>
              <a:t>4DHYB ----</a:t>
            </a:r>
          </a:p>
          <a:p>
            <a:pPr eaLnBrk="1" hangingPunct="1"/>
            <a:r>
              <a:rPr lang="en-US" sz="1200" b="1">
                <a:latin typeface="Calibri" charset="0"/>
              </a:rPr>
              <a:t>3DHYB ----</a:t>
            </a:r>
          </a:p>
          <a:p>
            <a:pPr eaLnBrk="1" hangingPunct="1"/>
            <a:r>
              <a:rPr lang="en-US" sz="1200" b="1">
                <a:solidFill>
                  <a:srgbClr val="00B050"/>
                </a:solidFill>
                <a:latin typeface="Calibri" charset="0"/>
              </a:rPr>
              <a:t>3DVAR ----</a:t>
            </a:r>
          </a:p>
        </p:txBody>
      </p:sp>
      <p:sp>
        <p:nvSpPr>
          <p:cNvPr id="17"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Daryl Kleist, EMC</a:t>
            </a:r>
            <a:endParaRPr lang="en-US" altLang="en-US" dirty="0"/>
          </a:p>
        </p:txBody>
      </p:sp>
      <p:graphicFrame>
        <p:nvGraphicFramePr>
          <p:cNvPr id="2" name="Object 1"/>
          <p:cNvGraphicFramePr>
            <a:graphicFrameLocks/>
          </p:cNvGraphicFramePr>
          <p:nvPr>
            <p:extLst>
              <p:ext uri="{D42A27DB-BD31-4B8C-83A1-F6EECF244321}">
                <p14:modId xmlns:p14="http://schemas.microsoft.com/office/powerpoint/2010/main" val="3814459750"/>
              </p:ext>
            </p:extLst>
          </p:nvPr>
        </p:nvGraphicFramePr>
        <p:xfrm>
          <a:off x="8131175" y="152400"/>
          <a:ext cx="708025" cy="669925"/>
        </p:xfrm>
        <a:graphic>
          <a:graphicData uri="http://schemas.openxmlformats.org/presentationml/2006/ole">
            <mc:AlternateContent xmlns:mc="http://schemas.openxmlformats.org/markup-compatibility/2006">
              <mc:Choice xmlns:v="urn:schemas-microsoft-com:vml" Requires="v">
                <p:oleObj spid="_x0000_s35206" name="Drawing" r:id="rId5" imgW="723675" imgH="685530" progId="Presentations.Drawing.11">
                  <p:embed/>
                </p:oleObj>
              </mc:Choice>
              <mc:Fallback>
                <p:oleObj name="Drawing" r:id="rId5" imgW="723675" imgH="685530" progId="Presentations.Drawing.11">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1175" y="15240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3479528998"/>
              </p:ext>
            </p:extLst>
          </p:nvPr>
        </p:nvGraphicFramePr>
        <p:xfrm>
          <a:off x="228600" y="152400"/>
          <a:ext cx="708025" cy="708025"/>
        </p:xfrm>
        <a:graphic>
          <a:graphicData uri="http://schemas.openxmlformats.org/presentationml/2006/ole">
            <mc:AlternateContent xmlns:mc="http://schemas.openxmlformats.org/markup-compatibility/2006">
              <mc:Choice xmlns:v="urn:schemas-microsoft-com:vml" Requires="v">
                <p:oleObj spid="_x0000_s35207" name="Drawing" r:id="rId7" imgW="723675" imgH="723675" progId="Presentations.Drawing.11">
                  <p:embed/>
                </p:oleObj>
              </mc:Choice>
              <mc:Fallback>
                <p:oleObj name="Drawing" r:id="rId7" imgW="723675" imgH="723675" progId="Presentations.Drawing.11">
                  <p:embed/>
                  <p:pic>
                    <p:nvPicPr>
                      <p:cNvPr id="0" name="Objec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40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5796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182880"/>
            <a:ext cx="8229600" cy="954107"/>
          </a:xfrm>
        </p:spPr>
        <p:txBody>
          <a:bodyPr>
            <a:spAutoFit/>
          </a:bodyPr>
          <a:lstStyle/>
          <a:p>
            <a:r>
              <a:rPr lang="en-US" sz="2800" b="1" dirty="0"/>
              <a:t>NCEP DA Plans: Next Global </a:t>
            </a:r>
            <a:br>
              <a:rPr lang="en-US" sz="2800" b="1" dirty="0"/>
            </a:br>
            <a:r>
              <a:rPr lang="en-US" sz="2800" b="1" dirty="0"/>
              <a:t>Implementation (~ </a:t>
            </a:r>
            <a:r>
              <a:rPr lang="en-US" sz="2800" b="1" dirty="0" smtClean="0"/>
              <a:t>Dec. 2015)</a:t>
            </a:r>
            <a:endParaRPr lang="en-US" sz="2800" b="1" dirty="0"/>
          </a:p>
        </p:txBody>
      </p:sp>
      <p:sp>
        <p:nvSpPr>
          <p:cNvPr id="3" name="Content Placeholder 2"/>
          <p:cNvSpPr>
            <a:spLocks noGrp="1"/>
          </p:cNvSpPr>
          <p:nvPr>
            <p:ph idx="1"/>
          </p:nvPr>
        </p:nvSpPr>
        <p:spPr>
          <a:xfrm>
            <a:off x="533400" y="1362076"/>
            <a:ext cx="8229600" cy="4953000"/>
          </a:xfrm>
        </p:spPr>
        <p:txBody>
          <a:bodyPr>
            <a:normAutofit fontScale="55000" lnSpcReduction="20000"/>
          </a:bodyPr>
          <a:lstStyle/>
          <a:p>
            <a:pPr>
              <a:buFont typeface="Arial" panose="020B0604020202020204" pitchFamily="34" charset="0"/>
              <a:buChar char="•"/>
            </a:pPr>
            <a:r>
              <a:rPr lang="en-US" dirty="0" smtClean="0"/>
              <a:t>Hybrid 4D </a:t>
            </a:r>
            <a:r>
              <a:rPr lang="en-US" dirty="0" err="1" smtClean="0"/>
              <a:t>EnVar</a:t>
            </a:r>
            <a:endParaRPr lang="en-US" dirty="0" smtClean="0"/>
          </a:p>
          <a:p>
            <a:pPr lvl="1">
              <a:buFont typeface="Arial" panose="020B0604020202020204" pitchFamily="34" charset="0"/>
              <a:buChar char="•"/>
            </a:pPr>
            <a:r>
              <a:rPr lang="en-US" dirty="0" smtClean="0"/>
              <a:t>Hourly time bins (7 time levels per analysis)</a:t>
            </a:r>
          </a:p>
          <a:p>
            <a:pPr lvl="1">
              <a:buFont typeface="Arial" panose="020B0604020202020204" pitchFamily="34" charset="0"/>
              <a:buChar char="•"/>
            </a:pPr>
            <a:r>
              <a:rPr lang="en-US" dirty="0" smtClean="0"/>
              <a:t>80 ensemble members</a:t>
            </a:r>
          </a:p>
          <a:p>
            <a:pPr lvl="1">
              <a:buFont typeface="Arial" panose="020B0604020202020204" pitchFamily="34" charset="0"/>
              <a:buChar char="•"/>
            </a:pPr>
            <a:r>
              <a:rPr lang="en-US" dirty="0" smtClean="0"/>
              <a:t>T1534L64 deterministic with T574L64 ensembles used for T574 analysis increments</a:t>
            </a:r>
          </a:p>
          <a:p>
            <a:pPr lvl="1">
              <a:buFont typeface="Arial" panose="020B0604020202020204" pitchFamily="34" charset="0"/>
              <a:buChar char="•"/>
            </a:pPr>
            <a:r>
              <a:rPr lang="en-US" dirty="0" smtClean="0"/>
              <a:t>Modified thinning of data in time</a:t>
            </a:r>
          </a:p>
          <a:p>
            <a:r>
              <a:rPr lang="en-US" dirty="0" smtClean="0"/>
              <a:t>Observation changes</a:t>
            </a:r>
          </a:p>
          <a:p>
            <a:pPr lvl="1"/>
            <a:r>
              <a:rPr lang="en-US" dirty="0" smtClean="0"/>
              <a:t>Cloudy Microwave Radiances</a:t>
            </a:r>
          </a:p>
          <a:p>
            <a:pPr lvl="2"/>
            <a:r>
              <a:rPr lang="en-US" dirty="0" smtClean="0"/>
              <a:t>Cloud analysis impacted by covariances from Hybrid and cloud impacted microwave radiances</a:t>
            </a:r>
            <a:endParaRPr lang="en-US" dirty="0"/>
          </a:p>
          <a:p>
            <a:pPr lvl="1"/>
            <a:r>
              <a:rPr lang="en-US" dirty="0" smtClean="0"/>
              <a:t>Upgraded CRTM2.2</a:t>
            </a:r>
          </a:p>
          <a:p>
            <a:pPr lvl="1"/>
            <a:r>
              <a:rPr lang="en-US" dirty="0" smtClean="0"/>
              <a:t>Additional aircraft and AMV data</a:t>
            </a:r>
          </a:p>
          <a:p>
            <a:pPr lvl="1"/>
            <a:r>
              <a:rPr lang="en-US" dirty="0" smtClean="0"/>
              <a:t>Bias correction of aircraft temperature observations</a:t>
            </a:r>
          </a:p>
          <a:p>
            <a:r>
              <a:rPr lang="en-US" dirty="0" smtClean="0"/>
              <a:t>NSST</a:t>
            </a:r>
            <a:endParaRPr lang="en-US" dirty="0"/>
          </a:p>
          <a:p>
            <a:pPr lvl="1"/>
            <a:r>
              <a:rPr lang="en-US" dirty="0" smtClean="0"/>
              <a:t>Variation in Near Sea-Surface Temperature of ocean included in both forecast model and analysis</a:t>
            </a:r>
          </a:p>
          <a:p>
            <a:pPr lvl="1"/>
            <a:r>
              <a:rPr lang="en-US" dirty="0" smtClean="0"/>
              <a:t>Directly uses </a:t>
            </a:r>
            <a:r>
              <a:rPr lang="en-US" dirty="0"/>
              <a:t>r</a:t>
            </a:r>
            <a:r>
              <a:rPr lang="en-US" dirty="0" smtClean="0"/>
              <a:t>adiances and accounts for depth of observations in NSST analysis</a:t>
            </a:r>
          </a:p>
          <a:p>
            <a:pPr lvl="1"/>
            <a:r>
              <a:rPr lang="en-US" dirty="0" smtClean="0"/>
              <a:t>Diurnal cycle of Ocean and observations accounted for much better	</a:t>
            </a:r>
            <a:endParaRPr lang="en-US" dirty="0"/>
          </a:p>
        </p:txBody>
      </p:sp>
      <p:sp>
        <p:nvSpPr>
          <p:cNvPr id="5" name="Rectangle 4"/>
          <p:cNvSpPr/>
          <p:nvPr/>
        </p:nvSpPr>
        <p:spPr>
          <a:xfrm>
            <a:off x="4533486" y="6550224"/>
            <a:ext cx="1239422" cy="307766"/>
          </a:xfrm>
          <a:prstGeom prst="rect">
            <a:avLst/>
          </a:prstGeom>
        </p:spPr>
        <p:txBody>
          <a:bodyPr wrap="none" lIns="91430" tIns="45715" rIns="91430" bIns="45715">
            <a:spAutoFit/>
          </a:bodyPr>
          <a:lstStyle/>
          <a:p>
            <a:pPr fontAlgn="base">
              <a:spcBef>
                <a:spcPct val="0"/>
              </a:spcBef>
              <a:spcAft>
                <a:spcPct val="0"/>
              </a:spcAft>
            </a:pPr>
            <a:r>
              <a:rPr lang="en-US" sz="1400" b="1" i="1" dirty="0" smtClean="0">
                <a:solidFill>
                  <a:srgbClr val="800000"/>
                </a:solidFill>
              </a:rPr>
              <a:t>John </a:t>
            </a:r>
            <a:r>
              <a:rPr lang="en-US" sz="1400" b="1" i="1" dirty="0" err="1">
                <a:solidFill>
                  <a:srgbClr val="800000"/>
                </a:solidFill>
              </a:rPr>
              <a:t>Derber</a:t>
            </a:r>
            <a:endParaRPr lang="en-US" sz="1400" b="1" i="1" dirty="0">
              <a:solidFill>
                <a:srgbClr val="800000"/>
              </a:solidFill>
            </a:endParaRPr>
          </a:p>
        </p:txBody>
      </p:sp>
      <p:sp>
        <p:nvSpPr>
          <p:cNvPr id="7" name="Slide Number Placeholder 6"/>
          <p:cNvSpPr>
            <a:spLocks noGrp="1"/>
          </p:cNvSpPr>
          <p:nvPr>
            <p:ph type="sldNum" sz="quarter" idx="12"/>
          </p:nvPr>
        </p:nvSpPr>
        <p:spPr/>
        <p:txBody>
          <a:bodyPr/>
          <a:lstStyle/>
          <a:p>
            <a:pPr>
              <a:defRPr/>
            </a:pPr>
            <a:fld id="{9746E004-F12B-4F5D-8BC2-F72E133A53DC}"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2694835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Line 4"/>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1381" name="Object 5"/>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46384"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46385"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4"/>
          <p:cNvSpPr>
            <a:spLocks noChangeArrowheads="1"/>
          </p:cNvSpPr>
          <p:nvPr/>
        </p:nvSpPr>
        <p:spPr bwMode="auto">
          <a:xfrm>
            <a:off x="3810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smtClean="0">
                <a:solidFill>
                  <a:srgbClr val="FF3399"/>
                </a:solidFill>
                <a:latin typeface="Times New Roman" pitchFamily="18" charset="0"/>
              </a:rPr>
              <a:t>A Historical Perspective</a:t>
            </a:r>
            <a:endParaRPr lang="en-US" altLang="en-US" b="1" dirty="0">
              <a:solidFill>
                <a:srgbClr val="FF3399"/>
              </a:solidFill>
              <a:latin typeface="Times New Roman" pitchFamily="18" charset="0"/>
            </a:endParaRPr>
          </a:p>
        </p:txBody>
      </p:sp>
      <p:sp>
        <p:nvSpPr>
          <p:cNvPr id="9" name="Rectangle 14"/>
          <p:cNvSpPr>
            <a:spLocks noChangeArrowheads="1"/>
          </p:cNvSpPr>
          <p:nvPr/>
        </p:nvSpPr>
        <p:spPr bwMode="auto">
          <a:xfrm>
            <a:off x="2590800" y="1157287"/>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solidFill>
                  <a:srgbClr val="FF3399"/>
                </a:solidFill>
                <a:latin typeface="Times New Roman" pitchFamily="18" charset="0"/>
              </a:rPr>
              <a:t>ONE DAY OF </a:t>
            </a:r>
            <a:r>
              <a:rPr lang="en-US" altLang="en-US" sz="2800" b="1" dirty="0" smtClean="0">
                <a:solidFill>
                  <a:srgbClr val="FF3399"/>
                </a:solidFill>
                <a:latin typeface="Times New Roman" pitchFamily="18" charset="0"/>
              </a:rPr>
              <a:t>CFSR</a:t>
            </a:r>
            <a:endParaRPr lang="en-US" altLang="en-US" sz="2800" b="1" dirty="0">
              <a:solidFill>
                <a:srgbClr val="FF3399"/>
              </a:solidFill>
              <a:latin typeface="Times New Roman" pitchFamily="18" charset="0"/>
            </a:endParaRPr>
          </a:p>
        </p:txBody>
      </p:sp>
      <p:grpSp>
        <p:nvGrpSpPr>
          <p:cNvPr id="44" name="Group 58"/>
          <p:cNvGrpSpPr>
            <a:grpSpLocks/>
          </p:cNvGrpSpPr>
          <p:nvPr/>
        </p:nvGrpSpPr>
        <p:grpSpPr bwMode="auto">
          <a:xfrm>
            <a:off x="381000" y="1981200"/>
            <a:ext cx="8915400" cy="3109913"/>
            <a:chOff x="240" y="912"/>
            <a:chExt cx="5616" cy="1959"/>
          </a:xfrm>
        </p:grpSpPr>
        <p:sp>
          <p:nvSpPr>
            <p:cNvPr id="45" name="Line 24"/>
            <p:cNvSpPr>
              <a:spLocks noChangeShapeType="1"/>
            </p:cNvSpPr>
            <p:nvPr/>
          </p:nvSpPr>
          <p:spPr bwMode="auto">
            <a:xfrm>
              <a:off x="3696" y="1152"/>
              <a:ext cx="0" cy="624"/>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31"/>
            <p:cNvSpPr>
              <a:spLocks noChangeShapeType="1"/>
            </p:cNvSpPr>
            <p:nvPr/>
          </p:nvSpPr>
          <p:spPr bwMode="auto">
            <a:xfrm>
              <a:off x="3408" y="1776"/>
              <a:ext cx="336" cy="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
            <p:cNvSpPr>
              <a:spLocks noChangeShapeType="1"/>
            </p:cNvSpPr>
            <p:nvPr/>
          </p:nvSpPr>
          <p:spPr bwMode="auto">
            <a:xfrm>
              <a:off x="528" y="1152"/>
              <a:ext cx="48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Text Box 5"/>
            <p:cNvSpPr txBox="1">
              <a:spLocks noChangeArrowheads="1"/>
            </p:cNvSpPr>
            <p:nvPr/>
          </p:nvSpPr>
          <p:spPr bwMode="auto">
            <a:xfrm>
              <a:off x="288" y="912"/>
              <a:ext cx="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FF"/>
                  </a:solidFill>
                </a:rPr>
                <a:t>12Z </a:t>
              </a:r>
              <a:r>
                <a:rPr lang="en-US" altLang="en-US" b="1" dirty="0" smtClean="0">
                  <a:solidFill>
                    <a:srgbClr val="FF00FF"/>
                  </a:solidFill>
                </a:rPr>
                <a:t>GDAS</a:t>
              </a:r>
              <a:endParaRPr lang="en-US" altLang="en-US" b="1" dirty="0">
                <a:solidFill>
                  <a:srgbClr val="FF00FF"/>
                </a:solidFill>
              </a:endParaRPr>
            </a:p>
          </p:txBody>
        </p:sp>
        <p:sp>
          <p:nvSpPr>
            <p:cNvPr id="49" name="Text Box 6"/>
            <p:cNvSpPr txBox="1">
              <a:spLocks noChangeArrowheads="1"/>
            </p:cNvSpPr>
            <p:nvPr/>
          </p:nvSpPr>
          <p:spPr bwMode="auto">
            <a:xfrm>
              <a:off x="1872" y="912"/>
              <a:ext cx="7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FF00FF"/>
                  </a:solidFill>
                </a:rPr>
                <a:t>18Z </a:t>
              </a:r>
              <a:r>
                <a:rPr lang="en-US" altLang="en-US" b="1" dirty="0" smtClean="0">
                  <a:solidFill>
                    <a:srgbClr val="FF00FF"/>
                  </a:solidFill>
                </a:rPr>
                <a:t>GDAS</a:t>
              </a:r>
              <a:endParaRPr lang="en-US" altLang="en-US" b="1" dirty="0">
                <a:solidFill>
                  <a:srgbClr val="FF00FF"/>
                </a:solidFill>
              </a:endParaRPr>
            </a:p>
          </p:txBody>
        </p:sp>
        <p:sp>
          <p:nvSpPr>
            <p:cNvPr id="50" name="Text Box 7"/>
            <p:cNvSpPr txBox="1">
              <a:spLocks noChangeArrowheads="1"/>
            </p:cNvSpPr>
            <p:nvPr/>
          </p:nvSpPr>
          <p:spPr bwMode="auto">
            <a:xfrm>
              <a:off x="3552" y="912"/>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FF"/>
                  </a:solidFill>
                </a:rPr>
                <a:t>0Z </a:t>
              </a:r>
              <a:r>
                <a:rPr lang="en-US" altLang="en-US" b="1" dirty="0" smtClean="0">
                  <a:solidFill>
                    <a:srgbClr val="FF00FF"/>
                  </a:solidFill>
                </a:rPr>
                <a:t>GDAS</a:t>
              </a:r>
              <a:r>
                <a:rPr lang="en-US" altLang="en-US" dirty="0" smtClean="0"/>
                <a:t> </a:t>
              </a:r>
              <a:endParaRPr lang="en-US" altLang="en-US" dirty="0"/>
            </a:p>
          </p:txBody>
        </p:sp>
        <p:sp>
          <p:nvSpPr>
            <p:cNvPr id="51" name="Text Box 8"/>
            <p:cNvSpPr txBox="1">
              <a:spLocks noChangeArrowheads="1"/>
            </p:cNvSpPr>
            <p:nvPr/>
          </p:nvSpPr>
          <p:spPr bwMode="auto">
            <a:xfrm>
              <a:off x="576" y="2640"/>
              <a:ext cx="4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FF0000"/>
                  </a:solidFill>
                </a:rPr>
                <a:t>9-hr coupled T574L64 forecast guess</a:t>
              </a:r>
              <a:r>
                <a:rPr lang="en-US" altLang="en-US">
                  <a:solidFill>
                    <a:srgbClr val="FF0000"/>
                  </a:solidFill>
                </a:rPr>
                <a:t> </a:t>
              </a:r>
              <a:r>
                <a:rPr lang="en-US" altLang="en-US" b="1">
                  <a:solidFill>
                    <a:srgbClr val="FF0000"/>
                  </a:solidFill>
                </a:rPr>
                <a:t>(</a:t>
              </a:r>
              <a:r>
                <a:rPr lang="en-US" altLang="en-US" b="1">
                  <a:solidFill>
                    <a:srgbClr val="FF00FF"/>
                  </a:solidFill>
                </a:rPr>
                <a:t>GFS </a:t>
              </a:r>
              <a:r>
                <a:rPr lang="en-US" altLang="en-US" b="1">
                  <a:solidFill>
                    <a:srgbClr val="FF0000"/>
                  </a:solidFill>
                </a:rPr>
                <a:t>+ </a:t>
              </a:r>
              <a:r>
                <a:rPr lang="en-US" altLang="en-US" b="1">
                  <a:solidFill>
                    <a:srgbClr val="0066FF"/>
                  </a:solidFill>
                </a:rPr>
                <a:t>MOM4 </a:t>
              </a:r>
              <a:r>
                <a:rPr lang="en-US" altLang="en-US" b="1">
                  <a:solidFill>
                    <a:srgbClr val="FF0000"/>
                  </a:solidFill>
                </a:rPr>
                <a:t>+ </a:t>
              </a:r>
              <a:r>
                <a:rPr lang="en-US" altLang="en-US" b="1">
                  <a:solidFill>
                    <a:srgbClr val="990000"/>
                  </a:solidFill>
                </a:rPr>
                <a:t>Noah</a:t>
              </a:r>
              <a:r>
                <a:rPr lang="en-US" altLang="en-US" b="1">
                  <a:solidFill>
                    <a:srgbClr val="FF0000"/>
                  </a:solidFill>
                </a:rPr>
                <a:t>)</a:t>
              </a:r>
            </a:p>
          </p:txBody>
        </p:sp>
        <p:sp>
          <p:nvSpPr>
            <p:cNvPr id="52" name="Text Box 9"/>
            <p:cNvSpPr txBox="1">
              <a:spLocks noChangeArrowheads="1"/>
            </p:cNvSpPr>
            <p:nvPr/>
          </p:nvSpPr>
          <p:spPr bwMode="auto">
            <a:xfrm>
              <a:off x="240" y="235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66FF"/>
                  </a:solidFill>
                </a:rPr>
                <a:t>12Z GODAS</a:t>
              </a:r>
            </a:p>
          </p:txBody>
        </p:sp>
        <p:sp>
          <p:nvSpPr>
            <p:cNvPr id="53" name="Text Box 10"/>
            <p:cNvSpPr txBox="1">
              <a:spLocks noChangeArrowheads="1"/>
            </p:cNvSpPr>
            <p:nvPr/>
          </p:nvSpPr>
          <p:spPr bwMode="auto">
            <a:xfrm>
              <a:off x="2592" y="1680"/>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en-US" altLang="en-US" b="1">
                  <a:solidFill>
                    <a:srgbClr val="990000"/>
                  </a:solidFill>
                </a:rPr>
                <a:t>0Z GLDAS</a:t>
              </a:r>
            </a:p>
          </p:txBody>
        </p:sp>
        <p:sp>
          <p:nvSpPr>
            <p:cNvPr id="54" name="Text Box 12"/>
            <p:cNvSpPr txBox="1">
              <a:spLocks noChangeArrowheads="1"/>
            </p:cNvSpPr>
            <p:nvPr/>
          </p:nvSpPr>
          <p:spPr bwMode="auto">
            <a:xfrm>
              <a:off x="4944" y="912"/>
              <a:ext cx="8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FF00FF"/>
                  </a:solidFill>
                </a:rPr>
                <a:t>6Z </a:t>
              </a:r>
              <a:r>
                <a:rPr lang="en-US" altLang="en-US" b="1" dirty="0" smtClean="0">
                  <a:solidFill>
                    <a:srgbClr val="FF00FF"/>
                  </a:solidFill>
                </a:rPr>
                <a:t>GDAS</a:t>
              </a:r>
              <a:r>
                <a:rPr lang="en-US" altLang="en-US" dirty="0" smtClean="0">
                  <a:solidFill>
                    <a:srgbClr val="FF00FF"/>
                  </a:solidFill>
                </a:rPr>
                <a:t>  </a:t>
              </a:r>
              <a:endParaRPr lang="en-US" altLang="en-US" dirty="0">
                <a:solidFill>
                  <a:srgbClr val="FF00FF"/>
                </a:solidFill>
              </a:endParaRPr>
            </a:p>
          </p:txBody>
        </p:sp>
        <p:sp>
          <p:nvSpPr>
            <p:cNvPr id="55" name="Line 13"/>
            <p:cNvSpPr>
              <a:spLocks noChangeShapeType="1"/>
            </p:cNvSpPr>
            <p:nvPr/>
          </p:nvSpPr>
          <p:spPr bwMode="auto">
            <a:xfrm>
              <a:off x="240" y="2784"/>
              <a:ext cx="52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5"/>
            <p:cNvSpPr>
              <a:spLocks noChangeShapeType="1"/>
            </p:cNvSpPr>
            <p:nvPr/>
          </p:nvSpPr>
          <p:spPr bwMode="auto">
            <a:xfrm>
              <a:off x="480" y="2352"/>
              <a:ext cx="4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16"/>
            <p:cNvSpPr txBox="1">
              <a:spLocks noChangeArrowheads="1"/>
            </p:cNvSpPr>
            <p:nvPr/>
          </p:nvSpPr>
          <p:spPr bwMode="auto">
            <a:xfrm>
              <a:off x="1872" y="235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66FF"/>
                  </a:solidFill>
                </a:rPr>
                <a:t>18Z GODAS</a:t>
              </a:r>
            </a:p>
          </p:txBody>
        </p:sp>
        <p:sp>
          <p:nvSpPr>
            <p:cNvPr id="58" name="Line 17"/>
            <p:cNvSpPr>
              <a:spLocks noChangeShapeType="1"/>
            </p:cNvSpPr>
            <p:nvPr/>
          </p:nvSpPr>
          <p:spPr bwMode="auto">
            <a:xfrm flipV="1">
              <a:off x="2112" y="1776"/>
              <a:ext cx="0" cy="576"/>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18"/>
            <p:cNvSpPr>
              <a:spLocks noChangeShapeType="1"/>
            </p:cNvSpPr>
            <p:nvPr/>
          </p:nvSpPr>
          <p:spPr bwMode="auto">
            <a:xfrm>
              <a:off x="2112" y="1200"/>
              <a:ext cx="0" cy="624"/>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9"/>
            <p:cNvSpPr>
              <a:spLocks noChangeShapeType="1"/>
            </p:cNvSpPr>
            <p:nvPr/>
          </p:nvSpPr>
          <p:spPr bwMode="auto">
            <a:xfrm>
              <a:off x="528" y="1152"/>
              <a:ext cx="0" cy="624"/>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20"/>
            <p:cNvSpPr>
              <a:spLocks noChangeShapeType="1"/>
            </p:cNvSpPr>
            <p:nvPr/>
          </p:nvSpPr>
          <p:spPr bwMode="auto">
            <a:xfrm flipV="1">
              <a:off x="528" y="1776"/>
              <a:ext cx="0" cy="576"/>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21"/>
            <p:cNvSpPr>
              <a:spLocks noChangeShapeType="1"/>
            </p:cNvSpPr>
            <p:nvPr/>
          </p:nvSpPr>
          <p:spPr bwMode="auto">
            <a:xfrm>
              <a:off x="5328" y="1152"/>
              <a:ext cx="0" cy="624"/>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2"/>
            <p:cNvSpPr>
              <a:spLocks noChangeShapeType="1"/>
            </p:cNvSpPr>
            <p:nvPr/>
          </p:nvSpPr>
          <p:spPr bwMode="auto">
            <a:xfrm flipV="1">
              <a:off x="3696" y="1776"/>
              <a:ext cx="0" cy="576"/>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23"/>
            <p:cNvSpPr txBox="1">
              <a:spLocks noChangeArrowheads="1"/>
            </p:cNvSpPr>
            <p:nvPr/>
          </p:nvSpPr>
          <p:spPr bwMode="auto">
            <a:xfrm>
              <a:off x="3600" y="235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66FF"/>
                  </a:solidFill>
                </a:rPr>
                <a:t>0Z GODAS</a:t>
              </a:r>
            </a:p>
          </p:txBody>
        </p:sp>
        <p:sp>
          <p:nvSpPr>
            <p:cNvPr id="65" name="Line 25"/>
            <p:cNvSpPr>
              <a:spLocks noChangeShapeType="1"/>
            </p:cNvSpPr>
            <p:nvPr/>
          </p:nvSpPr>
          <p:spPr bwMode="auto">
            <a:xfrm flipV="1">
              <a:off x="5328" y="1776"/>
              <a:ext cx="0" cy="576"/>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Text Box 26"/>
            <p:cNvSpPr txBox="1">
              <a:spLocks noChangeArrowheads="1"/>
            </p:cNvSpPr>
            <p:nvPr/>
          </p:nvSpPr>
          <p:spPr bwMode="auto">
            <a:xfrm>
              <a:off x="4896" y="235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66FF"/>
                  </a:solidFill>
                </a:rPr>
                <a:t>6Z GODAS</a:t>
              </a:r>
            </a:p>
          </p:txBody>
        </p:sp>
        <p:sp>
          <p:nvSpPr>
            <p:cNvPr id="67" name="Line 27"/>
            <p:cNvSpPr>
              <a:spLocks noChangeShapeType="1"/>
            </p:cNvSpPr>
            <p:nvPr/>
          </p:nvSpPr>
          <p:spPr bwMode="auto">
            <a:xfrm flipV="1">
              <a:off x="528" y="1152"/>
              <a:ext cx="1632" cy="6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28"/>
            <p:cNvSpPr>
              <a:spLocks noChangeShapeType="1"/>
            </p:cNvSpPr>
            <p:nvPr/>
          </p:nvSpPr>
          <p:spPr bwMode="auto">
            <a:xfrm>
              <a:off x="528" y="1776"/>
              <a:ext cx="1584"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29"/>
            <p:cNvSpPr>
              <a:spLocks noChangeShapeType="1"/>
            </p:cNvSpPr>
            <p:nvPr/>
          </p:nvSpPr>
          <p:spPr bwMode="auto">
            <a:xfrm flipV="1">
              <a:off x="2112" y="1152"/>
              <a:ext cx="1632" cy="6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30"/>
            <p:cNvSpPr>
              <a:spLocks noChangeShapeType="1"/>
            </p:cNvSpPr>
            <p:nvPr/>
          </p:nvSpPr>
          <p:spPr bwMode="auto">
            <a:xfrm>
              <a:off x="2112" y="1776"/>
              <a:ext cx="1584"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32"/>
            <p:cNvSpPr>
              <a:spLocks noChangeShapeType="1"/>
            </p:cNvSpPr>
            <p:nvPr/>
          </p:nvSpPr>
          <p:spPr bwMode="auto">
            <a:xfrm flipV="1">
              <a:off x="3744" y="1152"/>
              <a:ext cx="1632" cy="6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33"/>
            <p:cNvSpPr>
              <a:spLocks noChangeShapeType="1"/>
            </p:cNvSpPr>
            <p:nvPr/>
          </p:nvSpPr>
          <p:spPr bwMode="auto">
            <a:xfrm>
              <a:off x="3744" y="1776"/>
              <a:ext cx="1584"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Oval 34"/>
            <p:cNvSpPr>
              <a:spLocks noChangeArrowheads="1"/>
            </p:cNvSpPr>
            <p:nvPr/>
          </p:nvSpPr>
          <p:spPr bwMode="auto">
            <a:xfrm>
              <a:off x="336" y="1632"/>
              <a:ext cx="384"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35"/>
            <p:cNvSpPr>
              <a:spLocks noChangeArrowheads="1"/>
            </p:cNvSpPr>
            <p:nvPr/>
          </p:nvSpPr>
          <p:spPr bwMode="auto">
            <a:xfrm>
              <a:off x="1920" y="1632"/>
              <a:ext cx="384"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36"/>
            <p:cNvSpPr>
              <a:spLocks noChangeArrowheads="1"/>
            </p:cNvSpPr>
            <p:nvPr/>
          </p:nvSpPr>
          <p:spPr bwMode="auto">
            <a:xfrm>
              <a:off x="3504" y="1632"/>
              <a:ext cx="384"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37"/>
            <p:cNvSpPr>
              <a:spLocks noChangeArrowheads="1"/>
            </p:cNvSpPr>
            <p:nvPr/>
          </p:nvSpPr>
          <p:spPr bwMode="auto">
            <a:xfrm>
              <a:off x="5136" y="1632"/>
              <a:ext cx="384" cy="2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50"/>
            <p:cNvSpPr>
              <a:spLocks noChangeShapeType="1"/>
            </p:cNvSpPr>
            <p:nvPr/>
          </p:nvSpPr>
          <p:spPr bwMode="auto">
            <a:xfrm>
              <a:off x="2160" y="1776"/>
              <a:ext cx="52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2065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2960017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5848"/>
            <a:ext cx="9144000" cy="5945952"/>
          </a:xfrm>
        </p:spPr>
        <p:txBody>
          <a:bodyPr>
            <a:normAutofit/>
          </a:bodyPr>
          <a:lstStyle/>
          <a:p>
            <a:r>
              <a:rPr lang="en-US" sz="2400" u="sng" dirty="0">
                <a:latin typeface="Times New Roman" panose="02020603050405020304" pitchFamily="18" charset="0"/>
                <a:cs typeface="Times New Roman" panose="02020603050405020304" pitchFamily="18" charset="0"/>
              </a:rPr>
              <a:t>Hybrid Method</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b="1" dirty="0">
                <a:latin typeface="Times New Roman" panose="02020603050405020304" pitchFamily="18" charset="0"/>
                <a:cs typeface="Times New Roman" panose="02020603050405020304" pitchFamily="18" charset="0"/>
              </a:rPr>
              <a:t>Hybrid-Gain </a:t>
            </a:r>
            <a:r>
              <a:rPr lang="en-US" sz="2400" dirty="0" smtClean="0">
                <a:latin typeface="Times New Roman" panose="02020603050405020304" pitchFamily="18" charset="0"/>
                <a:cs typeface="Times New Roman" panose="02020603050405020304" pitchFamily="18" charset="0"/>
              </a:rPr>
              <a:t>method of </a:t>
            </a:r>
            <a:r>
              <a:rPr lang="en-US" sz="2400" i="1" dirty="0">
                <a:latin typeface="Times New Roman" panose="02020603050405020304" pitchFamily="18" charset="0"/>
                <a:cs typeface="Times New Roman" panose="02020603050405020304" pitchFamily="18" charset="0"/>
              </a:rPr>
              <a:t>Penny (2014</a:t>
            </a:r>
            <a:r>
              <a:rPr lang="en-US" sz="2400" i="1" dirty="0" smtClean="0">
                <a:latin typeface="Times New Roman" panose="02020603050405020304" pitchFamily="18" charset="0"/>
                <a:cs typeface="Times New Roman" panose="02020603050405020304" pitchFamily="18" charset="0"/>
              </a:rPr>
              <a:t>)</a:t>
            </a:r>
            <a:endParaRPr lang="en-US" sz="2400" i="1" u="sng" dirty="0" smtClean="0">
              <a:latin typeface="Times New Roman" panose="02020603050405020304" pitchFamily="18" charset="0"/>
              <a:cs typeface="Times New Roman" panose="02020603050405020304" pitchFamily="18" charset="0"/>
            </a:endParaRPr>
          </a:p>
          <a:p>
            <a:r>
              <a:rPr lang="en-US" sz="2400" u="sng" dirty="0" err="1" smtClean="0">
                <a:latin typeface="Times New Roman" panose="02020603050405020304" pitchFamily="18" charset="0"/>
                <a:cs typeface="Times New Roman" panose="02020603050405020304" pitchFamily="18" charset="0"/>
              </a:rPr>
              <a:t>EnKF</a:t>
            </a:r>
            <a:r>
              <a:rPr lang="en-US" sz="2400" u="sng" dirty="0" smtClean="0">
                <a:latin typeface="Times New Roman" panose="02020603050405020304" pitchFamily="18" charset="0"/>
                <a:cs typeface="Times New Roman" panose="02020603050405020304" pitchFamily="18" charset="0"/>
              </a:rPr>
              <a:t> Component</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Local Ensemble Transform </a:t>
            </a:r>
            <a:r>
              <a:rPr lang="en-US" sz="2400" b="1" dirty="0" err="1" smtClean="0">
                <a:latin typeface="Times New Roman" panose="02020603050405020304" pitchFamily="18" charset="0"/>
                <a:cs typeface="Times New Roman" panose="02020603050405020304" pitchFamily="18" charset="0"/>
              </a:rPr>
              <a:t>Kalman</a:t>
            </a:r>
            <a:r>
              <a:rPr lang="en-US" sz="2400" b="1" dirty="0" smtClean="0">
                <a:latin typeface="Times New Roman" panose="02020603050405020304" pitchFamily="18" charset="0"/>
                <a:cs typeface="Times New Roman" panose="02020603050405020304" pitchFamily="18" charset="0"/>
              </a:rPr>
              <a:t> Filter (LETKF) </a:t>
            </a:r>
            <a:r>
              <a:rPr lang="en-US" sz="2400" dirty="0" smtClean="0">
                <a:latin typeface="Times New Roman" panose="02020603050405020304" pitchFamily="18" charset="0"/>
                <a:cs typeface="Times New Roman" panose="02020603050405020304" pitchFamily="18" charset="0"/>
              </a:rPr>
              <a:t>developed by </a:t>
            </a:r>
            <a:r>
              <a:rPr lang="en-US" sz="2400" i="1" dirty="0" smtClean="0">
                <a:latin typeface="Times New Roman" panose="02020603050405020304" pitchFamily="18" charset="0"/>
                <a:cs typeface="Times New Roman" panose="02020603050405020304" pitchFamily="18" charset="0"/>
              </a:rPr>
              <a:t>Hunt et al. (2007)</a:t>
            </a:r>
            <a:r>
              <a:rPr lang="en-US" sz="2400" dirty="0" smtClean="0">
                <a:latin typeface="Times New Roman" panose="02020603050405020304" pitchFamily="18" charset="0"/>
                <a:cs typeface="Times New Roman" panose="02020603050405020304" pitchFamily="18" charset="0"/>
              </a:rPr>
              <a:t> at the University of Maryland (UMD)</a:t>
            </a:r>
          </a:p>
          <a:p>
            <a:r>
              <a:rPr lang="en-US" sz="2400" u="sng" dirty="0" err="1" smtClean="0">
                <a:latin typeface="Times New Roman" panose="02020603050405020304" pitchFamily="18" charset="0"/>
                <a:cs typeface="Times New Roman" panose="02020603050405020304" pitchFamily="18" charset="0"/>
              </a:rPr>
              <a:t>Variational</a:t>
            </a:r>
            <a:r>
              <a:rPr lang="en-US" sz="2400" u="sng" dirty="0" smtClean="0">
                <a:latin typeface="Times New Roman" panose="02020603050405020304" pitchFamily="18" charset="0"/>
                <a:cs typeface="Times New Roman" panose="02020603050405020304" pitchFamily="18" charset="0"/>
              </a:rPr>
              <a:t> Component</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NCEP’s </a:t>
            </a:r>
            <a:r>
              <a:rPr lang="en-US" sz="2400" b="1" dirty="0" smtClean="0">
                <a:latin typeface="Times New Roman" panose="02020603050405020304" pitchFamily="18" charset="0"/>
                <a:cs typeface="Times New Roman" panose="02020603050405020304" pitchFamily="18" charset="0"/>
              </a:rPr>
              <a:t>operational</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3DVar </a:t>
            </a:r>
            <a:r>
              <a:rPr lang="en-US" sz="2400" dirty="0" smtClean="0">
                <a:latin typeface="Times New Roman" panose="02020603050405020304" pitchFamily="18" charset="0"/>
                <a:cs typeface="Times New Roman" panose="02020603050405020304" pitchFamily="18" charset="0"/>
              </a:rPr>
              <a:t>used in the Global Ocean Data Assimilation System (GODAS) described by </a:t>
            </a:r>
            <a:r>
              <a:rPr lang="en-US" sz="2400" i="1" dirty="0" err="1" smtClean="0">
                <a:latin typeface="Times New Roman" panose="02020603050405020304" pitchFamily="18" charset="0"/>
                <a:cs typeface="Times New Roman" panose="02020603050405020304" pitchFamily="18" charset="0"/>
              </a:rPr>
              <a:t>Derber</a:t>
            </a:r>
            <a:r>
              <a:rPr lang="en-US" sz="2400" i="1" dirty="0" smtClean="0">
                <a:latin typeface="Times New Roman" panose="02020603050405020304" pitchFamily="18" charset="0"/>
                <a:cs typeface="Times New Roman" panose="02020603050405020304" pitchFamily="18" charset="0"/>
              </a:rPr>
              <a:t> and </a:t>
            </a:r>
            <a:r>
              <a:rPr lang="en-US" sz="2400" i="1" dirty="0" err="1" smtClean="0">
                <a:latin typeface="Times New Roman" panose="02020603050405020304" pitchFamily="18" charset="0"/>
                <a:cs typeface="Times New Roman" panose="02020603050405020304" pitchFamily="18" charset="0"/>
              </a:rPr>
              <a:t>Rosati</a:t>
            </a:r>
            <a:r>
              <a:rPr lang="en-US" sz="2400" i="1" dirty="0" smtClean="0">
                <a:latin typeface="Times New Roman" panose="02020603050405020304" pitchFamily="18" charset="0"/>
                <a:cs typeface="Times New Roman" panose="02020603050405020304" pitchFamily="18" charset="0"/>
              </a:rPr>
              <a:t> (1989)</a:t>
            </a:r>
            <a:r>
              <a:rPr lang="en-US" sz="2400" dirty="0" smtClean="0">
                <a:latin typeface="Times New Roman" panose="02020603050405020304" pitchFamily="18" charset="0"/>
                <a:cs typeface="Times New Roman" panose="02020603050405020304" pitchFamily="18" charset="0"/>
              </a:rPr>
              <a:t> and </a:t>
            </a:r>
            <a:r>
              <a:rPr lang="en-US" sz="2400" i="1" dirty="0" err="1" smtClean="0">
                <a:latin typeface="Times New Roman" panose="02020603050405020304" pitchFamily="18" charset="0"/>
                <a:cs typeface="Times New Roman" panose="02020603050405020304" pitchFamily="18" charset="0"/>
              </a:rPr>
              <a:t>Behringer</a:t>
            </a:r>
            <a:r>
              <a:rPr lang="en-US" sz="2400" i="1" dirty="0" smtClean="0">
                <a:latin typeface="Times New Roman" panose="02020603050405020304" pitchFamily="18" charset="0"/>
                <a:cs typeface="Times New Roman" panose="02020603050405020304" pitchFamily="18" charset="0"/>
              </a:rPr>
              <a:t> (2007)</a:t>
            </a:r>
          </a:p>
          <a:p>
            <a:pPr marL="18288" indent="0">
              <a:buNone/>
            </a:pPr>
            <a:endParaRPr lang="en-US" sz="2400" dirty="0"/>
          </a:p>
          <a:p>
            <a:pPr marL="18288" indent="0">
              <a:buNone/>
            </a:pPr>
            <a:r>
              <a:rPr lang="fr-FR" sz="1200" dirty="0" smtClean="0"/>
              <a:t>Penny, S.G., 2014: The </a:t>
            </a:r>
            <a:r>
              <a:rPr lang="fr-FR" sz="1200" dirty="0" err="1"/>
              <a:t>Hybrid</a:t>
            </a:r>
            <a:r>
              <a:rPr lang="fr-FR" sz="1200" dirty="0"/>
              <a:t> Local Ensemble </a:t>
            </a:r>
            <a:r>
              <a:rPr lang="fr-FR" sz="1200" dirty="0" err="1"/>
              <a:t>Transform</a:t>
            </a:r>
            <a:r>
              <a:rPr lang="fr-FR" sz="1200" dirty="0"/>
              <a:t> </a:t>
            </a:r>
            <a:r>
              <a:rPr lang="fr-FR" sz="1200" dirty="0" err="1"/>
              <a:t>Kalman</a:t>
            </a:r>
            <a:r>
              <a:rPr lang="fr-FR" sz="1200" dirty="0"/>
              <a:t> </a:t>
            </a:r>
            <a:r>
              <a:rPr lang="fr-FR" sz="1200" dirty="0" err="1"/>
              <a:t>Filter</a:t>
            </a:r>
            <a:r>
              <a:rPr lang="fr-FR" sz="1200" dirty="0"/>
              <a:t>. </a:t>
            </a:r>
            <a:r>
              <a:rPr lang="fr-FR" sz="1200" i="1" dirty="0"/>
              <a:t>Mon. </a:t>
            </a:r>
            <a:r>
              <a:rPr lang="fr-FR" sz="1200" i="1" dirty="0" err="1"/>
              <a:t>Wea</a:t>
            </a:r>
            <a:r>
              <a:rPr lang="fr-FR" sz="1200" i="1" dirty="0"/>
              <a:t>. </a:t>
            </a:r>
            <a:r>
              <a:rPr lang="fr-FR" sz="1200" i="1" dirty="0" err="1"/>
              <a:t>Rev</a:t>
            </a:r>
            <a:r>
              <a:rPr lang="fr-FR" sz="1200" dirty="0"/>
              <a:t>., </a:t>
            </a:r>
            <a:r>
              <a:rPr lang="fr-FR" sz="1200" b="1" dirty="0"/>
              <a:t>142</a:t>
            </a:r>
            <a:r>
              <a:rPr lang="fr-FR" sz="1200" dirty="0"/>
              <a:t>, 2139–2149</a:t>
            </a:r>
            <a:r>
              <a:rPr lang="fr-FR" sz="1200" dirty="0" smtClean="0"/>
              <a:t>. </a:t>
            </a:r>
            <a:r>
              <a:rPr lang="fr-FR" sz="1200" dirty="0" err="1" smtClean="0"/>
              <a:t>doi</a:t>
            </a:r>
            <a:r>
              <a:rPr lang="fr-FR" sz="1200" dirty="0"/>
              <a:t>: </a:t>
            </a:r>
            <a:r>
              <a:rPr lang="fr-FR" sz="1200" dirty="0">
                <a:hlinkClick r:id="rId3"/>
              </a:rPr>
              <a:t>http://dx.doi.org</a:t>
            </a:r>
            <a:r>
              <a:rPr lang="fr-FR" sz="1200" dirty="0" smtClean="0">
                <a:hlinkClick r:id="rId3"/>
              </a:rPr>
              <a:t>/</a:t>
            </a:r>
            <a:r>
              <a:rPr lang="fr-FR" sz="1200" dirty="0" smtClean="0"/>
              <a:t>	10.1175</a:t>
            </a:r>
            <a:r>
              <a:rPr lang="fr-FR" sz="1200" dirty="0"/>
              <a:t>/MWR-D-13-00131.1</a:t>
            </a:r>
          </a:p>
          <a:p>
            <a:pPr marL="18288" indent="0">
              <a:buNone/>
            </a:pPr>
            <a:r>
              <a:rPr lang="en-US" sz="1200" dirty="0" smtClean="0"/>
              <a:t>Hunt</a:t>
            </a:r>
            <a:r>
              <a:rPr lang="en-US" sz="1200" dirty="0"/>
              <a:t>, B.R., E.J. </a:t>
            </a:r>
            <a:r>
              <a:rPr lang="en-US" sz="1200" dirty="0" err="1"/>
              <a:t>Kostelich</a:t>
            </a:r>
            <a:r>
              <a:rPr lang="en-US" sz="1200" dirty="0"/>
              <a:t>, and I. </a:t>
            </a:r>
            <a:r>
              <a:rPr lang="en-US" sz="1200" dirty="0" err="1"/>
              <a:t>Szunyogh</a:t>
            </a:r>
            <a:r>
              <a:rPr lang="en-US" sz="1200" dirty="0"/>
              <a:t>, 2007: Efficient Data Assimilation for Spatiotemporal Chaos: A Local Ensemble Transform </a:t>
            </a:r>
            <a:r>
              <a:rPr lang="en-US" sz="1200" dirty="0" smtClean="0"/>
              <a:t>	</a:t>
            </a:r>
            <a:r>
              <a:rPr lang="en-US" sz="1200" dirty="0" err="1" smtClean="0"/>
              <a:t>Kalman</a:t>
            </a:r>
            <a:r>
              <a:rPr lang="en-US" sz="1200" dirty="0" smtClean="0"/>
              <a:t> </a:t>
            </a:r>
            <a:r>
              <a:rPr lang="en-US" sz="1200" dirty="0"/>
              <a:t>Filter. </a:t>
            </a:r>
            <a:r>
              <a:rPr lang="en-US" sz="1200" i="1" dirty="0" err="1"/>
              <a:t>Physica</a:t>
            </a:r>
            <a:r>
              <a:rPr lang="en-US" sz="1200" i="1" dirty="0"/>
              <a:t> D</a:t>
            </a:r>
            <a:r>
              <a:rPr lang="en-US" sz="1200" dirty="0"/>
              <a:t>, </a:t>
            </a:r>
            <a:r>
              <a:rPr lang="en-US" sz="1200" b="1" dirty="0"/>
              <a:t>230</a:t>
            </a:r>
            <a:r>
              <a:rPr lang="en-US" sz="1200" dirty="0"/>
              <a:t>, 112-126</a:t>
            </a:r>
            <a:r>
              <a:rPr lang="en-US" sz="1200" dirty="0" smtClean="0"/>
              <a:t>.</a:t>
            </a:r>
          </a:p>
          <a:p>
            <a:pPr marL="18288" indent="0">
              <a:buNone/>
            </a:pPr>
            <a:r>
              <a:rPr lang="en-US" sz="1200" dirty="0" err="1"/>
              <a:t>Derber</a:t>
            </a:r>
            <a:r>
              <a:rPr lang="en-US" sz="1200" dirty="0"/>
              <a:t>, J. D., and A. </a:t>
            </a:r>
            <a:r>
              <a:rPr lang="en-US" sz="1200" dirty="0" err="1"/>
              <a:t>Rosati</a:t>
            </a:r>
            <a:r>
              <a:rPr lang="en-US" sz="1200" dirty="0"/>
              <a:t>, 1989: A global oceanic data assimilation system</a:t>
            </a:r>
            <a:r>
              <a:rPr lang="en-US" sz="1200" i="1" dirty="0"/>
              <a:t>. J. Phys. </a:t>
            </a:r>
            <a:r>
              <a:rPr lang="en-US" sz="1200" i="1" dirty="0" err="1"/>
              <a:t>Oceanogr</a:t>
            </a:r>
            <a:r>
              <a:rPr lang="en-US" sz="1200" dirty="0"/>
              <a:t>., </a:t>
            </a:r>
            <a:r>
              <a:rPr lang="en-US" sz="1200" b="1" dirty="0"/>
              <a:t>19</a:t>
            </a:r>
            <a:r>
              <a:rPr lang="en-US" sz="1200" dirty="0"/>
              <a:t>, 1333–1347.</a:t>
            </a:r>
            <a:br>
              <a:rPr lang="en-US" sz="1200" dirty="0"/>
            </a:br>
            <a:r>
              <a:rPr lang="en-US" sz="1200" dirty="0" err="1"/>
              <a:t>Behringer</a:t>
            </a:r>
            <a:r>
              <a:rPr lang="en-US" sz="1200" dirty="0"/>
              <a:t>, D. W., 2007: The Global Ocean Data Assimilation System at NCEP. Preprints, 11th </a:t>
            </a:r>
            <a:r>
              <a:rPr lang="en-US" sz="1200" dirty="0" err="1"/>
              <a:t>Symp</a:t>
            </a:r>
            <a:r>
              <a:rPr lang="en-US" sz="1200" dirty="0"/>
              <a:t>. on Integrated Observing and </a:t>
            </a:r>
            <a:r>
              <a:rPr lang="en-US" sz="1200" dirty="0" smtClean="0"/>
              <a:t>	Assimilation </a:t>
            </a:r>
            <a:r>
              <a:rPr lang="en-US" sz="1200" dirty="0"/>
              <a:t>Systems for Atmosphere, Oceans and Land Surface, San Antonio, TX, </a:t>
            </a:r>
            <a:r>
              <a:rPr lang="en-US" sz="1200" i="1" dirty="0"/>
              <a:t>Amer. Meteor. Soc</a:t>
            </a:r>
            <a:r>
              <a:rPr lang="en-US" sz="1200" dirty="0"/>
              <a:t>., 14–18.</a:t>
            </a:r>
            <a:endParaRPr lang="en-US" sz="1200" dirty="0" smtClean="0"/>
          </a:p>
          <a:p>
            <a:pPr marL="18288" indent="0">
              <a:buNone/>
            </a:pPr>
            <a:endParaRPr lang="en-US" sz="1200" dirty="0" smtClean="0"/>
          </a:p>
        </p:txBody>
      </p:sp>
      <p:sp>
        <p:nvSpPr>
          <p:cNvPr id="3" name="Title 2"/>
          <p:cNvSpPr>
            <a:spLocks noGrp="1"/>
          </p:cNvSpPr>
          <p:nvPr>
            <p:ph type="title"/>
          </p:nvPr>
        </p:nvSpPr>
        <p:spPr>
          <a:xfrm>
            <a:off x="727934" y="-1"/>
            <a:ext cx="7273066" cy="842615"/>
          </a:xfrm>
        </p:spPr>
        <p:txBody>
          <a:bodyPr>
            <a:normAutofit/>
          </a:bodyPr>
          <a:lstStyle/>
          <a:p>
            <a:r>
              <a:rPr lang="en-US" sz="3200" dirty="0" smtClean="0">
                <a:solidFill>
                  <a:srgbClr val="002060"/>
                </a:solidFill>
                <a:latin typeface="Times New Roman" panose="02020603050405020304" pitchFamily="18" charset="0"/>
                <a:cs typeface="Times New Roman" panose="02020603050405020304" pitchFamily="18" charset="0"/>
              </a:rPr>
              <a:t>Hybrid GODAS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Steve Penny, UMD</a:t>
            </a:r>
            <a:endParaRPr lang="en-US" altLang="en-US" dirty="0"/>
          </a:p>
        </p:txBody>
      </p:sp>
      <p:sp>
        <p:nvSpPr>
          <p:cNvPr id="5" name="Line 5"/>
          <p:cNvSpPr>
            <a:spLocks noChangeShapeType="1"/>
          </p:cNvSpPr>
          <p:nvPr/>
        </p:nvSpPr>
        <p:spPr bwMode="auto">
          <a:xfrm>
            <a:off x="228600" y="7620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Object 5"/>
          <p:cNvGraphicFramePr>
            <a:graphicFrameLocks/>
          </p:cNvGraphicFramePr>
          <p:nvPr>
            <p:extLst>
              <p:ext uri="{D42A27DB-BD31-4B8C-83A1-F6EECF244321}">
                <p14:modId xmlns:p14="http://schemas.microsoft.com/office/powerpoint/2010/main" val="4188938165"/>
              </p:ext>
            </p:extLst>
          </p:nvPr>
        </p:nvGraphicFramePr>
        <p:xfrm>
          <a:off x="228600" y="0"/>
          <a:ext cx="708025" cy="708025"/>
        </p:xfrm>
        <a:graphic>
          <a:graphicData uri="http://schemas.openxmlformats.org/presentationml/2006/ole">
            <mc:AlternateContent xmlns:mc="http://schemas.openxmlformats.org/markup-compatibility/2006">
              <mc:Choice xmlns:v="urn:schemas-microsoft-com:vml" Requires="v">
                <p:oleObj spid="_x0000_s52423" name="Drawing" r:id="rId4" imgW="723675" imgH="723675" progId="Presentations.Drawing.11">
                  <p:embed/>
                </p:oleObj>
              </mc:Choice>
              <mc:Fallback>
                <p:oleObj name="Drawing" r:id="rId4" imgW="723675" imgH="723675" progId="Presentations.Drawing.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p:cNvGraphicFramePr>
          <p:nvPr>
            <p:extLst>
              <p:ext uri="{D42A27DB-BD31-4B8C-83A1-F6EECF244321}">
                <p14:modId xmlns:p14="http://schemas.microsoft.com/office/powerpoint/2010/main" val="499490399"/>
              </p:ext>
            </p:extLst>
          </p:nvPr>
        </p:nvGraphicFramePr>
        <p:xfrm>
          <a:off x="8131175" y="76200"/>
          <a:ext cx="708025" cy="669925"/>
        </p:xfrm>
        <a:graphic>
          <a:graphicData uri="http://schemas.openxmlformats.org/presentationml/2006/ole">
            <mc:AlternateContent xmlns:mc="http://schemas.openxmlformats.org/markup-compatibility/2006">
              <mc:Choice xmlns:v="urn:schemas-microsoft-com:vml" Requires="v">
                <p:oleObj spid="_x0000_s52424" name="Drawing" r:id="rId6" imgW="723675" imgH="685530" progId="Presentations.Drawing.11">
                  <p:embed/>
                </p:oleObj>
              </mc:Choice>
              <mc:Fallback>
                <p:oleObj name="Drawing" r:id="rId6" imgW="723675" imgH="685530" progId="Presentations.Drawing.11">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1175" y="7620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8951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5877170"/>
            <a:ext cx="9144000" cy="914400"/>
          </a:xfrm>
        </p:spPr>
        <p:txBody>
          <a:bodyPr/>
          <a:lstStyle/>
          <a:p>
            <a:r>
              <a:rPr lang="en-US" dirty="0" smtClean="0"/>
              <a:t>Hybrid-GODAS Algorithm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64402105"/>
              </p:ext>
            </p:extLst>
          </p:nvPr>
        </p:nvGraphicFramePr>
        <p:xfrm>
          <a:off x="107950" y="26988"/>
          <a:ext cx="8693150" cy="5865812"/>
        </p:xfrm>
        <a:graphic>
          <a:graphicData uri="http://schemas.openxmlformats.org/presentationml/2006/ole">
            <mc:AlternateContent xmlns:mc="http://schemas.openxmlformats.org/markup-compatibility/2006">
              <mc:Choice xmlns:v="urn:schemas-microsoft-com:vml" Requires="v">
                <p:oleObj spid="_x0000_s40117" name="Equation" r:id="rId4" imgW="3594100" imgH="2425700" progId="Equation.DSMT4">
                  <p:embed/>
                </p:oleObj>
              </mc:Choice>
              <mc:Fallback>
                <p:oleObj name="Equation" r:id="rId4" imgW="3594100" imgH="2425700" progId="Equation.DSMT4">
                  <p:embed/>
                  <p:pic>
                    <p:nvPicPr>
                      <p:cNvPr id="0" name=""/>
                      <p:cNvPicPr/>
                      <p:nvPr/>
                    </p:nvPicPr>
                    <p:blipFill>
                      <a:blip r:embed="rId5"/>
                      <a:stretch>
                        <a:fillRect/>
                      </a:stretch>
                    </p:blipFill>
                    <p:spPr>
                      <a:xfrm>
                        <a:off x="107950" y="26988"/>
                        <a:ext cx="8693150" cy="5865812"/>
                      </a:xfrm>
                      <a:prstGeom prst="rect">
                        <a:avLst/>
                      </a:prstGeom>
                    </p:spPr>
                  </p:pic>
                </p:oleObj>
              </mc:Fallback>
            </mc:AlternateContent>
          </a:graphicData>
        </a:graphic>
      </p:graphicFrame>
      <p:sp>
        <p:nvSpPr>
          <p:cNvPr id="5" name="Rectangle 4"/>
          <p:cNvSpPr/>
          <p:nvPr/>
        </p:nvSpPr>
        <p:spPr>
          <a:xfrm>
            <a:off x="0" y="0"/>
            <a:ext cx="5568462" cy="3946769"/>
          </a:xfrm>
          <a:prstGeom prst="rect">
            <a:avLst/>
          </a:prstGeom>
          <a:noFill/>
          <a:ln w="25400">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5568462" y="19539"/>
            <a:ext cx="2492840" cy="461665"/>
          </a:xfrm>
          <a:prstGeom prst="rect">
            <a:avLst/>
          </a:prstGeom>
          <a:noFill/>
        </p:spPr>
        <p:txBody>
          <a:bodyPr wrap="none" rtlCol="0">
            <a:spAutoFit/>
          </a:bodyPr>
          <a:lstStyle/>
          <a:p>
            <a:r>
              <a:rPr lang="en-US" sz="2400" dirty="0" smtClean="0">
                <a:solidFill>
                  <a:srgbClr val="0000FF"/>
                </a:solidFill>
              </a:rPr>
              <a:t>Standard-LETKF</a:t>
            </a:r>
            <a:endParaRPr lang="en-US" sz="2400" dirty="0">
              <a:solidFill>
                <a:srgbClr val="0000FF"/>
              </a:solidFill>
            </a:endParaRPr>
          </a:p>
        </p:txBody>
      </p:sp>
      <p:sp>
        <p:nvSpPr>
          <p:cNvPr id="9" name="Rectangle 8"/>
          <p:cNvSpPr/>
          <p:nvPr/>
        </p:nvSpPr>
        <p:spPr>
          <a:xfrm>
            <a:off x="0" y="3985845"/>
            <a:ext cx="8948738" cy="699477"/>
          </a:xfrm>
          <a:prstGeom prst="rect">
            <a:avLst/>
          </a:prstGeom>
          <a:noFill/>
          <a:ln w="25400">
            <a:solidFill>
              <a:srgbClr val="FF0000"/>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796560" y="3504642"/>
            <a:ext cx="1152178" cy="461665"/>
          </a:xfrm>
          <a:prstGeom prst="rect">
            <a:avLst/>
          </a:prstGeom>
          <a:noFill/>
        </p:spPr>
        <p:txBody>
          <a:bodyPr wrap="none" rtlCol="0">
            <a:spAutoFit/>
          </a:bodyPr>
          <a:lstStyle/>
          <a:p>
            <a:r>
              <a:rPr lang="en-US" sz="2400" dirty="0" smtClean="0">
                <a:solidFill>
                  <a:srgbClr val="FF0000"/>
                </a:solidFill>
              </a:rPr>
              <a:t>3D-Var</a:t>
            </a:r>
            <a:endParaRPr lang="en-US" sz="2400" dirty="0">
              <a:solidFill>
                <a:srgbClr val="FF0000"/>
              </a:solidFill>
            </a:endParaRPr>
          </a:p>
        </p:txBody>
      </p:sp>
      <p:sp>
        <p:nvSpPr>
          <p:cNvPr id="11" name="TextBox 10"/>
          <p:cNvSpPr txBox="1"/>
          <p:nvPr/>
        </p:nvSpPr>
        <p:spPr>
          <a:xfrm>
            <a:off x="4710667" y="368679"/>
            <a:ext cx="4433333" cy="1200328"/>
          </a:xfrm>
          <a:prstGeom prst="rect">
            <a:avLst/>
          </a:prstGeom>
          <a:noFill/>
        </p:spPr>
        <p:txBody>
          <a:bodyPr wrap="square" rtlCol="0">
            <a:spAutoFit/>
          </a:bodyPr>
          <a:lstStyle/>
          <a:p>
            <a:r>
              <a:rPr lang="en-US" sz="2400" dirty="0" smtClean="0">
                <a:solidFill>
                  <a:prstClr val="white"/>
                </a:solidFill>
              </a:rPr>
              <a:t>Analysis is performed locally at each grid point, using any specified radius of localization</a:t>
            </a:r>
            <a:endParaRPr lang="en-US" sz="2400" dirty="0">
              <a:solidFill>
                <a:prstClr val="white"/>
              </a:solidFill>
            </a:endParaRPr>
          </a:p>
        </p:txBody>
      </p:sp>
      <p:sp>
        <p:nvSpPr>
          <p:cNvPr id="12" name="TextBox 11"/>
          <p:cNvSpPr txBox="1"/>
          <p:nvPr/>
        </p:nvSpPr>
        <p:spPr>
          <a:xfrm>
            <a:off x="5568462" y="2007777"/>
            <a:ext cx="3380276" cy="1938992"/>
          </a:xfrm>
          <a:prstGeom prst="rect">
            <a:avLst/>
          </a:prstGeom>
          <a:noFill/>
        </p:spPr>
        <p:txBody>
          <a:bodyPr wrap="square" rtlCol="0">
            <a:spAutoFit/>
          </a:bodyPr>
          <a:lstStyle/>
          <a:p>
            <a:r>
              <a:rPr lang="en-US" sz="2400" dirty="0" smtClean="0">
                <a:solidFill>
                  <a:prstClr val="white"/>
                </a:solidFill>
              </a:rPr>
              <a:t>Use 3D-Var minimization to search larger dimension subspace around the LETKF analysis</a:t>
            </a:r>
            <a:endParaRPr lang="en-US" sz="2400" dirty="0">
              <a:solidFill>
                <a:prstClr val="white"/>
              </a:solidFill>
            </a:endParaRPr>
          </a:p>
        </p:txBody>
      </p:sp>
      <p:sp>
        <p:nvSpPr>
          <p:cNvPr id="13" name="TextBox 12"/>
          <p:cNvSpPr txBox="1"/>
          <p:nvPr/>
        </p:nvSpPr>
        <p:spPr>
          <a:xfrm>
            <a:off x="3961144" y="4738510"/>
            <a:ext cx="4987594" cy="1200328"/>
          </a:xfrm>
          <a:prstGeom prst="rect">
            <a:avLst/>
          </a:prstGeom>
          <a:noFill/>
        </p:spPr>
        <p:txBody>
          <a:bodyPr wrap="square" rtlCol="0">
            <a:spAutoFit/>
          </a:bodyPr>
          <a:lstStyle/>
          <a:p>
            <a:r>
              <a:rPr lang="en-US" sz="2400" dirty="0" smtClean="0">
                <a:solidFill>
                  <a:prstClr val="white"/>
                </a:solidFill>
              </a:rPr>
              <a:t>Since B is an overestimate of the analysis error, backtrack toward the LETKF analysis solution</a:t>
            </a:r>
            <a:endParaRPr lang="en-US" sz="2400" dirty="0">
              <a:solidFill>
                <a:prstClr val="white"/>
              </a:solidFill>
            </a:endParaRPr>
          </a:p>
        </p:txBody>
      </p:sp>
    </p:spTree>
    <p:extLst>
      <p:ext uri="{BB962C8B-B14F-4D97-AF65-F5344CB8AC3E}">
        <p14:creationId xmlns:p14="http://schemas.microsoft.com/office/powerpoint/2010/main" val="3277518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5877170"/>
            <a:ext cx="9144000" cy="914400"/>
          </a:xfrm>
        </p:spPr>
        <p:txBody>
          <a:bodyPr/>
          <a:lstStyle/>
          <a:p>
            <a:r>
              <a:rPr lang="en-US" dirty="0" smtClean="0"/>
              <a:t>Hybrid/Mean-LETKF Algorithm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71869803"/>
              </p:ext>
            </p:extLst>
          </p:nvPr>
        </p:nvGraphicFramePr>
        <p:xfrm>
          <a:off x="107950" y="26988"/>
          <a:ext cx="8693150" cy="5865812"/>
        </p:xfrm>
        <a:graphic>
          <a:graphicData uri="http://schemas.openxmlformats.org/presentationml/2006/ole">
            <mc:AlternateContent xmlns:mc="http://schemas.openxmlformats.org/markup-compatibility/2006">
              <mc:Choice xmlns:v="urn:schemas-microsoft-com:vml" Requires="v">
                <p:oleObj spid="_x0000_s41141" name="Equation" r:id="rId4" imgW="3594100" imgH="2425700" progId="Equation.DSMT4">
                  <p:embed/>
                </p:oleObj>
              </mc:Choice>
              <mc:Fallback>
                <p:oleObj name="Equation" r:id="rId4" imgW="3594100" imgH="2425700" progId="Equation.DSMT4">
                  <p:embed/>
                  <p:pic>
                    <p:nvPicPr>
                      <p:cNvPr id="0" name=""/>
                      <p:cNvPicPr/>
                      <p:nvPr/>
                    </p:nvPicPr>
                    <p:blipFill>
                      <a:blip r:embed="rId5"/>
                      <a:stretch>
                        <a:fillRect/>
                      </a:stretch>
                    </p:blipFill>
                    <p:spPr>
                      <a:xfrm>
                        <a:off x="107950" y="26988"/>
                        <a:ext cx="8693150" cy="5865812"/>
                      </a:xfrm>
                      <a:prstGeom prst="rect">
                        <a:avLst/>
                      </a:prstGeom>
                    </p:spPr>
                  </p:pic>
                </p:oleObj>
              </mc:Fallback>
            </mc:AlternateContent>
          </a:graphicData>
        </a:graphic>
      </p:graphicFrame>
      <p:sp>
        <p:nvSpPr>
          <p:cNvPr id="5" name="Rectangle 4"/>
          <p:cNvSpPr/>
          <p:nvPr/>
        </p:nvSpPr>
        <p:spPr>
          <a:xfrm>
            <a:off x="0" y="0"/>
            <a:ext cx="5568462" cy="3946769"/>
          </a:xfrm>
          <a:prstGeom prst="rect">
            <a:avLst/>
          </a:prstGeom>
          <a:noFill/>
          <a:ln w="25400">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5568462" y="19539"/>
            <a:ext cx="2492840" cy="461665"/>
          </a:xfrm>
          <a:prstGeom prst="rect">
            <a:avLst/>
          </a:prstGeom>
          <a:noFill/>
        </p:spPr>
        <p:txBody>
          <a:bodyPr wrap="none" rtlCol="0">
            <a:spAutoFit/>
          </a:bodyPr>
          <a:lstStyle/>
          <a:p>
            <a:r>
              <a:rPr lang="en-US" sz="2400" dirty="0" smtClean="0">
                <a:solidFill>
                  <a:srgbClr val="0000FF"/>
                </a:solidFill>
              </a:rPr>
              <a:t>Standard-LETKF</a:t>
            </a:r>
            <a:endParaRPr lang="en-US" sz="2400" dirty="0">
              <a:solidFill>
                <a:srgbClr val="0000FF"/>
              </a:solidFill>
            </a:endParaRPr>
          </a:p>
        </p:txBody>
      </p:sp>
      <p:sp>
        <p:nvSpPr>
          <p:cNvPr id="9" name="Rectangle 8"/>
          <p:cNvSpPr/>
          <p:nvPr/>
        </p:nvSpPr>
        <p:spPr>
          <a:xfrm>
            <a:off x="0" y="3985845"/>
            <a:ext cx="8948738" cy="699477"/>
          </a:xfrm>
          <a:prstGeom prst="rect">
            <a:avLst/>
          </a:prstGeom>
          <a:noFill/>
          <a:ln w="25400">
            <a:solidFill>
              <a:srgbClr val="FF0000"/>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796560" y="3504642"/>
            <a:ext cx="1152178" cy="461665"/>
          </a:xfrm>
          <a:prstGeom prst="rect">
            <a:avLst/>
          </a:prstGeom>
          <a:noFill/>
        </p:spPr>
        <p:txBody>
          <a:bodyPr wrap="none" rtlCol="0">
            <a:spAutoFit/>
          </a:bodyPr>
          <a:lstStyle/>
          <a:p>
            <a:r>
              <a:rPr lang="en-US" sz="2400" dirty="0" smtClean="0">
                <a:solidFill>
                  <a:srgbClr val="FF0000"/>
                </a:solidFill>
              </a:rPr>
              <a:t>3D-Var</a:t>
            </a:r>
            <a:endParaRPr lang="en-US" sz="2400" dirty="0">
              <a:solidFill>
                <a:srgbClr val="FF0000"/>
              </a:solidFill>
            </a:endParaRPr>
          </a:p>
        </p:txBody>
      </p:sp>
      <p:sp>
        <p:nvSpPr>
          <p:cNvPr id="11" name="TextBox 10"/>
          <p:cNvSpPr txBox="1"/>
          <p:nvPr/>
        </p:nvSpPr>
        <p:spPr>
          <a:xfrm>
            <a:off x="4710667" y="368679"/>
            <a:ext cx="4433333" cy="1200328"/>
          </a:xfrm>
          <a:prstGeom prst="rect">
            <a:avLst/>
          </a:prstGeom>
          <a:noFill/>
        </p:spPr>
        <p:txBody>
          <a:bodyPr wrap="square" rtlCol="0">
            <a:spAutoFit/>
          </a:bodyPr>
          <a:lstStyle/>
          <a:p>
            <a:r>
              <a:rPr lang="en-US" sz="2400" dirty="0" smtClean="0">
                <a:solidFill>
                  <a:prstClr val="white"/>
                </a:solidFill>
              </a:rPr>
              <a:t>Analysis is performed locally at each grid point, using any specified radius of localization</a:t>
            </a:r>
            <a:endParaRPr lang="en-US" sz="2400" dirty="0">
              <a:solidFill>
                <a:prstClr val="white"/>
              </a:solidFill>
            </a:endParaRPr>
          </a:p>
        </p:txBody>
      </p:sp>
      <p:sp>
        <p:nvSpPr>
          <p:cNvPr id="12" name="TextBox 11"/>
          <p:cNvSpPr txBox="1"/>
          <p:nvPr/>
        </p:nvSpPr>
        <p:spPr>
          <a:xfrm>
            <a:off x="5568462" y="2007777"/>
            <a:ext cx="3380276" cy="1938992"/>
          </a:xfrm>
          <a:prstGeom prst="rect">
            <a:avLst/>
          </a:prstGeom>
          <a:noFill/>
        </p:spPr>
        <p:txBody>
          <a:bodyPr wrap="square" rtlCol="0">
            <a:spAutoFit/>
          </a:bodyPr>
          <a:lstStyle/>
          <a:p>
            <a:r>
              <a:rPr lang="en-US" sz="2400" dirty="0" smtClean="0">
                <a:solidFill>
                  <a:prstClr val="white"/>
                </a:solidFill>
              </a:rPr>
              <a:t>Use 3D-Var minimization to search larger dimension subspace around the LETKF analysis</a:t>
            </a:r>
            <a:endParaRPr lang="en-US" sz="2400" dirty="0">
              <a:solidFill>
                <a:prstClr val="white"/>
              </a:solidFill>
            </a:endParaRPr>
          </a:p>
        </p:txBody>
      </p:sp>
      <p:sp>
        <p:nvSpPr>
          <p:cNvPr id="13" name="TextBox 12"/>
          <p:cNvSpPr txBox="1"/>
          <p:nvPr/>
        </p:nvSpPr>
        <p:spPr>
          <a:xfrm>
            <a:off x="3961144" y="4738510"/>
            <a:ext cx="4987594" cy="1200328"/>
          </a:xfrm>
          <a:prstGeom prst="rect">
            <a:avLst/>
          </a:prstGeom>
          <a:noFill/>
        </p:spPr>
        <p:txBody>
          <a:bodyPr wrap="square" rtlCol="0">
            <a:spAutoFit/>
          </a:bodyPr>
          <a:lstStyle/>
          <a:p>
            <a:r>
              <a:rPr lang="en-US" sz="2400" dirty="0" smtClean="0">
                <a:solidFill>
                  <a:prstClr val="white"/>
                </a:solidFill>
              </a:rPr>
              <a:t>I.e. Since B is an overestimate of the analysis error, backtrack toward the LETKF analysis solution</a:t>
            </a:r>
            <a:endParaRPr lang="en-US" sz="2400" dirty="0">
              <a:solidFill>
                <a:prstClr val="white"/>
              </a:solidFill>
            </a:endParaRPr>
          </a:p>
        </p:txBody>
      </p:sp>
      <p:sp>
        <p:nvSpPr>
          <p:cNvPr id="2" name="Rectangle 1"/>
          <p:cNvSpPr/>
          <p:nvPr/>
        </p:nvSpPr>
        <p:spPr>
          <a:xfrm>
            <a:off x="0" y="0"/>
            <a:ext cx="9144000" cy="4738510"/>
          </a:xfrm>
          <a:prstGeom prst="rect">
            <a:avLst/>
          </a:prstGeom>
          <a:solidFill>
            <a:schemeClr val="bg1">
              <a:alpha val="40000"/>
            </a:schemeClr>
          </a:solidFill>
          <a:ln>
            <a:no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745865" y="4738510"/>
            <a:ext cx="5398135" cy="2152787"/>
          </a:xfrm>
          <a:prstGeom prst="rect">
            <a:avLst/>
          </a:prstGeom>
          <a:solidFill>
            <a:schemeClr val="bg1">
              <a:alpha val="40000"/>
            </a:schemeClr>
          </a:solidFill>
          <a:ln>
            <a:no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5877169"/>
            <a:ext cx="3745865" cy="1014127"/>
          </a:xfrm>
          <a:prstGeom prst="rect">
            <a:avLst/>
          </a:prstGeom>
          <a:solidFill>
            <a:schemeClr val="bg1">
              <a:alpha val="40000"/>
            </a:schemeClr>
          </a:solidFill>
          <a:ln>
            <a:no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ular Callout 5"/>
          <p:cNvSpPr/>
          <p:nvPr/>
        </p:nvSpPr>
        <p:spPr>
          <a:xfrm>
            <a:off x="3401417" y="1226853"/>
            <a:ext cx="5547321" cy="3034846"/>
          </a:xfrm>
          <a:prstGeom prst="wedgeRectCallout">
            <a:avLst>
              <a:gd name="adj1" fmla="val -72365"/>
              <a:gd name="adj2" fmla="val 60812"/>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a:buChar char="•"/>
            </a:pPr>
            <a:r>
              <a:rPr lang="en-US" sz="3200" dirty="0" smtClean="0">
                <a:solidFill>
                  <a:prstClr val="white"/>
                </a:solidFill>
                <a:latin typeface="Times New Roman"/>
                <a:cs typeface="Times New Roman"/>
              </a:rPr>
              <a:t>The Hybrid applies the 3DVar correction (</a:t>
            </a:r>
            <a:r>
              <a:rPr lang="en-US" sz="3200" i="1" dirty="0" err="1" smtClean="0">
                <a:solidFill>
                  <a:prstClr val="white"/>
                </a:solidFill>
                <a:latin typeface="Times New Roman"/>
                <a:cs typeface="Times New Roman"/>
              </a:rPr>
              <a:t>x</a:t>
            </a:r>
            <a:r>
              <a:rPr lang="en-US" sz="3200" i="1" baseline="30000" dirty="0" err="1" smtClean="0">
                <a:solidFill>
                  <a:prstClr val="white"/>
                </a:solidFill>
                <a:latin typeface="Times New Roman"/>
                <a:cs typeface="Times New Roman"/>
              </a:rPr>
              <a:t>a</a:t>
            </a:r>
            <a:r>
              <a:rPr lang="en-US" sz="3200" dirty="0" smtClean="0">
                <a:solidFill>
                  <a:prstClr val="white"/>
                </a:solidFill>
                <a:latin typeface="Times New Roman"/>
                <a:cs typeface="Times New Roman"/>
              </a:rPr>
              <a:t>) to the </a:t>
            </a:r>
            <a:r>
              <a:rPr lang="en-US" sz="3200" dirty="0" err="1" smtClean="0">
                <a:solidFill>
                  <a:prstClr val="white"/>
                </a:solidFill>
                <a:latin typeface="Times New Roman"/>
                <a:cs typeface="Times New Roman"/>
              </a:rPr>
              <a:t>EnKF</a:t>
            </a:r>
            <a:r>
              <a:rPr lang="en-US" sz="3200" dirty="0" smtClean="0">
                <a:solidFill>
                  <a:prstClr val="white"/>
                </a:solidFill>
                <a:latin typeface="Times New Roman"/>
                <a:cs typeface="Times New Roman"/>
              </a:rPr>
              <a:t> mean</a:t>
            </a:r>
          </a:p>
          <a:p>
            <a:pPr marL="457200" indent="-457200">
              <a:buFont typeface="Arial"/>
              <a:buChar char="•"/>
            </a:pPr>
            <a:r>
              <a:rPr lang="en-US" sz="3200" dirty="0">
                <a:solidFill>
                  <a:prstClr val="white"/>
                </a:solidFill>
                <a:latin typeface="Times New Roman"/>
                <a:cs typeface="Times New Roman"/>
              </a:rPr>
              <a:t>The </a:t>
            </a:r>
            <a:r>
              <a:rPr lang="en-US" sz="3200" dirty="0" smtClean="0">
                <a:solidFill>
                  <a:prstClr val="white"/>
                </a:solidFill>
                <a:latin typeface="Times New Roman"/>
                <a:cs typeface="Times New Roman"/>
              </a:rPr>
              <a:t>Hybrid centers the ensemble perturbations </a:t>
            </a:r>
            <a:r>
              <a:rPr lang="en-US" sz="3200" dirty="0">
                <a:solidFill>
                  <a:prstClr val="white"/>
                </a:solidFill>
                <a:latin typeface="Times New Roman"/>
                <a:cs typeface="Times New Roman"/>
              </a:rPr>
              <a:t>(</a:t>
            </a:r>
            <a:r>
              <a:rPr lang="en-US" sz="3200" i="1" dirty="0" err="1">
                <a:solidFill>
                  <a:prstClr val="white"/>
                </a:solidFill>
                <a:latin typeface="Times New Roman"/>
                <a:cs typeface="Times New Roman"/>
              </a:rPr>
              <a:t>X</a:t>
            </a:r>
            <a:r>
              <a:rPr lang="en-US" sz="3200" i="1" baseline="30000" dirty="0" err="1">
                <a:solidFill>
                  <a:prstClr val="white"/>
                </a:solidFill>
                <a:latin typeface="Times New Roman"/>
                <a:cs typeface="Times New Roman"/>
              </a:rPr>
              <a:t>a</a:t>
            </a:r>
            <a:r>
              <a:rPr lang="en-US" sz="3200" dirty="0" smtClean="0">
                <a:solidFill>
                  <a:prstClr val="white"/>
                </a:solidFill>
                <a:latin typeface="Times New Roman"/>
                <a:cs typeface="Times New Roman"/>
              </a:rPr>
              <a:t>) on this new mean estimate</a:t>
            </a:r>
            <a:endParaRPr lang="en-US" sz="3200" dirty="0">
              <a:solidFill>
                <a:prstClr val="white"/>
              </a:solidFill>
              <a:latin typeface="Times New Roman"/>
              <a:cs typeface="Times New Roman"/>
            </a:endParaRPr>
          </a:p>
        </p:txBody>
      </p:sp>
    </p:spTree>
    <p:extLst>
      <p:ext uri="{BB962C8B-B14F-4D97-AF65-F5344CB8AC3E}">
        <p14:creationId xmlns:p14="http://schemas.microsoft.com/office/powerpoint/2010/main" val="1865126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1999"/>
            <a:ext cx="9144000" cy="6161049"/>
          </a:xfrm>
        </p:spPr>
        <p:txBody>
          <a:bodyPr>
            <a:normAutofit fontScale="62500" lnSpcReduction="20000"/>
          </a:bodyPr>
          <a:lstStyle/>
          <a:p>
            <a:r>
              <a:rPr lang="en-US" u="sng" dirty="0" smtClean="0"/>
              <a:t>Purpose:</a:t>
            </a:r>
          </a:p>
          <a:p>
            <a:pPr marL="18288" indent="0">
              <a:buNone/>
            </a:pPr>
            <a:r>
              <a:rPr lang="en-US" dirty="0" smtClean="0"/>
              <a:t>    Evaluate effectiveness of the Hybrid-GODAS in a </a:t>
            </a:r>
            <a:r>
              <a:rPr lang="en-US" b="1" dirty="0" smtClean="0"/>
              <a:t>controlled environment</a:t>
            </a:r>
          </a:p>
          <a:p>
            <a:r>
              <a:rPr lang="en-US" u="sng" dirty="0" smtClean="0"/>
              <a:t>Duration</a:t>
            </a:r>
            <a:r>
              <a:rPr lang="en-US" dirty="0" smtClean="0"/>
              <a:t>:</a:t>
            </a:r>
            <a:br>
              <a:rPr lang="en-US" dirty="0" smtClean="0"/>
            </a:br>
            <a:r>
              <a:rPr lang="en-US" dirty="0" smtClean="0"/>
              <a:t>8 Years (Jan. 1991- Dec. 1998)</a:t>
            </a:r>
          </a:p>
          <a:p>
            <a:r>
              <a:rPr lang="en-US" u="sng" dirty="0"/>
              <a:t>Model</a:t>
            </a:r>
            <a:r>
              <a:rPr lang="en-US" dirty="0"/>
              <a:t>: </a:t>
            </a:r>
            <a:br>
              <a:rPr lang="en-US" dirty="0"/>
            </a:br>
            <a:r>
              <a:rPr lang="en-US" dirty="0"/>
              <a:t>GFDL MOM4p1, 1/2º-1/4º, 40-vertical </a:t>
            </a:r>
            <a:r>
              <a:rPr lang="en-US" dirty="0" smtClean="0"/>
              <a:t>level</a:t>
            </a:r>
          </a:p>
          <a:p>
            <a:r>
              <a:rPr lang="en-US" u="sng" dirty="0" smtClean="0"/>
              <a:t>Observations</a:t>
            </a:r>
            <a:r>
              <a:rPr lang="en-US" dirty="0" smtClean="0"/>
              <a:t>:</a:t>
            </a:r>
            <a:br>
              <a:rPr lang="en-US" dirty="0" smtClean="0"/>
            </a:br>
            <a:r>
              <a:rPr lang="en-US" b="1" dirty="0" smtClean="0"/>
              <a:t>Synthetic</a:t>
            </a:r>
            <a:r>
              <a:rPr lang="en-US" dirty="0" smtClean="0"/>
              <a:t> Temperature and Salinity profiles (</a:t>
            </a:r>
            <a:r>
              <a:rPr lang="en-US" b="1" dirty="0" smtClean="0"/>
              <a:t>XBT/CTD historical locations</a:t>
            </a:r>
            <a:r>
              <a:rPr lang="en-US" dirty="0" smtClean="0"/>
              <a:t>) with realistic magnitude observation errors (representativeness + instrument errors)</a:t>
            </a:r>
          </a:p>
          <a:p>
            <a:r>
              <a:rPr lang="en-US" u="sng" dirty="0" smtClean="0"/>
              <a:t>Surface forcing</a:t>
            </a:r>
            <a:r>
              <a:rPr lang="en-US" dirty="0" smtClean="0"/>
              <a:t>:</a:t>
            </a:r>
            <a:br>
              <a:rPr lang="en-US" dirty="0" smtClean="0"/>
            </a:br>
            <a:r>
              <a:rPr lang="en-US" b="1" dirty="0" smtClean="0"/>
              <a:t>28-member 20</a:t>
            </a:r>
            <a:r>
              <a:rPr lang="en-US" b="1" baseline="30000" dirty="0" smtClean="0"/>
              <a:t>th</a:t>
            </a:r>
            <a:r>
              <a:rPr lang="en-US" b="1" dirty="0" smtClean="0"/>
              <a:t> Century Reanalysis </a:t>
            </a:r>
            <a:r>
              <a:rPr lang="en-US" dirty="0" smtClean="0"/>
              <a:t>(20CRv2: </a:t>
            </a:r>
            <a:r>
              <a:rPr lang="en-US" i="1" dirty="0" smtClean="0"/>
              <a:t>Compo</a:t>
            </a:r>
            <a:r>
              <a:rPr lang="en-US" i="1" dirty="0"/>
              <a:t> </a:t>
            </a:r>
            <a:r>
              <a:rPr lang="en-US" i="1" dirty="0" smtClean="0"/>
              <a:t>et al. 2011</a:t>
            </a:r>
            <a:r>
              <a:rPr lang="en-US" dirty="0" smtClean="0"/>
              <a:t>)</a:t>
            </a:r>
            <a:r>
              <a:rPr lang="en-US" b="1" dirty="0" smtClean="0"/>
              <a:t>, </a:t>
            </a:r>
            <a:br>
              <a:rPr lang="en-US" b="1" dirty="0" smtClean="0"/>
            </a:br>
            <a:r>
              <a:rPr lang="en-US" b="1" dirty="0" smtClean="0"/>
              <a:t>re-centered at NCEP R2 </a:t>
            </a:r>
            <a:r>
              <a:rPr lang="en-US" dirty="0" smtClean="0"/>
              <a:t>(members 1-28 selected from 56 after re-centering)</a:t>
            </a:r>
          </a:p>
          <a:p>
            <a:r>
              <a:rPr lang="en-US" u="sng" dirty="0" smtClean="0"/>
              <a:t>Inflation</a:t>
            </a:r>
            <a:r>
              <a:rPr lang="en-US" dirty="0" smtClean="0"/>
              <a:t>: </a:t>
            </a:r>
            <a:br>
              <a:rPr lang="en-US" dirty="0" smtClean="0"/>
            </a:br>
            <a:r>
              <a:rPr lang="en-US" dirty="0" smtClean="0"/>
              <a:t>none</a:t>
            </a:r>
          </a:p>
          <a:p>
            <a:r>
              <a:rPr lang="en-US" u="sng" dirty="0" smtClean="0"/>
              <a:t>Horizontal Localization</a:t>
            </a:r>
            <a:r>
              <a:rPr lang="en-US" dirty="0" smtClean="0"/>
              <a:t>:</a:t>
            </a:r>
            <a:br>
              <a:rPr lang="en-US" dirty="0" smtClean="0"/>
            </a:br>
            <a:r>
              <a:rPr lang="en-US" dirty="0" smtClean="0"/>
              <a:t>Latitude dependent: 720km at Eq. down to 200km at poles</a:t>
            </a:r>
          </a:p>
          <a:p>
            <a:r>
              <a:rPr lang="en-US" u="sng" dirty="0" smtClean="0"/>
              <a:t>Vertical Localization</a:t>
            </a:r>
            <a:r>
              <a:rPr lang="en-US" dirty="0" smtClean="0"/>
              <a:t>:</a:t>
            </a:r>
            <a:br>
              <a:rPr lang="en-US" dirty="0" smtClean="0"/>
            </a:br>
            <a:r>
              <a:rPr lang="en-US" dirty="0" smtClean="0"/>
              <a:t>none (=&gt; more accurate, computationally faster, &amp; facilitates use of satellite data)</a:t>
            </a:r>
          </a:p>
          <a:p>
            <a:r>
              <a:rPr lang="en-US" u="sng" dirty="0" smtClean="0"/>
              <a:t>Initialization</a:t>
            </a:r>
            <a:r>
              <a:rPr lang="en-US" dirty="0"/>
              <a:t>:</a:t>
            </a:r>
            <a:br>
              <a:rPr lang="en-US" dirty="0"/>
            </a:br>
            <a:r>
              <a:rPr lang="en-US" b="1" dirty="0" smtClean="0"/>
              <a:t>6-year </a:t>
            </a:r>
            <a:r>
              <a:rPr lang="en-US" b="1" dirty="0" err="1" smtClean="0"/>
              <a:t>spinup</a:t>
            </a:r>
            <a:r>
              <a:rPr lang="en-US" b="1" dirty="0" smtClean="0"/>
              <a:t> from Jan 1</a:t>
            </a:r>
            <a:r>
              <a:rPr lang="en-US" b="1" baseline="30000" dirty="0" smtClean="0"/>
              <a:t>st</a:t>
            </a:r>
            <a:r>
              <a:rPr lang="en-US" b="1" dirty="0" smtClean="0"/>
              <a:t> 1985 CFSR ocean state (same for all 56 members), forced by re-centered 56-member 20CRv2</a:t>
            </a:r>
            <a:endParaRPr lang="en-US" b="1" dirty="0"/>
          </a:p>
          <a:p>
            <a:endParaRPr lang="en-US" dirty="0" smtClean="0"/>
          </a:p>
        </p:txBody>
      </p:sp>
      <p:sp>
        <p:nvSpPr>
          <p:cNvPr id="3" name="Title 2"/>
          <p:cNvSpPr>
            <a:spLocks noGrp="1"/>
          </p:cNvSpPr>
          <p:nvPr>
            <p:ph type="title"/>
          </p:nvPr>
        </p:nvSpPr>
        <p:spPr>
          <a:xfrm>
            <a:off x="457200" y="-191301"/>
            <a:ext cx="8979647" cy="914400"/>
          </a:xfrm>
        </p:spPr>
        <p:txBody>
          <a:bodyPr>
            <a:normAutofit/>
          </a:bodyPr>
          <a:lstStyle/>
          <a:p>
            <a:r>
              <a:rPr lang="en-US" sz="3600" dirty="0" smtClean="0">
                <a:solidFill>
                  <a:srgbClr val="002060"/>
                </a:solidFill>
                <a:latin typeface="Times New Roman" panose="02020603050405020304" pitchFamily="18" charset="0"/>
                <a:cs typeface="Times New Roman" panose="02020603050405020304" pitchFamily="18" charset="0"/>
              </a:rPr>
              <a:t>Ocean OSSE Configuration</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6400800" y="6477000"/>
            <a:ext cx="1905000" cy="369332"/>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Steve Penny, UMD</a:t>
            </a:r>
            <a:endParaRPr lang="en-US" altLang="en-US" dirty="0"/>
          </a:p>
        </p:txBody>
      </p:sp>
      <p:sp>
        <p:nvSpPr>
          <p:cNvPr id="5" name="Line 5"/>
          <p:cNvSpPr>
            <a:spLocks noChangeShapeType="1"/>
          </p:cNvSpPr>
          <p:nvPr/>
        </p:nvSpPr>
        <p:spPr bwMode="auto">
          <a:xfrm>
            <a:off x="228600" y="7620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74174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36" y="5040983"/>
            <a:ext cx="6884893" cy="1667430"/>
          </a:xfrm>
        </p:spPr>
        <p:txBody>
          <a:bodyPr/>
          <a:lstStyle/>
          <a:p>
            <a:r>
              <a:rPr lang="en-US" dirty="0" smtClean="0"/>
              <a:t>Error in 20</a:t>
            </a:r>
            <a:r>
              <a:rPr lang="en-US" dirty="0" smtClean="0">
                <a:latin typeface="Times"/>
                <a:cs typeface="Times"/>
              </a:rPr>
              <a:t>º</a:t>
            </a:r>
            <a:r>
              <a:rPr lang="en-US" dirty="0" smtClean="0"/>
              <a:t> C Isotherm</a:t>
            </a:r>
            <a:br>
              <a:rPr lang="en-US" dirty="0" smtClean="0"/>
            </a:br>
            <a:r>
              <a:rPr lang="en-US" dirty="0" smtClean="0"/>
              <a:t>Eq. Pacific 97-98 ENSO</a:t>
            </a:r>
            <a:endParaRPr lang="en-US" sz="2000" dirty="0"/>
          </a:p>
        </p:txBody>
      </p:sp>
      <p:grpSp>
        <p:nvGrpSpPr>
          <p:cNvPr id="24" name="Group 23"/>
          <p:cNvGrpSpPr/>
          <p:nvPr/>
        </p:nvGrpSpPr>
        <p:grpSpPr>
          <a:xfrm>
            <a:off x="0" y="134469"/>
            <a:ext cx="9144000" cy="5109073"/>
            <a:chOff x="0" y="1823462"/>
            <a:chExt cx="9144000" cy="5109073"/>
          </a:xfrm>
        </p:grpSpPr>
        <p:sp>
          <p:nvSpPr>
            <p:cNvPr id="10" name="Rectangle 9"/>
            <p:cNvSpPr/>
            <p:nvPr/>
          </p:nvSpPr>
          <p:spPr>
            <a:xfrm>
              <a:off x="0" y="1823462"/>
              <a:ext cx="9144000" cy="501942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iso20_b_copy.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42524"/>
              <a:ext cx="9144000" cy="4990011"/>
            </a:xfrm>
            <a:prstGeom prst="rect">
              <a:avLst/>
            </a:prstGeom>
          </p:spPr>
        </p:pic>
        <p:cxnSp>
          <p:nvCxnSpPr>
            <p:cNvPr id="15" name="Straight Connector 14"/>
            <p:cNvCxnSpPr/>
            <p:nvPr/>
          </p:nvCxnSpPr>
          <p:spPr>
            <a:xfrm>
              <a:off x="2629647"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64636"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699624"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0635"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683812"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20586" y="1837765"/>
              <a:ext cx="1055422" cy="400110"/>
            </a:xfrm>
            <a:prstGeom prst="rect">
              <a:avLst/>
            </a:prstGeom>
            <a:solidFill>
              <a:srgbClr val="FFFFFF"/>
            </a:solidFill>
          </p:spPr>
          <p:txBody>
            <a:bodyPr wrap="none" rtlCol="0">
              <a:spAutoFit/>
            </a:bodyPr>
            <a:lstStyle/>
            <a:p>
              <a:r>
                <a:rPr lang="en-US" sz="2000" dirty="0" smtClean="0">
                  <a:solidFill>
                    <a:prstClr val="black"/>
                  </a:solidFill>
                </a:rPr>
                <a:t>Control</a:t>
              </a:r>
              <a:endParaRPr lang="en-US" sz="2000" dirty="0">
                <a:solidFill>
                  <a:prstClr val="black"/>
                </a:solidFill>
              </a:endParaRPr>
            </a:p>
          </p:txBody>
        </p:sp>
        <p:sp>
          <p:nvSpPr>
            <p:cNvPr id="21" name="TextBox 20"/>
            <p:cNvSpPr txBox="1"/>
            <p:nvPr/>
          </p:nvSpPr>
          <p:spPr>
            <a:xfrm>
              <a:off x="3125692" y="1841235"/>
              <a:ext cx="1222190" cy="400110"/>
            </a:xfrm>
            <a:prstGeom prst="rect">
              <a:avLst/>
            </a:prstGeom>
            <a:solidFill>
              <a:srgbClr val="FFFFFF"/>
            </a:solidFill>
          </p:spPr>
          <p:txBody>
            <a:bodyPr wrap="square" rtlCol="0">
              <a:spAutoFit/>
            </a:bodyPr>
            <a:lstStyle/>
            <a:p>
              <a:r>
                <a:rPr lang="en-US" sz="2000" dirty="0" smtClean="0">
                  <a:solidFill>
                    <a:prstClr val="black"/>
                  </a:solidFill>
                </a:rPr>
                <a:t>3DVar</a:t>
              </a:r>
              <a:endParaRPr lang="en-US" sz="2000" dirty="0">
                <a:solidFill>
                  <a:prstClr val="black"/>
                </a:solidFill>
              </a:endParaRPr>
            </a:p>
          </p:txBody>
        </p:sp>
        <p:sp>
          <p:nvSpPr>
            <p:cNvPr id="22" name="TextBox 21"/>
            <p:cNvSpPr txBox="1"/>
            <p:nvPr/>
          </p:nvSpPr>
          <p:spPr>
            <a:xfrm>
              <a:off x="5175620" y="1823462"/>
              <a:ext cx="1222190" cy="400110"/>
            </a:xfrm>
            <a:prstGeom prst="rect">
              <a:avLst/>
            </a:prstGeom>
            <a:solidFill>
              <a:srgbClr val="FFFFFF"/>
            </a:solidFill>
          </p:spPr>
          <p:txBody>
            <a:bodyPr wrap="square" rtlCol="0">
              <a:spAutoFit/>
            </a:bodyPr>
            <a:lstStyle/>
            <a:p>
              <a:r>
                <a:rPr lang="en-US" sz="2000" dirty="0" smtClean="0">
                  <a:solidFill>
                    <a:prstClr val="black"/>
                  </a:solidFill>
                </a:rPr>
                <a:t>LETKF</a:t>
              </a:r>
              <a:endParaRPr lang="en-US" sz="2000" dirty="0">
                <a:solidFill>
                  <a:prstClr val="black"/>
                </a:solidFill>
              </a:endParaRPr>
            </a:p>
          </p:txBody>
        </p:sp>
        <p:sp>
          <p:nvSpPr>
            <p:cNvPr id="23" name="TextBox 22"/>
            <p:cNvSpPr txBox="1"/>
            <p:nvPr/>
          </p:nvSpPr>
          <p:spPr>
            <a:xfrm>
              <a:off x="7165783" y="1841235"/>
              <a:ext cx="1222190" cy="400110"/>
            </a:xfrm>
            <a:prstGeom prst="rect">
              <a:avLst/>
            </a:prstGeom>
            <a:solidFill>
              <a:srgbClr val="FFFFFF"/>
            </a:solidFill>
          </p:spPr>
          <p:txBody>
            <a:bodyPr wrap="square" rtlCol="0">
              <a:spAutoFit/>
            </a:bodyPr>
            <a:lstStyle/>
            <a:p>
              <a:r>
                <a:rPr lang="en-US" sz="2000" dirty="0" smtClean="0">
                  <a:solidFill>
                    <a:prstClr val="black"/>
                  </a:solidFill>
                </a:rPr>
                <a:t>Hybrid</a:t>
              </a:r>
              <a:endParaRPr lang="en-US" sz="2000" dirty="0">
                <a:solidFill>
                  <a:prstClr val="black"/>
                </a:solidFill>
              </a:endParaRPr>
            </a:p>
          </p:txBody>
        </p:sp>
      </p:grpSp>
      <p:sp>
        <p:nvSpPr>
          <p:cNvPr id="2" name="TextBox 1"/>
          <p:cNvSpPr txBox="1"/>
          <p:nvPr/>
        </p:nvSpPr>
        <p:spPr>
          <a:xfrm>
            <a:off x="6805199" y="5957495"/>
            <a:ext cx="2338801" cy="646331"/>
          </a:xfrm>
          <a:prstGeom prst="rect">
            <a:avLst/>
          </a:prstGeom>
          <a:noFill/>
        </p:spPr>
        <p:txBody>
          <a:bodyPr wrap="none" rtlCol="0">
            <a:spAutoFit/>
          </a:bodyPr>
          <a:lstStyle/>
          <a:p>
            <a:r>
              <a:rPr lang="en-US" dirty="0" smtClean="0">
                <a:solidFill>
                  <a:prstClr val="white"/>
                </a:solidFill>
              </a:rPr>
              <a:t>(analysis - nature)</a:t>
            </a:r>
          </a:p>
          <a:p>
            <a:r>
              <a:rPr lang="en-US" dirty="0" smtClean="0">
                <a:solidFill>
                  <a:prstClr val="white"/>
                </a:solidFill>
              </a:rPr>
              <a:t>(</a:t>
            </a:r>
            <a:r>
              <a:rPr lang="en-US" dirty="0">
                <a:solidFill>
                  <a:prstClr val="white"/>
                </a:solidFill>
              </a:rPr>
              <a:t>averaged 5</a:t>
            </a:r>
            <a:r>
              <a:rPr lang="en-US" dirty="0">
                <a:solidFill>
                  <a:prstClr val="white"/>
                </a:solidFill>
                <a:latin typeface="Times"/>
                <a:cs typeface="Times"/>
              </a:rPr>
              <a:t>º</a:t>
            </a:r>
            <a:r>
              <a:rPr lang="en-US" dirty="0">
                <a:solidFill>
                  <a:prstClr val="white"/>
                </a:solidFill>
              </a:rPr>
              <a:t>S to 5</a:t>
            </a:r>
            <a:r>
              <a:rPr lang="en-US" dirty="0">
                <a:solidFill>
                  <a:prstClr val="white"/>
                </a:solidFill>
                <a:latin typeface="Times"/>
                <a:cs typeface="Times"/>
              </a:rPr>
              <a:t>º</a:t>
            </a:r>
            <a:r>
              <a:rPr lang="en-US" dirty="0">
                <a:solidFill>
                  <a:prstClr val="white"/>
                </a:solidFill>
              </a:rPr>
              <a:t>N)</a:t>
            </a:r>
          </a:p>
        </p:txBody>
      </p:sp>
    </p:spTree>
    <p:extLst>
      <p:ext uri="{BB962C8B-B14F-4D97-AF65-F5344CB8AC3E}">
        <p14:creationId xmlns:p14="http://schemas.microsoft.com/office/powerpoint/2010/main" val="274877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36" y="5040983"/>
            <a:ext cx="6606988" cy="1667430"/>
          </a:xfrm>
        </p:spPr>
        <p:txBody>
          <a:bodyPr/>
          <a:lstStyle/>
          <a:p>
            <a:r>
              <a:rPr lang="en-US" dirty="0" smtClean="0"/>
              <a:t>Error in 20</a:t>
            </a:r>
            <a:r>
              <a:rPr lang="en-US" dirty="0" smtClean="0">
                <a:latin typeface="Times"/>
                <a:cs typeface="Times"/>
              </a:rPr>
              <a:t>º</a:t>
            </a:r>
            <a:r>
              <a:rPr lang="en-US" dirty="0" smtClean="0"/>
              <a:t> C Isotherm</a:t>
            </a:r>
            <a:br>
              <a:rPr lang="en-US" dirty="0" smtClean="0"/>
            </a:br>
            <a:r>
              <a:rPr lang="en-US" dirty="0" smtClean="0"/>
              <a:t>Eq. Pacific 97-98 ENSO </a:t>
            </a:r>
            <a:endParaRPr lang="en-US" sz="2000" dirty="0"/>
          </a:p>
        </p:txBody>
      </p:sp>
      <p:grpSp>
        <p:nvGrpSpPr>
          <p:cNvPr id="24" name="Group 23"/>
          <p:cNvGrpSpPr/>
          <p:nvPr/>
        </p:nvGrpSpPr>
        <p:grpSpPr>
          <a:xfrm>
            <a:off x="0" y="134469"/>
            <a:ext cx="9144000" cy="5109073"/>
            <a:chOff x="0" y="1823462"/>
            <a:chExt cx="9144000" cy="5109073"/>
          </a:xfrm>
        </p:grpSpPr>
        <p:sp>
          <p:nvSpPr>
            <p:cNvPr id="10" name="Rectangle 9"/>
            <p:cNvSpPr/>
            <p:nvPr/>
          </p:nvSpPr>
          <p:spPr>
            <a:xfrm>
              <a:off x="0" y="1823462"/>
              <a:ext cx="9144000" cy="501942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iso20_b_copy.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42524"/>
              <a:ext cx="9144000" cy="4990011"/>
            </a:xfrm>
            <a:prstGeom prst="rect">
              <a:avLst/>
            </a:prstGeom>
          </p:spPr>
        </p:pic>
        <p:cxnSp>
          <p:nvCxnSpPr>
            <p:cNvPr id="15" name="Straight Connector 14"/>
            <p:cNvCxnSpPr/>
            <p:nvPr/>
          </p:nvCxnSpPr>
          <p:spPr>
            <a:xfrm>
              <a:off x="2629647"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64636"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699624"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0635"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683812" y="2256115"/>
              <a:ext cx="0" cy="4362823"/>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20586" y="1837765"/>
              <a:ext cx="1055422" cy="400110"/>
            </a:xfrm>
            <a:prstGeom prst="rect">
              <a:avLst/>
            </a:prstGeom>
            <a:solidFill>
              <a:srgbClr val="FFFFFF"/>
            </a:solidFill>
          </p:spPr>
          <p:txBody>
            <a:bodyPr wrap="none" rtlCol="0">
              <a:spAutoFit/>
            </a:bodyPr>
            <a:lstStyle/>
            <a:p>
              <a:r>
                <a:rPr lang="en-US" sz="2000" dirty="0" smtClean="0">
                  <a:solidFill>
                    <a:prstClr val="black"/>
                  </a:solidFill>
                </a:rPr>
                <a:t>Control</a:t>
              </a:r>
              <a:endParaRPr lang="en-US" sz="2000" dirty="0">
                <a:solidFill>
                  <a:prstClr val="black"/>
                </a:solidFill>
              </a:endParaRPr>
            </a:p>
          </p:txBody>
        </p:sp>
        <p:sp>
          <p:nvSpPr>
            <p:cNvPr id="21" name="TextBox 20"/>
            <p:cNvSpPr txBox="1"/>
            <p:nvPr/>
          </p:nvSpPr>
          <p:spPr>
            <a:xfrm>
              <a:off x="3125692" y="1841235"/>
              <a:ext cx="1222190" cy="400110"/>
            </a:xfrm>
            <a:prstGeom prst="rect">
              <a:avLst/>
            </a:prstGeom>
            <a:solidFill>
              <a:srgbClr val="FFFFFF"/>
            </a:solidFill>
          </p:spPr>
          <p:txBody>
            <a:bodyPr wrap="square" rtlCol="0">
              <a:spAutoFit/>
            </a:bodyPr>
            <a:lstStyle/>
            <a:p>
              <a:r>
                <a:rPr lang="en-US" sz="2000" dirty="0" smtClean="0">
                  <a:solidFill>
                    <a:prstClr val="black"/>
                  </a:solidFill>
                </a:rPr>
                <a:t>3DVar</a:t>
              </a:r>
              <a:endParaRPr lang="en-US" sz="2000" dirty="0">
                <a:solidFill>
                  <a:prstClr val="black"/>
                </a:solidFill>
              </a:endParaRPr>
            </a:p>
          </p:txBody>
        </p:sp>
        <p:sp>
          <p:nvSpPr>
            <p:cNvPr id="22" name="TextBox 21"/>
            <p:cNvSpPr txBox="1"/>
            <p:nvPr/>
          </p:nvSpPr>
          <p:spPr>
            <a:xfrm>
              <a:off x="5175620" y="1823462"/>
              <a:ext cx="1222190" cy="400110"/>
            </a:xfrm>
            <a:prstGeom prst="rect">
              <a:avLst/>
            </a:prstGeom>
            <a:solidFill>
              <a:srgbClr val="FFFFFF"/>
            </a:solidFill>
          </p:spPr>
          <p:txBody>
            <a:bodyPr wrap="square" rtlCol="0">
              <a:spAutoFit/>
            </a:bodyPr>
            <a:lstStyle/>
            <a:p>
              <a:r>
                <a:rPr lang="en-US" sz="2000" dirty="0" smtClean="0">
                  <a:solidFill>
                    <a:prstClr val="black"/>
                  </a:solidFill>
                </a:rPr>
                <a:t>LETKF</a:t>
              </a:r>
              <a:endParaRPr lang="en-US" sz="2000" dirty="0">
                <a:solidFill>
                  <a:prstClr val="black"/>
                </a:solidFill>
              </a:endParaRPr>
            </a:p>
          </p:txBody>
        </p:sp>
        <p:sp>
          <p:nvSpPr>
            <p:cNvPr id="23" name="TextBox 22"/>
            <p:cNvSpPr txBox="1"/>
            <p:nvPr/>
          </p:nvSpPr>
          <p:spPr>
            <a:xfrm>
              <a:off x="7165783" y="1841235"/>
              <a:ext cx="1222190" cy="400110"/>
            </a:xfrm>
            <a:prstGeom prst="rect">
              <a:avLst/>
            </a:prstGeom>
            <a:solidFill>
              <a:srgbClr val="FFFFFF"/>
            </a:solidFill>
          </p:spPr>
          <p:txBody>
            <a:bodyPr wrap="square" rtlCol="0">
              <a:spAutoFit/>
            </a:bodyPr>
            <a:lstStyle/>
            <a:p>
              <a:r>
                <a:rPr lang="en-US" sz="2000" dirty="0" smtClean="0">
                  <a:solidFill>
                    <a:prstClr val="black"/>
                  </a:solidFill>
                </a:rPr>
                <a:t>Hybrid</a:t>
              </a:r>
              <a:endParaRPr lang="en-US" sz="2000" dirty="0">
                <a:solidFill>
                  <a:prstClr val="black"/>
                </a:solidFill>
              </a:endParaRPr>
            </a:p>
          </p:txBody>
        </p:sp>
      </p:grpSp>
      <p:sp>
        <p:nvSpPr>
          <p:cNvPr id="2" name="Rectangle 1"/>
          <p:cNvSpPr/>
          <p:nvPr/>
        </p:nvSpPr>
        <p:spPr>
          <a:xfrm>
            <a:off x="720165" y="1688350"/>
            <a:ext cx="1730189" cy="986118"/>
          </a:xfrm>
          <a:prstGeom prst="rect">
            <a:avLst/>
          </a:prstGeom>
          <a:solidFill>
            <a:schemeClr val="tx1">
              <a:alpha val="49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The Control run uses perfect forcing;</a:t>
            </a:r>
            <a:endParaRPr lang="en-US" dirty="0">
              <a:solidFill>
                <a:srgbClr val="000000"/>
              </a:solidFill>
            </a:endParaRPr>
          </a:p>
        </p:txBody>
      </p:sp>
      <p:sp>
        <p:nvSpPr>
          <p:cNvPr id="25" name="Rectangle 24"/>
          <p:cNvSpPr/>
          <p:nvPr/>
        </p:nvSpPr>
        <p:spPr>
          <a:xfrm>
            <a:off x="645459" y="2748536"/>
            <a:ext cx="1937571" cy="1330407"/>
          </a:xfrm>
          <a:prstGeom prst="rect">
            <a:avLst/>
          </a:prstGeom>
          <a:solidFill>
            <a:schemeClr val="tx1">
              <a:alpha val="49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t</a:t>
            </a:r>
            <a:r>
              <a:rPr lang="en-US" dirty="0" smtClean="0">
                <a:solidFill>
                  <a:srgbClr val="000000"/>
                </a:solidFill>
              </a:rPr>
              <a:t>hese errors are all strictly caused by observational noise.</a:t>
            </a:r>
            <a:endParaRPr lang="en-US" dirty="0">
              <a:solidFill>
                <a:srgbClr val="000000"/>
              </a:solidFill>
            </a:endParaRPr>
          </a:p>
        </p:txBody>
      </p:sp>
      <p:sp>
        <p:nvSpPr>
          <p:cNvPr id="4" name="Oval 3"/>
          <p:cNvSpPr/>
          <p:nvPr/>
        </p:nvSpPr>
        <p:spPr>
          <a:xfrm>
            <a:off x="3125692" y="1688350"/>
            <a:ext cx="1760073" cy="76200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5151713" y="1688350"/>
            <a:ext cx="1760073" cy="762003"/>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7088094" y="1688350"/>
            <a:ext cx="1760073" cy="762003"/>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4183519" y="627527"/>
            <a:ext cx="2982264" cy="986118"/>
          </a:xfrm>
          <a:prstGeom prst="rect">
            <a:avLst/>
          </a:prstGeom>
          <a:solidFill>
            <a:schemeClr val="tx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The hybrid reduces errors where 3DVar and </a:t>
            </a:r>
            <a:r>
              <a:rPr lang="en-US" dirty="0" err="1" smtClean="0">
                <a:solidFill>
                  <a:srgbClr val="000000"/>
                </a:solidFill>
              </a:rPr>
              <a:t>EnKF</a:t>
            </a:r>
            <a:r>
              <a:rPr lang="en-US" dirty="0" smtClean="0">
                <a:solidFill>
                  <a:srgbClr val="000000"/>
                </a:solidFill>
              </a:rPr>
              <a:t> are in disagreement</a:t>
            </a:r>
            <a:endParaRPr lang="en-US" dirty="0">
              <a:solidFill>
                <a:srgbClr val="000000"/>
              </a:solidFill>
            </a:endParaRPr>
          </a:p>
        </p:txBody>
      </p:sp>
      <p:cxnSp>
        <p:nvCxnSpPr>
          <p:cNvPr id="6" name="Straight Arrow Connector 5"/>
          <p:cNvCxnSpPr>
            <a:stCxn id="28" idx="2"/>
          </p:cNvCxnSpPr>
          <p:nvPr/>
        </p:nvCxnSpPr>
        <p:spPr>
          <a:xfrm flipH="1">
            <a:off x="4664636" y="1613645"/>
            <a:ext cx="1010015" cy="1942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674651" y="1613645"/>
            <a:ext cx="107584" cy="1942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p:cNvCxnSpPr>
          <p:nvPr/>
        </p:nvCxnSpPr>
        <p:spPr>
          <a:xfrm>
            <a:off x="5674651" y="1613645"/>
            <a:ext cx="1491132" cy="1942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3077882" y="2614704"/>
            <a:ext cx="1760073" cy="76200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088962" y="2674468"/>
            <a:ext cx="1760073" cy="762003"/>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114989" y="2674468"/>
            <a:ext cx="1760073" cy="762003"/>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2838824" y="3585884"/>
            <a:ext cx="1763069" cy="986118"/>
          </a:xfrm>
          <a:prstGeom prst="rect">
            <a:avLst/>
          </a:prstGeom>
          <a:solidFill>
            <a:schemeClr val="tx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Error here is due to surface forcing</a:t>
            </a:r>
            <a:endParaRPr lang="en-US" dirty="0">
              <a:solidFill>
                <a:srgbClr val="000000"/>
              </a:solidFill>
            </a:endParaRPr>
          </a:p>
        </p:txBody>
      </p:sp>
      <p:cxnSp>
        <p:nvCxnSpPr>
          <p:cNvPr id="37" name="Straight Arrow Connector 36"/>
          <p:cNvCxnSpPr/>
          <p:nvPr/>
        </p:nvCxnSpPr>
        <p:spPr>
          <a:xfrm flipV="1">
            <a:off x="3810000" y="3376707"/>
            <a:ext cx="119529" cy="2091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163667" y="3663581"/>
            <a:ext cx="3397620" cy="609596"/>
          </a:xfrm>
          <a:prstGeom prst="rect">
            <a:avLst/>
          </a:prstGeom>
          <a:solidFill>
            <a:schemeClr val="tx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Ensemble can account for surface forcing uncertainty </a:t>
            </a:r>
            <a:endParaRPr lang="en-US" dirty="0">
              <a:solidFill>
                <a:srgbClr val="000000"/>
              </a:solidFill>
            </a:endParaRPr>
          </a:p>
        </p:txBody>
      </p:sp>
      <p:cxnSp>
        <p:nvCxnSpPr>
          <p:cNvPr id="45" name="Straight Arrow Connector 44"/>
          <p:cNvCxnSpPr>
            <a:stCxn id="39" idx="0"/>
          </p:cNvCxnSpPr>
          <p:nvPr/>
        </p:nvCxnSpPr>
        <p:spPr>
          <a:xfrm flipH="1" flipV="1">
            <a:off x="6397810" y="3376707"/>
            <a:ext cx="464667" cy="2868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9" idx="0"/>
          </p:cNvCxnSpPr>
          <p:nvPr/>
        </p:nvCxnSpPr>
        <p:spPr>
          <a:xfrm flipV="1">
            <a:off x="6862477" y="3376707"/>
            <a:ext cx="518464" cy="2868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11786" y="5138133"/>
            <a:ext cx="2232214" cy="867403"/>
          </a:xfrm>
          <a:prstGeom prst="rect">
            <a:avLst/>
          </a:prstGeom>
          <a:solidFill>
            <a:schemeClr val="tx1">
              <a:alpha val="97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Observational noise reduced by Hybrid</a:t>
            </a:r>
            <a:endParaRPr lang="en-US" dirty="0">
              <a:solidFill>
                <a:srgbClr val="000000"/>
              </a:solidFill>
            </a:endParaRPr>
          </a:p>
        </p:txBody>
      </p:sp>
      <p:cxnSp>
        <p:nvCxnSpPr>
          <p:cNvPr id="56" name="Straight Arrow Connector 55"/>
          <p:cNvCxnSpPr>
            <a:stCxn id="55" idx="0"/>
            <a:endCxn id="58" idx="4"/>
          </p:cNvCxnSpPr>
          <p:nvPr/>
        </p:nvCxnSpPr>
        <p:spPr>
          <a:xfrm flipH="1" flipV="1">
            <a:off x="7848601" y="4929946"/>
            <a:ext cx="179292" cy="2081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6968564" y="4273178"/>
            <a:ext cx="1760073" cy="65676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884518" y="4323808"/>
            <a:ext cx="1760073" cy="65676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73" name="Straight Arrow Connector 72"/>
          <p:cNvCxnSpPr>
            <a:stCxn id="55" idx="0"/>
            <a:endCxn id="72" idx="5"/>
          </p:cNvCxnSpPr>
          <p:nvPr/>
        </p:nvCxnSpPr>
        <p:spPr>
          <a:xfrm flipH="1" flipV="1">
            <a:off x="2386834" y="4884395"/>
            <a:ext cx="5641059" cy="2537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805199" y="5957495"/>
            <a:ext cx="2338801" cy="646331"/>
          </a:xfrm>
          <a:prstGeom prst="rect">
            <a:avLst/>
          </a:prstGeom>
          <a:noFill/>
        </p:spPr>
        <p:txBody>
          <a:bodyPr wrap="none" rtlCol="0">
            <a:spAutoFit/>
          </a:bodyPr>
          <a:lstStyle/>
          <a:p>
            <a:r>
              <a:rPr lang="en-US" dirty="0" smtClean="0">
                <a:solidFill>
                  <a:prstClr val="white"/>
                </a:solidFill>
              </a:rPr>
              <a:t>(analysis - nature)</a:t>
            </a:r>
          </a:p>
          <a:p>
            <a:r>
              <a:rPr lang="en-US" dirty="0" smtClean="0">
                <a:solidFill>
                  <a:prstClr val="white"/>
                </a:solidFill>
              </a:rPr>
              <a:t>(</a:t>
            </a:r>
            <a:r>
              <a:rPr lang="en-US" dirty="0">
                <a:solidFill>
                  <a:prstClr val="white"/>
                </a:solidFill>
              </a:rPr>
              <a:t>averaged 5</a:t>
            </a:r>
            <a:r>
              <a:rPr lang="en-US" dirty="0">
                <a:solidFill>
                  <a:prstClr val="white"/>
                </a:solidFill>
                <a:latin typeface="Times"/>
                <a:cs typeface="Times"/>
              </a:rPr>
              <a:t>º</a:t>
            </a:r>
            <a:r>
              <a:rPr lang="en-US" dirty="0">
                <a:solidFill>
                  <a:prstClr val="white"/>
                </a:solidFill>
              </a:rPr>
              <a:t>S to 5</a:t>
            </a:r>
            <a:r>
              <a:rPr lang="en-US" dirty="0">
                <a:solidFill>
                  <a:prstClr val="white"/>
                </a:solidFill>
                <a:latin typeface="Times"/>
                <a:cs typeface="Times"/>
              </a:rPr>
              <a:t>º</a:t>
            </a:r>
            <a:r>
              <a:rPr lang="en-US" dirty="0">
                <a:solidFill>
                  <a:prstClr val="white"/>
                </a:solidFill>
              </a:rPr>
              <a:t>N)</a:t>
            </a:r>
          </a:p>
        </p:txBody>
      </p:sp>
      <p:sp>
        <p:nvSpPr>
          <p:cNvPr id="79" name="TextBox 78"/>
          <p:cNvSpPr txBox="1"/>
          <p:nvPr/>
        </p:nvSpPr>
        <p:spPr>
          <a:xfrm>
            <a:off x="10653059" y="5767294"/>
            <a:ext cx="184666" cy="369332"/>
          </a:xfrm>
          <a:prstGeom prst="rect">
            <a:avLst/>
          </a:prstGeom>
          <a:noFill/>
        </p:spPr>
        <p:txBody>
          <a:bodyPr wrap="none" rtlCol="0">
            <a:spAutoFit/>
          </a:bodyPr>
          <a:lstStyle/>
          <a:p>
            <a:endParaRPr lang="en-US" dirty="0">
              <a:solidFill>
                <a:prstClr val="white"/>
              </a:solidFill>
            </a:endParaRPr>
          </a:p>
        </p:txBody>
      </p:sp>
    </p:spTree>
    <p:extLst>
      <p:ext uri="{BB962C8B-B14F-4D97-AF65-F5344CB8AC3E}">
        <p14:creationId xmlns:p14="http://schemas.microsoft.com/office/powerpoint/2010/main" val="927025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9144000" cy="6248288"/>
          </a:xfrm>
        </p:spPr>
        <p:txBody>
          <a:bodyPr>
            <a:normAutofit/>
          </a:bodyPr>
          <a:lstStyle/>
          <a:p>
            <a:r>
              <a:rPr lang="en-US" sz="2800" dirty="0" smtClean="0">
                <a:latin typeface="Times New Roman" panose="02020603050405020304" pitchFamily="18" charset="0"/>
                <a:cs typeface="Times New Roman" panose="02020603050405020304" pitchFamily="18" charset="0"/>
              </a:rPr>
              <a:t>Experiments with Hybrid-GODAS using synthetic observation data show the new </a:t>
            </a:r>
            <a:r>
              <a:rPr lang="en-US" sz="2800" b="1" i="1" u="sng" dirty="0" smtClean="0">
                <a:latin typeface="Times New Roman" panose="02020603050405020304" pitchFamily="18" charset="0"/>
                <a:cs typeface="Times New Roman" panose="02020603050405020304" pitchFamily="18" charset="0"/>
              </a:rPr>
              <a:t>Hybrid consistently outperforms the operational 3DVar </a:t>
            </a:r>
            <a:r>
              <a:rPr lang="en-US" sz="2800" dirty="0" smtClean="0">
                <a:latin typeface="Times New Roman" panose="02020603050405020304" pitchFamily="18" charset="0"/>
                <a:cs typeface="Times New Roman" panose="02020603050405020304" pitchFamily="18" charset="0"/>
              </a:rPr>
              <a:t>data assimilation method.</a:t>
            </a:r>
          </a:p>
          <a:p>
            <a:r>
              <a:rPr lang="en-US" sz="2800" dirty="0" smtClean="0">
                <a:latin typeface="Times New Roman" panose="02020603050405020304" pitchFamily="18" charset="0"/>
                <a:cs typeface="Times New Roman" panose="02020603050405020304" pitchFamily="18" charset="0"/>
              </a:rPr>
              <a:t>The Hybrid typically outperforms the Control case in </a:t>
            </a:r>
            <a:r>
              <a:rPr lang="en-US" sz="2800" dirty="0">
                <a:latin typeface="Times New Roman" panose="02020603050405020304" pitchFamily="18" charset="0"/>
                <a:cs typeface="Times New Roman" panose="02020603050405020304" pitchFamily="18" charset="0"/>
              </a:rPr>
              <a:t>well-observed </a:t>
            </a:r>
            <a:r>
              <a:rPr lang="en-US" sz="2800" dirty="0" smtClean="0">
                <a:latin typeface="Times New Roman" panose="02020603050405020304" pitchFamily="18" charset="0"/>
                <a:cs typeface="Times New Roman" panose="02020603050405020304" pitchFamily="18" charset="0"/>
              </a:rPr>
              <a:t>regions, where </a:t>
            </a:r>
            <a:r>
              <a:rPr lang="en-US" sz="2800" dirty="0">
                <a:latin typeface="Times New Roman" panose="02020603050405020304" pitchFamily="18" charset="0"/>
                <a:cs typeface="Times New Roman" panose="02020603050405020304" pitchFamily="18" charset="0"/>
              </a:rPr>
              <a:t>3DVar allows too much observational noise into the assimilation </a:t>
            </a:r>
            <a:r>
              <a:rPr lang="en-US" sz="2800" dirty="0" smtClean="0">
                <a:latin typeface="Times New Roman" panose="02020603050405020304" pitchFamily="18" charset="0"/>
                <a:cs typeface="Times New Roman" panose="02020603050405020304" pitchFamily="18" charset="0"/>
              </a:rPr>
              <a:t>cycling. This particular error reduction is due to </a:t>
            </a:r>
            <a:r>
              <a:rPr lang="en-US" sz="2800" b="1" i="1" u="sng" dirty="0" smtClean="0">
                <a:latin typeface="Times New Roman" panose="02020603050405020304" pitchFamily="18" charset="0"/>
                <a:cs typeface="Times New Roman" panose="02020603050405020304" pitchFamily="18" charset="0"/>
              </a:rPr>
              <a:t>improved background error covariance representation</a:t>
            </a:r>
            <a:r>
              <a:rPr lang="en-US" sz="2800" i="1" u="sng"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The Hybrid shows considerable improvement in the equatorial Pacific during the strong 97-98 ENSO period.</a:t>
            </a:r>
          </a:p>
        </p:txBody>
      </p:sp>
      <p:sp>
        <p:nvSpPr>
          <p:cNvPr id="3" name="Title 2"/>
          <p:cNvSpPr>
            <a:spLocks noGrp="1"/>
          </p:cNvSpPr>
          <p:nvPr>
            <p:ph type="title"/>
          </p:nvPr>
        </p:nvSpPr>
        <p:spPr>
          <a:xfrm>
            <a:off x="2895600" y="0"/>
            <a:ext cx="2667000" cy="914400"/>
          </a:xfrm>
        </p:spPr>
        <p:txBody>
          <a:bodyPr/>
          <a:lstStyle/>
          <a:p>
            <a:r>
              <a:rPr lang="en-US" sz="4000" dirty="0" smtClean="0"/>
              <a:t>Summary</a:t>
            </a:r>
            <a:endParaRPr lang="en-US" sz="4000" dirty="0"/>
          </a:p>
        </p:txBody>
      </p:sp>
      <p:sp>
        <p:nvSpPr>
          <p:cNvPr id="4" name="TextBox 3"/>
          <p:cNvSpPr txBox="1"/>
          <p:nvPr/>
        </p:nvSpPr>
        <p:spPr>
          <a:xfrm>
            <a:off x="6781800" y="6336268"/>
            <a:ext cx="2362200" cy="369332"/>
          </a:xfrm>
          <a:prstGeom prst="rect">
            <a:avLst/>
          </a:prstGeom>
          <a:noFill/>
        </p:spPr>
        <p:txBody>
          <a:bodyPr wrap="square" rtlCol="0">
            <a:spAutoFit/>
          </a:bodyPr>
          <a:lstStyle/>
          <a:p>
            <a:r>
              <a:rPr lang="en-US" dirty="0" smtClean="0"/>
              <a:t>Steve Penny, UMD</a:t>
            </a:r>
            <a:endParaRPr lang="en-US" dirty="0"/>
          </a:p>
        </p:txBody>
      </p:sp>
    </p:spTree>
    <p:extLst>
      <p:ext uri="{BB962C8B-B14F-4D97-AF65-F5344CB8AC3E}">
        <p14:creationId xmlns:p14="http://schemas.microsoft.com/office/powerpoint/2010/main" val="35049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8"/>
          <p:cNvSpPr txBox="1">
            <a:spLocks noGrp="1"/>
          </p:cNvSpPr>
          <p:nvPr/>
        </p:nvSpPr>
        <p:spPr>
          <a:xfrm>
            <a:off x="6553200" y="6245225"/>
            <a:ext cx="2133600" cy="476250"/>
          </a:xfrm>
          <a:prstGeom prst="rect">
            <a:avLst/>
          </a:prstGeom>
          <a:noFill/>
        </p:spPr>
        <p:txBody>
          <a:bodyPr anchor="ctr"/>
          <a:lstStyle/>
          <a:p>
            <a:pPr algn="r" defTabSz="457200">
              <a:defRPr/>
            </a:pPr>
            <a:fld id="{2DD26355-F462-497D-A80C-4EAFFC83D838}" type="slidenum">
              <a:rPr lang="en-US" sz="1200">
                <a:solidFill>
                  <a:prstClr val="black">
                    <a:tint val="75000"/>
                  </a:prstClr>
                </a:solidFill>
              </a:rPr>
              <a:pPr algn="r" defTabSz="457200">
                <a:defRPr/>
              </a:pPr>
              <a:t>28</a:t>
            </a:fld>
            <a:endParaRPr lang="en-US" sz="1200" dirty="0">
              <a:solidFill>
                <a:prstClr val="black">
                  <a:tint val="75000"/>
                </a:prstClr>
              </a:solidFill>
            </a:endParaRPr>
          </a:p>
        </p:txBody>
      </p:sp>
      <p:sp>
        <p:nvSpPr>
          <p:cNvPr id="626691" name="Rectangle 2"/>
          <p:cNvSpPr>
            <a:spLocks noGrp="1" noChangeArrowheads="1"/>
          </p:cNvSpPr>
          <p:nvPr>
            <p:ph type="title" sz="quarter" idx="4294967295"/>
          </p:nvPr>
        </p:nvSpPr>
        <p:spPr>
          <a:xfrm>
            <a:off x="1652587" y="304800"/>
            <a:ext cx="5967413" cy="487363"/>
          </a:xfrm>
        </p:spPr>
        <p:txBody>
          <a:bodyPr>
            <a:normAutofit fontScale="90000"/>
          </a:bodyPr>
          <a:lstStyle/>
          <a:p>
            <a:pPr algn="l" eaLnBrk="1" hangingPunct="1"/>
            <a:r>
              <a:rPr lang="en-US" sz="2800" b="1" dirty="0" smtClean="0">
                <a:solidFill>
                  <a:srgbClr val="002060"/>
                </a:solidFill>
                <a:latin typeface="Times New Roman" panose="02020603050405020304" pitchFamily="18" charset="0"/>
                <a:cs typeface="Times New Roman" panose="02020603050405020304" pitchFamily="18" charset="0"/>
              </a:rPr>
              <a:t>NSST (Near-Surface Sea Temperature)</a:t>
            </a:r>
          </a:p>
        </p:txBody>
      </p:sp>
      <p:graphicFrame>
        <p:nvGraphicFramePr>
          <p:cNvPr id="626692" name="Object 4"/>
          <p:cNvGraphicFramePr>
            <a:graphicFrameLocks noGrp="1" noChangeAspect="1"/>
          </p:cNvGraphicFramePr>
          <p:nvPr>
            <p:ph sz="quarter" idx="4294967295"/>
          </p:nvPr>
        </p:nvGraphicFramePr>
        <p:xfrm>
          <a:off x="5867400" y="4648200"/>
          <a:ext cx="2590800" cy="349250"/>
        </p:xfrm>
        <a:graphic>
          <a:graphicData uri="http://schemas.openxmlformats.org/presentationml/2006/ole">
            <mc:AlternateContent xmlns:mc="http://schemas.openxmlformats.org/markup-compatibility/2006">
              <mc:Choice xmlns:v="urn:schemas-microsoft-com:vml" Requires="v">
                <p:oleObj spid="_x0000_s83170" name="Equation" r:id="rId4" imgW="1790700" imgH="241300" progId="Equation.3">
                  <p:embed/>
                </p:oleObj>
              </mc:Choice>
              <mc:Fallback>
                <p:oleObj name="Equation" r:id="rId4" imgW="1790700" imgH="2413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648200"/>
                        <a:ext cx="25908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6693" name="Object 5"/>
          <p:cNvGraphicFramePr>
            <a:graphicFrameLocks noGrp="1" noChangeAspect="1"/>
          </p:cNvGraphicFramePr>
          <p:nvPr>
            <p:ph sz="quarter" idx="4294967295"/>
          </p:nvPr>
        </p:nvGraphicFramePr>
        <p:xfrm>
          <a:off x="6178550" y="3098800"/>
          <a:ext cx="2044700" cy="254000"/>
        </p:xfrm>
        <a:graphic>
          <a:graphicData uri="http://schemas.openxmlformats.org/presentationml/2006/ole">
            <mc:AlternateContent xmlns:mc="http://schemas.openxmlformats.org/markup-compatibility/2006">
              <mc:Choice xmlns:v="urn:schemas-microsoft-com:vml" Requires="v">
                <p:oleObj spid="_x0000_s83171" name="Equation" r:id="rId6" imgW="2044700" imgH="254000" progId="Equation.3">
                  <p:embed/>
                </p:oleObj>
              </mc:Choice>
              <mc:Fallback>
                <p:oleObj name="Equation" r:id="rId6" imgW="2044700" imgH="254000" progId="Equation.3">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550" y="3098800"/>
                        <a:ext cx="2044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694" name="Object 6"/>
          <p:cNvGraphicFramePr>
            <a:graphicFrameLocks noGrp="1" noChangeAspect="1"/>
          </p:cNvGraphicFramePr>
          <p:nvPr>
            <p:ph sz="quarter" idx="4294967295"/>
          </p:nvPr>
        </p:nvGraphicFramePr>
        <p:xfrm>
          <a:off x="2590800" y="2209800"/>
          <a:ext cx="280988" cy="381000"/>
        </p:xfrm>
        <a:graphic>
          <a:graphicData uri="http://schemas.openxmlformats.org/presentationml/2006/ole">
            <mc:AlternateContent xmlns:mc="http://schemas.openxmlformats.org/markup-compatibility/2006">
              <mc:Choice xmlns:v="urn:schemas-microsoft-com:vml" Requires="v">
                <p:oleObj spid="_x0000_s83172" name="Equation" r:id="rId8" imgW="177646" imgH="241091" progId="Equation.3">
                  <p:embed/>
                </p:oleObj>
              </mc:Choice>
              <mc:Fallback>
                <p:oleObj name="Equation" r:id="rId8" imgW="177646" imgH="241091"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209800"/>
                        <a:ext cx="2809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6" name="Object 8"/>
          <p:cNvGraphicFramePr>
            <a:graphicFrameLocks noChangeAspect="1"/>
          </p:cNvGraphicFramePr>
          <p:nvPr/>
        </p:nvGraphicFramePr>
        <p:xfrm>
          <a:off x="3733800" y="5986462"/>
          <a:ext cx="1077913" cy="390525"/>
        </p:xfrm>
        <a:graphic>
          <a:graphicData uri="http://schemas.openxmlformats.org/presentationml/2006/ole">
            <mc:AlternateContent xmlns:mc="http://schemas.openxmlformats.org/markup-compatibility/2006">
              <mc:Choice xmlns:v="urn:schemas-microsoft-com:vml" Requires="v">
                <p:oleObj spid="_x0000_s83173" name="Equation" r:id="rId10" imgW="634725" imgH="228501" progId="Equation.3">
                  <p:embed/>
                </p:oleObj>
              </mc:Choice>
              <mc:Fallback>
                <p:oleObj name="Equation" r:id="rId10" imgW="634725"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5986462"/>
                        <a:ext cx="1077913"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697" name="Line 9"/>
          <p:cNvSpPr>
            <a:spLocks noChangeShapeType="1"/>
          </p:cNvSpPr>
          <p:nvPr/>
        </p:nvSpPr>
        <p:spPr bwMode="auto">
          <a:xfrm>
            <a:off x="457200" y="2590800"/>
            <a:ext cx="4267200" cy="0"/>
          </a:xfrm>
          <a:prstGeom prst="line">
            <a:avLst/>
          </a:prstGeom>
          <a:noFill/>
          <a:ln w="12700">
            <a:solidFill>
              <a:schemeClr val="tx1"/>
            </a:solidFill>
            <a:round/>
            <a:headEnd/>
            <a:tailEnd type="triangle" w="med" len="med"/>
          </a:ln>
        </p:spPr>
        <p:txBody>
          <a:bodyPr/>
          <a:lstStyle/>
          <a:p>
            <a:pPr defTabSz="457200"/>
            <a:endParaRPr lang="en-US">
              <a:solidFill>
                <a:prstClr val="black"/>
              </a:solidFill>
            </a:endParaRPr>
          </a:p>
        </p:txBody>
      </p:sp>
      <p:sp>
        <p:nvSpPr>
          <p:cNvPr id="626698" name="Line 10"/>
          <p:cNvSpPr>
            <a:spLocks noChangeShapeType="1"/>
          </p:cNvSpPr>
          <p:nvPr/>
        </p:nvSpPr>
        <p:spPr bwMode="auto">
          <a:xfrm>
            <a:off x="2743200" y="2590800"/>
            <a:ext cx="0" cy="762000"/>
          </a:xfrm>
          <a:prstGeom prst="line">
            <a:avLst/>
          </a:prstGeom>
          <a:noFill/>
          <a:ln w="19050">
            <a:solidFill>
              <a:schemeClr val="tx1"/>
            </a:solidFill>
            <a:prstDash val="sysDot"/>
            <a:round/>
            <a:headEnd/>
            <a:tailEnd/>
          </a:ln>
        </p:spPr>
        <p:txBody>
          <a:bodyPr/>
          <a:lstStyle/>
          <a:p>
            <a:pPr defTabSz="457200"/>
            <a:endParaRPr lang="en-US">
              <a:solidFill>
                <a:prstClr val="black"/>
              </a:solidFill>
            </a:endParaRPr>
          </a:p>
        </p:txBody>
      </p:sp>
      <p:sp>
        <p:nvSpPr>
          <p:cNvPr id="626699" name="Line 11"/>
          <p:cNvSpPr>
            <a:spLocks noChangeShapeType="1"/>
          </p:cNvSpPr>
          <p:nvPr/>
        </p:nvSpPr>
        <p:spPr bwMode="auto">
          <a:xfrm>
            <a:off x="457200" y="2590800"/>
            <a:ext cx="0" cy="2743200"/>
          </a:xfrm>
          <a:prstGeom prst="line">
            <a:avLst/>
          </a:prstGeom>
          <a:noFill/>
          <a:ln w="19050">
            <a:solidFill>
              <a:schemeClr val="tx1"/>
            </a:solidFill>
            <a:round/>
            <a:headEnd/>
            <a:tailEnd type="triangle" w="med" len="med"/>
          </a:ln>
        </p:spPr>
        <p:txBody>
          <a:bodyPr/>
          <a:lstStyle/>
          <a:p>
            <a:pPr defTabSz="457200"/>
            <a:endParaRPr lang="en-US">
              <a:solidFill>
                <a:prstClr val="black"/>
              </a:solidFill>
            </a:endParaRPr>
          </a:p>
        </p:txBody>
      </p:sp>
      <p:sp>
        <p:nvSpPr>
          <p:cNvPr id="626700" name="Line 12"/>
          <p:cNvSpPr>
            <a:spLocks noChangeShapeType="1"/>
          </p:cNvSpPr>
          <p:nvPr/>
        </p:nvSpPr>
        <p:spPr bwMode="auto">
          <a:xfrm>
            <a:off x="1524000" y="4114800"/>
            <a:ext cx="0" cy="838200"/>
          </a:xfrm>
          <a:prstGeom prst="line">
            <a:avLst/>
          </a:prstGeom>
          <a:noFill/>
          <a:ln w="19050">
            <a:solidFill>
              <a:schemeClr val="tx1"/>
            </a:solidFill>
            <a:round/>
            <a:headEnd/>
            <a:tailEnd/>
          </a:ln>
        </p:spPr>
        <p:txBody>
          <a:bodyPr/>
          <a:lstStyle/>
          <a:p>
            <a:pPr defTabSz="457200"/>
            <a:endParaRPr lang="en-US">
              <a:solidFill>
                <a:prstClr val="black"/>
              </a:solidFill>
            </a:endParaRPr>
          </a:p>
        </p:txBody>
      </p:sp>
      <p:sp>
        <p:nvSpPr>
          <p:cNvPr id="626701" name="Freeform 13"/>
          <p:cNvSpPr>
            <a:spLocks/>
          </p:cNvSpPr>
          <p:nvPr/>
        </p:nvSpPr>
        <p:spPr bwMode="auto">
          <a:xfrm>
            <a:off x="2743200" y="2590800"/>
            <a:ext cx="914400" cy="609600"/>
          </a:xfrm>
          <a:custGeom>
            <a:avLst/>
            <a:gdLst>
              <a:gd name="T0" fmla="*/ 2147483647 w 296"/>
              <a:gd name="T1" fmla="*/ 0 h 288"/>
              <a:gd name="T2" fmla="*/ 2147483647 w 296"/>
              <a:gd name="T3" fmla="*/ 2147483647 h 288"/>
              <a:gd name="T4" fmla="*/ 2147483647 w 296"/>
              <a:gd name="T5" fmla="*/ 2147483647 h 288"/>
              <a:gd name="T6" fmla="*/ 2147483647 w 296"/>
              <a:gd name="T7" fmla="*/ 2147483647 h 288"/>
              <a:gd name="T8" fmla="*/ 0 w 296"/>
              <a:gd name="T9" fmla="*/ 2147483647 h 288"/>
              <a:gd name="T10" fmla="*/ 0 60000 65536"/>
              <a:gd name="T11" fmla="*/ 0 60000 65536"/>
              <a:gd name="T12" fmla="*/ 0 60000 65536"/>
              <a:gd name="T13" fmla="*/ 0 60000 65536"/>
              <a:gd name="T14" fmla="*/ 0 60000 65536"/>
              <a:gd name="T15" fmla="*/ 0 w 296"/>
              <a:gd name="T16" fmla="*/ 0 h 288"/>
              <a:gd name="T17" fmla="*/ 296 w 296"/>
              <a:gd name="T18" fmla="*/ 288 h 288"/>
            </a:gdLst>
            <a:ahLst/>
            <a:cxnLst>
              <a:cxn ang="T10">
                <a:pos x="T0" y="T1"/>
              </a:cxn>
              <a:cxn ang="T11">
                <a:pos x="T2" y="T3"/>
              </a:cxn>
              <a:cxn ang="T12">
                <a:pos x="T4" y="T5"/>
              </a:cxn>
              <a:cxn ang="T13">
                <a:pos x="T6" y="T7"/>
              </a:cxn>
              <a:cxn ang="T14">
                <a:pos x="T8" y="T9"/>
              </a:cxn>
            </a:cxnLst>
            <a:rect l="T15" t="T16" r="T17" b="T18"/>
            <a:pathLst>
              <a:path w="296" h="288">
                <a:moveTo>
                  <a:pt x="144" y="0"/>
                </a:moveTo>
                <a:cubicBezTo>
                  <a:pt x="220" y="12"/>
                  <a:pt x="296" y="24"/>
                  <a:pt x="288" y="48"/>
                </a:cubicBezTo>
                <a:cubicBezTo>
                  <a:pt x="280" y="72"/>
                  <a:pt x="136" y="120"/>
                  <a:pt x="96" y="144"/>
                </a:cubicBezTo>
                <a:cubicBezTo>
                  <a:pt x="56" y="168"/>
                  <a:pt x="64" y="168"/>
                  <a:pt x="48" y="192"/>
                </a:cubicBezTo>
                <a:cubicBezTo>
                  <a:pt x="32" y="216"/>
                  <a:pt x="16" y="252"/>
                  <a:pt x="0" y="288"/>
                </a:cubicBezTo>
              </a:path>
            </a:pathLst>
          </a:custGeom>
          <a:noFill/>
          <a:ln w="19050" cmpd="sng">
            <a:solidFill>
              <a:schemeClr val="hlink"/>
            </a:solidFill>
            <a:round/>
            <a:headEnd/>
            <a:tailEnd/>
          </a:ln>
        </p:spPr>
        <p:txBody>
          <a:bodyPr/>
          <a:lstStyle/>
          <a:p>
            <a:pPr defTabSz="457200"/>
            <a:endParaRPr lang="en-US">
              <a:solidFill>
                <a:prstClr val="black"/>
              </a:solidFill>
            </a:endParaRPr>
          </a:p>
        </p:txBody>
      </p:sp>
      <p:sp>
        <p:nvSpPr>
          <p:cNvPr id="626702" name="Line 14"/>
          <p:cNvSpPr>
            <a:spLocks noChangeShapeType="1"/>
          </p:cNvSpPr>
          <p:nvPr/>
        </p:nvSpPr>
        <p:spPr bwMode="auto">
          <a:xfrm>
            <a:off x="2743200" y="3200400"/>
            <a:ext cx="0" cy="533400"/>
          </a:xfrm>
          <a:prstGeom prst="line">
            <a:avLst/>
          </a:prstGeom>
          <a:noFill/>
          <a:ln w="19050">
            <a:solidFill>
              <a:schemeClr val="tx1"/>
            </a:solidFill>
            <a:round/>
            <a:headEnd/>
            <a:tailEnd/>
          </a:ln>
        </p:spPr>
        <p:txBody>
          <a:bodyPr/>
          <a:lstStyle/>
          <a:p>
            <a:pPr defTabSz="457200"/>
            <a:endParaRPr lang="en-US">
              <a:solidFill>
                <a:prstClr val="black"/>
              </a:solidFill>
            </a:endParaRPr>
          </a:p>
        </p:txBody>
      </p:sp>
      <p:sp>
        <p:nvSpPr>
          <p:cNvPr id="626703" name="Line 15"/>
          <p:cNvSpPr>
            <a:spLocks noChangeShapeType="1"/>
          </p:cNvSpPr>
          <p:nvPr/>
        </p:nvSpPr>
        <p:spPr bwMode="auto">
          <a:xfrm flipH="1">
            <a:off x="1524000" y="3733800"/>
            <a:ext cx="1219200" cy="381000"/>
          </a:xfrm>
          <a:prstGeom prst="line">
            <a:avLst/>
          </a:prstGeom>
          <a:noFill/>
          <a:ln w="19050">
            <a:solidFill>
              <a:schemeClr val="tx1"/>
            </a:solidFill>
            <a:round/>
            <a:headEnd/>
            <a:tailEnd/>
          </a:ln>
        </p:spPr>
        <p:txBody>
          <a:bodyPr/>
          <a:lstStyle/>
          <a:p>
            <a:pPr defTabSz="457200"/>
            <a:endParaRPr lang="en-US">
              <a:solidFill>
                <a:prstClr val="black"/>
              </a:solidFill>
            </a:endParaRPr>
          </a:p>
        </p:txBody>
      </p:sp>
      <p:sp>
        <p:nvSpPr>
          <p:cNvPr id="626704" name="Text Box 16"/>
          <p:cNvSpPr txBox="1">
            <a:spLocks noChangeArrowheads="1"/>
          </p:cNvSpPr>
          <p:nvPr/>
        </p:nvSpPr>
        <p:spPr bwMode="auto">
          <a:xfrm>
            <a:off x="731838" y="2955925"/>
            <a:ext cx="1447800" cy="336550"/>
          </a:xfrm>
          <a:prstGeom prst="rect">
            <a:avLst/>
          </a:prstGeom>
          <a:noFill/>
          <a:ln w="9525">
            <a:noFill/>
            <a:miter lim="800000"/>
            <a:headEnd/>
            <a:tailEnd/>
          </a:ln>
        </p:spPr>
        <p:txBody>
          <a:bodyPr>
            <a:spAutoFit/>
          </a:bodyPr>
          <a:lstStyle/>
          <a:p>
            <a:pPr defTabSz="457200">
              <a:spcBef>
                <a:spcPct val="50000"/>
              </a:spcBef>
            </a:pPr>
            <a:r>
              <a:rPr lang="en-US" sz="1600" b="1">
                <a:solidFill>
                  <a:prstClr val="black"/>
                </a:solidFill>
              </a:rPr>
              <a:t>Mixed Layer</a:t>
            </a:r>
          </a:p>
        </p:txBody>
      </p:sp>
      <p:sp>
        <p:nvSpPr>
          <p:cNvPr id="626705" name="Text Box 17"/>
          <p:cNvSpPr txBox="1">
            <a:spLocks noChangeArrowheads="1"/>
          </p:cNvSpPr>
          <p:nvPr/>
        </p:nvSpPr>
        <p:spPr bwMode="auto">
          <a:xfrm>
            <a:off x="381000" y="3733800"/>
            <a:ext cx="1524000" cy="336550"/>
          </a:xfrm>
          <a:prstGeom prst="rect">
            <a:avLst/>
          </a:prstGeom>
          <a:noFill/>
          <a:ln w="9525">
            <a:noFill/>
            <a:miter lim="800000"/>
            <a:headEnd/>
            <a:tailEnd/>
          </a:ln>
        </p:spPr>
        <p:txBody>
          <a:bodyPr>
            <a:spAutoFit/>
          </a:bodyPr>
          <a:lstStyle/>
          <a:p>
            <a:pPr defTabSz="457200">
              <a:spcBef>
                <a:spcPct val="50000"/>
              </a:spcBef>
            </a:pPr>
            <a:r>
              <a:rPr lang="en-US" sz="1600" b="1">
                <a:solidFill>
                  <a:prstClr val="black"/>
                </a:solidFill>
              </a:rPr>
              <a:t>Thermocline</a:t>
            </a:r>
          </a:p>
        </p:txBody>
      </p:sp>
      <p:sp>
        <p:nvSpPr>
          <p:cNvPr id="626706" name="Line 18"/>
          <p:cNvSpPr>
            <a:spLocks noChangeShapeType="1"/>
          </p:cNvSpPr>
          <p:nvPr/>
        </p:nvSpPr>
        <p:spPr bwMode="auto">
          <a:xfrm>
            <a:off x="457200" y="4114800"/>
            <a:ext cx="2362200" cy="0"/>
          </a:xfrm>
          <a:prstGeom prst="line">
            <a:avLst/>
          </a:prstGeom>
          <a:noFill/>
          <a:ln w="9525">
            <a:solidFill>
              <a:srgbClr val="00B0F0"/>
            </a:solidFill>
            <a:prstDash val="dash"/>
            <a:round/>
            <a:headEnd/>
            <a:tailEnd/>
          </a:ln>
        </p:spPr>
        <p:txBody>
          <a:bodyPr/>
          <a:lstStyle/>
          <a:p>
            <a:pPr defTabSz="457200"/>
            <a:endParaRPr lang="en-US">
              <a:solidFill>
                <a:prstClr val="black"/>
              </a:solidFill>
            </a:endParaRPr>
          </a:p>
        </p:txBody>
      </p:sp>
      <p:sp>
        <p:nvSpPr>
          <p:cNvPr id="626707" name="Line 19"/>
          <p:cNvSpPr>
            <a:spLocks noChangeShapeType="1"/>
          </p:cNvSpPr>
          <p:nvPr/>
        </p:nvSpPr>
        <p:spPr bwMode="auto">
          <a:xfrm>
            <a:off x="457200" y="3733800"/>
            <a:ext cx="2362200" cy="0"/>
          </a:xfrm>
          <a:prstGeom prst="line">
            <a:avLst/>
          </a:prstGeom>
          <a:noFill/>
          <a:ln w="9525">
            <a:solidFill>
              <a:srgbClr val="00B0F0"/>
            </a:solidFill>
            <a:prstDash val="dash"/>
            <a:round/>
            <a:headEnd/>
            <a:tailEnd/>
          </a:ln>
        </p:spPr>
        <p:txBody>
          <a:bodyPr/>
          <a:lstStyle/>
          <a:p>
            <a:pPr defTabSz="457200"/>
            <a:endParaRPr lang="en-US">
              <a:solidFill>
                <a:prstClr val="black"/>
              </a:solidFill>
            </a:endParaRPr>
          </a:p>
        </p:txBody>
      </p:sp>
      <p:sp>
        <p:nvSpPr>
          <p:cNvPr id="626708" name="Line 20"/>
          <p:cNvSpPr>
            <a:spLocks noChangeShapeType="1"/>
          </p:cNvSpPr>
          <p:nvPr/>
        </p:nvSpPr>
        <p:spPr bwMode="auto">
          <a:xfrm flipH="1" flipV="1">
            <a:off x="3276600" y="2819400"/>
            <a:ext cx="304800" cy="22860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sp>
        <p:nvSpPr>
          <p:cNvPr id="626709" name="Text Box 22"/>
          <p:cNvSpPr txBox="1">
            <a:spLocks noChangeArrowheads="1"/>
          </p:cNvSpPr>
          <p:nvPr/>
        </p:nvSpPr>
        <p:spPr bwMode="auto">
          <a:xfrm>
            <a:off x="152400" y="4953000"/>
            <a:ext cx="381000" cy="366713"/>
          </a:xfrm>
          <a:prstGeom prst="rect">
            <a:avLst/>
          </a:prstGeom>
          <a:noFill/>
          <a:ln w="9525">
            <a:noFill/>
            <a:miter lim="800000"/>
            <a:headEnd/>
            <a:tailEnd/>
          </a:ln>
        </p:spPr>
        <p:txBody>
          <a:bodyPr>
            <a:spAutoFit/>
          </a:bodyPr>
          <a:lstStyle/>
          <a:p>
            <a:pPr defTabSz="457200">
              <a:spcBef>
                <a:spcPct val="50000"/>
              </a:spcBef>
            </a:pPr>
            <a:r>
              <a:rPr lang="en-US" i="1">
                <a:solidFill>
                  <a:prstClr val="black"/>
                </a:solidFill>
              </a:rPr>
              <a:t>z</a:t>
            </a:r>
          </a:p>
        </p:txBody>
      </p:sp>
      <p:graphicFrame>
        <p:nvGraphicFramePr>
          <p:cNvPr id="626710" name="Object 22"/>
          <p:cNvGraphicFramePr>
            <a:graphicFrameLocks noChangeAspect="1"/>
          </p:cNvGraphicFramePr>
          <p:nvPr/>
        </p:nvGraphicFramePr>
        <p:xfrm>
          <a:off x="3657600" y="2933700"/>
          <a:ext cx="533400" cy="342900"/>
        </p:xfrm>
        <a:graphic>
          <a:graphicData uri="http://schemas.openxmlformats.org/presentationml/2006/ole">
            <mc:AlternateContent xmlns:mc="http://schemas.openxmlformats.org/markup-compatibility/2006">
              <mc:Choice xmlns:v="urn:schemas-microsoft-com:vml" Requires="v">
                <p:oleObj spid="_x0000_s83174" name="Equation" r:id="rId12" imgW="317225" imgH="203024" progId="Equation.3">
                  <p:embed/>
                </p:oleObj>
              </mc:Choice>
              <mc:Fallback>
                <p:oleObj name="Equation" r:id="rId12" imgW="317225" imgH="20302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2933700"/>
                        <a:ext cx="533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11" name="Text Box 24"/>
          <p:cNvSpPr txBox="1">
            <a:spLocks noChangeArrowheads="1"/>
          </p:cNvSpPr>
          <p:nvPr/>
        </p:nvSpPr>
        <p:spPr bwMode="auto">
          <a:xfrm>
            <a:off x="533400" y="4267200"/>
            <a:ext cx="1066800" cy="703263"/>
          </a:xfrm>
          <a:prstGeom prst="rect">
            <a:avLst/>
          </a:prstGeom>
          <a:noFill/>
          <a:ln w="9525">
            <a:noFill/>
            <a:miter lim="800000"/>
            <a:headEnd/>
            <a:tailEnd/>
          </a:ln>
        </p:spPr>
        <p:txBody>
          <a:bodyPr>
            <a:spAutoFit/>
          </a:bodyPr>
          <a:lstStyle/>
          <a:p>
            <a:pPr defTabSz="457200">
              <a:spcBef>
                <a:spcPct val="50000"/>
              </a:spcBef>
            </a:pPr>
            <a:r>
              <a:rPr lang="en-US" sz="1600" b="1">
                <a:solidFill>
                  <a:prstClr val="black"/>
                </a:solidFill>
              </a:rPr>
              <a:t>Deeper</a:t>
            </a:r>
          </a:p>
          <a:p>
            <a:pPr defTabSz="457200">
              <a:spcBef>
                <a:spcPct val="50000"/>
              </a:spcBef>
            </a:pPr>
            <a:r>
              <a:rPr lang="en-US" sz="1600" b="1">
                <a:solidFill>
                  <a:prstClr val="black"/>
                </a:solidFill>
              </a:rPr>
              <a:t>Ocean</a:t>
            </a:r>
          </a:p>
        </p:txBody>
      </p:sp>
      <p:sp>
        <p:nvSpPr>
          <p:cNvPr id="626712" name="Rectangle 28"/>
          <p:cNvSpPr>
            <a:spLocks noChangeArrowheads="1"/>
          </p:cNvSpPr>
          <p:nvPr/>
        </p:nvSpPr>
        <p:spPr bwMode="auto">
          <a:xfrm>
            <a:off x="5715000" y="1905000"/>
            <a:ext cx="3200400" cy="2209800"/>
          </a:xfrm>
          <a:prstGeom prst="rect">
            <a:avLst/>
          </a:prstGeom>
          <a:solidFill>
            <a:schemeClr val="bg1"/>
          </a:solidFill>
          <a:ln w="9525">
            <a:solidFill>
              <a:srgbClr val="65BDE9"/>
            </a:solidFill>
            <a:miter lim="800000"/>
            <a:headEnd/>
            <a:tailEnd/>
          </a:ln>
        </p:spPr>
        <p:txBody>
          <a:bodyPr wrap="none" anchor="ctr"/>
          <a:lstStyle/>
          <a:p>
            <a:pPr algn="ctr" defTabSz="457200"/>
            <a:endParaRPr lang="en-US">
              <a:solidFill>
                <a:prstClr val="black"/>
              </a:solidFill>
            </a:endParaRPr>
          </a:p>
        </p:txBody>
      </p:sp>
      <p:graphicFrame>
        <p:nvGraphicFramePr>
          <p:cNvPr id="626713" name="Object 25"/>
          <p:cNvGraphicFramePr>
            <a:graphicFrameLocks noChangeAspect="1"/>
          </p:cNvGraphicFramePr>
          <p:nvPr/>
        </p:nvGraphicFramePr>
        <p:xfrm>
          <a:off x="6172200" y="2286000"/>
          <a:ext cx="2208213" cy="368300"/>
        </p:xfrm>
        <a:graphic>
          <a:graphicData uri="http://schemas.openxmlformats.org/presentationml/2006/ole">
            <mc:AlternateContent xmlns:mc="http://schemas.openxmlformats.org/markup-compatibility/2006">
              <mc:Choice xmlns:v="urn:schemas-microsoft-com:vml" Requires="v">
                <p:oleObj spid="_x0000_s83175" name="Equation" r:id="rId14" imgW="1447800" imgH="241300" progId="Equation.3">
                  <p:embed/>
                </p:oleObj>
              </mc:Choice>
              <mc:Fallback>
                <p:oleObj name="Equation" r:id="rId14" imgW="14478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2286000"/>
                        <a:ext cx="220821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14" name="Rectangle 30"/>
          <p:cNvSpPr>
            <a:spLocks noChangeArrowheads="1"/>
          </p:cNvSpPr>
          <p:nvPr/>
        </p:nvSpPr>
        <p:spPr bwMode="auto">
          <a:xfrm>
            <a:off x="5715000" y="4267200"/>
            <a:ext cx="3200400" cy="2209800"/>
          </a:xfrm>
          <a:prstGeom prst="rect">
            <a:avLst/>
          </a:prstGeom>
          <a:solidFill>
            <a:schemeClr val="bg1"/>
          </a:solidFill>
          <a:ln w="9525">
            <a:solidFill>
              <a:srgbClr val="65BDE9"/>
            </a:solidFill>
            <a:miter lim="800000"/>
            <a:headEnd/>
            <a:tailEnd/>
          </a:ln>
        </p:spPr>
        <p:txBody>
          <a:bodyPr wrap="none" anchor="ctr"/>
          <a:lstStyle/>
          <a:p>
            <a:pPr algn="ctr" defTabSz="457200"/>
            <a:endParaRPr lang="en-US">
              <a:solidFill>
                <a:prstClr val="black"/>
              </a:solidFill>
            </a:endParaRPr>
          </a:p>
        </p:txBody>
      </p:sp>
      <p:graphicFrame>
        <p:nvGraphicFramePr>
          <p:cNvPr id="626715" name="Object 27"/>
          <p:cNvGraphicFramePr>
            <a:graphicFrameLocks noChangeAspect="1"/>
          </p:cNvGraphicFramePr>
          <p:nvPr/>
        </p:nvGraphicFramePr>
        <p:xfrm>
          <a:off x="6019800" y="4648200"/>
          <a:ext cx="2133600" cy="365125"/>
        </p:xfrm>
        <a:graphic>
          <a:graphicData uri="http://schemas.openxmlformats.org/presentationml/2006/ole">
            <mc:AlternateContent xmlns:mc="http://schemas.openxmlformats.org/markup-compatibility/2006">
              <mc:Choice xmlns:v="urn:schemas-microsoft-com:vml" Requires="v">
                <p:oleObj spid="_x0000_s83176" name="Equation" r:id="rId16" imgW="1409088" imgH="241195" progId="Equation.3">
                  <p:embed/>
                </p:oleObj>
              </mc:Choice>
              <mc:Fallback>
                <p:oleObj name="Equation" r:id="rId16" imgW="1409088"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4648200"/>
                        <a:ext cx="21336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16" name="Text Box 32"/>
          <p:cNvSpPr txBox="1">
            <a:spLocks noChangeArrowheads="1"/>
          </p:cNvSpPr>
          <p:nvPr/>
        </p:nvSpPr>
        <p:spPr bwMode="auto">
          <a:xfrm>
            <a:off x="6019800" y="1905000"/>
            <a:ext cx="2597150" cy="366713"/>
          </a:xfrm>
          <a:prstGeom prst="rect">
            <a:avLst/>
          </a:prstGeom>
          <a:noFill/>
          <a:ln w="9525">
            <a:noFill/>
            <a:miter lim="800000"/>
            <a:headEnd/>
            <a:tailEnd/>
          </a:ln>
        </p:spPr>
        <p:txBody>
          <a:bodyPr wrap="none">
            <a:spAutoFit/>
          </a:bodyPr>
          <a:lstStyle/>
          <a:p>
            <a:pPr defTabSz="457200"/>
            <a:r>
              <a:rPr lang="en-US">
                <a:solidFill>
                  <a:srgbClr val="FF3300"/>
                </a:solidFill>
              </a:rPr>
              <a:t>Diurnal Warming Profile</a:t>
            </a:r>
          </a:p>
        </p:txBody>
      </p:sp>
      <p:sp>
        <p:nvSpPr>
          <p:cNvPr id="626717" name="Freeform 33"/>
          <p:cNvSpPr>
            <a:spLocks/>
          </p:cNvSpPr>
          <p:nvPr/>
        </p:nvSpPr>
        <p:spPr bwMode="auto">
          <a:xfrm>
            <a:off x="6172200" y="2819400"/>
            <a:ext cx="1371600" cy="533400"/>
          </a:xfrm>
          <a:custGeom>
            <a:avLst/>
            <a:gdLst>
              <a:gd name="T0" fmla="*/ 2147483647 w 864"/>
              <a:gd name="T1" fmla="*/ 0 h 528"/>
              <a:gd name="T2" fmla="*/ 2147483647 w 864"/>
              <a:gd name="T3" fmla="*/ 2147483647 h 528"/>
              <a:gd name="T4" fmla="*/ 2147483647 w 864"/>
              <a:gd name="T5" fmla="*/ 2147483647 h 528"/>
              <a:gd name="T6" fmla="*/ 2147483647 w 864"/>
              <a:gd name="T7" fmla="*/ 2147483647 h 528"/>
              <a:gd name="T8" fmla="*/ 0 w 864"/>
              <a:gd name="T9" fmla="*/ 2147483647 h 528"/>
              <a:gd name="T10" fmla="*/ 0 60000 65536"/>
              <a:gd name="T11" fmla="*/ 0 60000 65536"/>
              <a:gd name="T12" fmla="*/ 0 60000 65536"/>
              <a:gd name="T13" fmla="*/ 0 60000 65536"/>
              <a:gd name="T14" fmla="*/ 0 60000 65536"/>
              <a:gd name="T15" fmla="*/ 0 w 864"/>
              <a:gd name="T16" fmla="*/ 0 h 528"/>
              <a:gd name="T17" fmla="*/ 864 w 864"/>
              <a:gd name="T18" fmla="*/ 528 h 528"/>
            </a:gdLst>
            <a:ahLst/>
            <a:cxnLst>
              <a:cxn ang="T10">
                <a:pos x="T0" y="T1"/>
              </a:cxn>
              <a:cxn ang="T11">
                <a:pos x="T2" y="T3"/>
              </a:cxn>
              <a:cxn ang="T12">
                <a:pos x="T4" y="T5"/>
              </a:cxn>
              <a:cxn ang="T13">
                <a:pos x="T6" y="T7"/>
              </a:cxn>
              <a:cxn ang="T14">
                <a:pos x="T8" y="T9"/>
              </a:cxn>
            </a:cxnLst>
            <a:rect l="T15" t="T16" r="T17" b="T18"/>
            <a:pathLst>
              <a:path w="864" h="528">
                <a:moveTo>
                  <a:pt x="864" y="0"/>
                </a:moveTo>
                <a:cubicBezTo>
                  <a:pt x="860" y="48"/>
                  <a:pt x="856" y="96"/>
                  <a:pt x="768" y="144"/>
                </a:cubicBezTo>
                <a:cubicBezTo>
                  <a:pt x="680" y="192"/>
                  <a:pt x="440" y="248"/>
                  <a:pt x="336" y="288"/>
                </a:cubicBezTo>
                <a:cubicBezTo>
                  <a:pt x="232" y="328"/>
                  <a:pt x="200" y="344"/>
                  <a:pt x="144" y="384"/>
                </a:cubicBezTo>
                <a:cubicBezTo>
                  <a:pt x="88" y="424"/>
                  <a:pt x="44" y="476"/>
                  <a:pt x="0" y="528"/>
                </a:cubicBezTo>
              </a:path>
            </a:pathLst>
          </a:custGeom>
          <a:noFill/>
          <a:ln w="19050" cap="flat" cmpd="sng">
            <a:solidFill>
              <a:srgbClr val="FF3300"/>
            </a:solidFill>
            <a:prstDash val="solid"/>
            <a:round/>
            <a:headEnd/>
            <a:tailEnd/>
          </a:ln>
        </p:spPr>
        <p:txBody>
          <a:bodyPr/>
          <a:lstStyle/>
          <a:p>
            <a:pPr defTabSz="457200"/>
            <a:endParaRPr lang="en-US">
              <a:solidFill>
                <a:prstClr val="black"/>
              </a:solidFill>
            </a:endParaRPr>
          </a:p>
        </p:txBody>
      </p:sp>
      <p:sp>
        <p:nvSpPr>
          <p:cNvPr id="626718" name="Line 34"/>
          <p:cNvSpPr>
            <a:spLocks noChangeShapeType="1"/>
          </p:cNvSpPr>
          <p:nvPr/>
        </p:nvSpPr>
        <p:spPr bwMode="auto">
          <a:xfrm flipH="1">
            <a:off x="6172200" y="2819400"/>
            <a:ext cx="1371600" cy="533400"/>
          </a:xfrm>
          <a:prstGeom prst="line">
            <a:avLst/>
          </a:prstGeom>
          <a:noFill/>
          <a:ln w="19050">
            <a:solidFill>
              <a:srgbClr val="FF3300"/>
            </a:solidFill>
            <a:prstDash val="dash"/>
            <a:round/>
            <a:headEnd/>
            <a:tailEnd/>
          </a:ln>
        </p:spPr>
        <p:txBody>
          <a:bodyPr/>
          <a:lstStyle/>
          <a:p>
            <a:pPr defTabSz="457200"/>
            <a:endParaRPr lang="en-US">
              <a:solidFill>
                <a:prstClr val="black"/>
              </a:solidFill>
            </a:endParaRPr>
          </a:p>
        </p:txBody>
      </p:sp>
      <p:sp>
        <p:nvSpPr>
          <p:cNvPr id="626719" name="Text Box 35"/>
          <p:cNvSpPr txBox="1">
            <a:spLocks noChangeArrowheads="1"/>
          </p:cNvSpPr>
          <p:nvPr/>
        </p:nvSpPr>
        <p:spPr bwMode="auto">
          <a:xfrm>
            <a:off x="5867400" y="4267200"/>
            <a:ext cx="2813050" cy="366713"/>
          </a:xfrm>
          <a:prstGeom prst="rect">
            <a:avLst/>
          </a:prstGeom>
          <a:noFill/>
          <a:ln w="9525">
            <a:noFill/>
            <a:miter lim="800000"/>
            <a:headEnd/>
            <a:tailEnd/>
          </a:ln>
        </p:spPr>
        <p:txBody>
          <a:bodyPr wrap="none">
            <a:spAutoFit/>
          </a:bodyPr>
          <a:lstStyle/>
          <a:p>
            <a:pPr defTabSz="457200"/>
            <a:r>
              <a:rPr lang="en-US">
                <a:solidFill>
                  <a:srgbClr val="0066FF"/>
                </a:solidFill>
              </a:rPr>
              <a:t>Skin Layer Cooling Profile</a:t>
            </a:r>
          </a:p>
        </p:txBody>
      </p:sp>
      <p:sp>
        <p:nvSpPr>
          <p:cNvPr id="626720" name="Line 36"/>
          <p:cNvSpPr>
            <a:spLocks noChangeShapeType="1"/>
          </p:cNvSpPr>
          <p:nvPr/>
        </p:nvSpPr>
        <p:spPr bwMode="auto">
          <a:xfrm>
            <a:off x="6172200" y="2819400"/>
            <a:ext cx="0" cy="114300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graphicFrame>
        <p:nvGraphicFramePr>
          <p:cNvPr id="626721" name="Object 33"/>
          <p:cNvGraphicFramePr>
            <a:graphicFrameLocks noChangeAspect="1"/>
          </p:cNvGraphicFramePr>
          <p:nvPr/>
        </p:nvGraphicFramePr>
        <p:xfrm>
          <a:off x="7924800" y="2819400"/>
          <a:ext cx="280988" cy="381000"/>
        </p:xfrm>
        <a:graphic>
          <a:graphicData uri="http://schemas.openxmlformats.org/presentationml/2006/ole">
            <mc:AlternateContent xmlns:mc="http://schemas.openxmlformats.org/markup-compatibility/2006">
              <mc:Choice xmlns:v="urn:schemas-microsoft-com:vml" Requires="v">
                <p:oleObj spid="_x0000_s83177" name="Equation" r:id="rId18" imgW="177646" imgH="241091" progId="Equation.3">
                  <p:embed/>
                </p:oleObj>
              </mc:Choice>
              <mc:Fallback>
                <p:oleObj name="Equation" r:id="rId18" imgW="177646" imgH="24109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0" y="2819400"/>
                        <a:ext cx="2809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22" name="Text Box 38"/>
          <p:cNvSpPr txBox="1">
            <a:spLocks noChangeArrowheads="1"/>
          </p:cNvSpPr>
          <p:nvPr/>
        </p:nvSpPr>
        <p:spPr bwMode="auto">
          <a:xfrm flipH="1">
            <a:off x="5867400" y="3733800"/>
            <a:ext cx="328613" cy="366713"/>
          </a:xfrm>
          <a:prstGeom prst="rect">
            <a:avLst/>
          </a:prstGeom>
          <a:noFill/>
          <a:ln w="9525">
            <a:noFill/>
            <a:miter lim="800000"/>
            <a:headEnd/>
            <a:tailEnd/>
          </a:ln>
        </p:spPr>
        <p:txBody>
          <a:bodyPr>
            <a:spAutoFit/>
          </a:bodyPr>
          <a:lstStyle/>
          <a:p>
            <a:pPr defTabSz="457200"/>
            <a:r>
              <a:rPr lang="en-US" i="1">
                <a:solidFill>
                  <a:prstClr val="black"/>
                </a:solidFill>
              </a:rPr>
              <a:t>z</a:t>
            </a:r>
          </a:p>
        </p:txBody>
      </p:sp>
      <p:sp>
        <p:nvSpPr>
          <p:cNvPr id="626723" name="Line 39"/>
          <p:cNvSpPr>
            <a:spLocks noChangeShapeType="1"/>
          </p:cNvSpPr>
          <p:nvPr/>
        </p:nvSpPr>
        <p:spPr bwMode="auto">
          <a:xfrm>
            <a:off x="6172200" y="2819400"/>
            <a:ext cx="1905000" cy="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graphicFrame>
        <p:nvGraphicFramePr>
          <p:cNvPr id="626724" name="Object 36"/>
          <p:cNvGraphicFramePr>
            <a:graphicFrameLocks noChangeAspect="1"/>
          </p:cNvGraphicFramePr>
          <p:nvPr/>
        </p:nvGraphicFramePr>
        <p:xfrm>
          <a:off x="7924800" y="5257800"/>
          <a:ext cx="260350" cy="381000"/>
        </p:xfrm>
        <a:graphic>
          <a:graphicData uri="http://schemas.openxmlformats.org/presentationml/2006/ole">
            <mc:AlternateContent xmlns:mc="http://schemas.openxmlformats.org/markup-compatibility/2006">
              <mc:Choice xmlns:v="urn:schemas-microsoft-com:vml" Requires="v">
                <p:oleObj spid="_x0000_s83178" name="Equation" r:id="rId20" imgW="164957" imgH="241091" progId="Equation.3">
                  <p:embed/>
                </p:oleObj>
              </mc:Choice>
              <mc:Fallback>
                <p:oleObj name="Equation" r:id="rId20" imgW="164957" imgH="24109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24800" y="5257800"/>
                        <a:ext cx="260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25" name="Text Box 41"/>
          <p:cNvSpPr txBox="1">
            <a:spLocks noChangeArrowheads="1"/>
          </p:cNvSpPr>
          <p:nvPr/>
        </p:nvSpPr>
        <p:spPr bwMode="auto">
          <a:xfrm flipH="1">
            <a:off x="5791200" y="6096000"/>
            <a:ext cx="328613" cy="366713"/>
          </a:xfrm>
          <a:prstGeom prst="rect">
            <a:avLst/>
          </a:prstGeom>
          <a:noFill/>
          <a:ln w="9525">
            <a:noFill/>
            <a:miter lim="800000"/>
            <a:headEnd/>
            <a:tailEnd/>
          </a:ln>
        </p:spPr>
        <p:txBody>
          <a:bodyPr>
            <a:spAutoFit/>
          </a:bodyPr>
          <a:lstStyle/>
          <a:p>
            <a:pPr defTabSz="457200"/>
            <a:r>
              <a:rPr lang="en-US" i="1">
                <a:solidFill>
                  <a:prstClr val="black"/>
                </a:solidFill>
              </a:rPr>
              <a:t>z</a:t>
            </a:r>
          </a:p>
        </p:txBody>
      </p:sp>
      <p:sp>
        <p:nvSpPr>
          <p:cNvPr id="626726" name="Line 42"/>
          <p:cNvSpPr>
            <a:spLocks noChangeShapeType="1"/>
          </p:cNvSpPr>
          <p:nvPr/>
        </p:nvSpPr>
        <p:spPr bwMode="auto">
          <a:xfrm>
            <a:off x="6096000" y="5257800"/>
            <a:ext cx="1905000" cy="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sp>
        <p:nvSpPr>
          <p:cNvPr id="626727" name="Line 43"/>
          <p:cNvSpPr>
            <a:spLocks noChangeShapeType="1"/>
          </p:cNvSpPr>
          <p:nvPr/>
        </p:nvSpPr>
        <p:spPr bwMode="auto">
          <a:xfrm>
            <a:off x="6096000" y="5257800"/>
            <a:ext cx="0" cy="106680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sp>
        <p:nvSpPr>
          <p:cNvPr id="626728" name="Freeform 44"/>
          <p:cNvSpPr>
            <a:spLocks/>
          </p:cNvSpPr>
          <p:nvPr/>
        </p:nvSpPr>
        <p:spPr bwMode="auto">
          <a:xfrm>
            <a:off x="6096000" y="5257800"/>
            <a:ext cx="1066800" cy="152400"/>
          </a:xfrm>
          <a:custGeom>
            <a:avLst/>
            <a:gdLst>
              <a:gd name="T0" fmla="*/ 2147483647 w 576"/>
              <a:gd name="T1" fmla="*/ 0 h 144"/>
              <a:gd name="T2" fmla="*/ 2147483647 w 576"/>
              <a:gd name="T3" fmla="*/ 2147483647 h 144"/>
              <a:gd name="T4" fmla="*/ 2147483647 w 576"/>
              <a:gd name="T5" fmla="*/ 2147483647 h 144"/>
              <a:gd name="T6" fmla="*/ 0 w 576"/>
              <a:gd name="T7" fmla="*/ 2147483647 h 144"/>
              <a:gd name="T8" fmla="*/ 0 60000 65536"/>
              <a:gd name="T9" fmla="*/ 0 60000 65536"/>
              <a:gd name="T10" fmla="*/ 0 60000 65536"/>
              <a:gd name="T11" fmla="*/ 0 60000 65536"/>
              <a:gd name="T12" fmla="*/ 0 w 576"/>
              <a:gd name="T13" fmla="*/ 0 h 144"/>
              <a:gd name="T14" fmla="*/ 576 w 576"/>
              <a:gd name="T15" fmla="*/ 144 h 144"/>
            </a:gdLst>
            <a:ahLst/>
            <a:cxnLst>
              <a:cxn ang="T8">
                <a:pos x="T0" y="T1"/>
              </a:cxn>
              <a:cxn ang="T9">
                <a:pos x="T2" y="T3"/>
              </a:cxn>
              <a:cxn ang="T10">
                <a:pos x="T4" y="T5"/>
              </a:cxn>
              <a:cxn ang="T11">
                <a:pos x="T6" y="T7"/>
              </a:cxn>
            </a:cxnLst>
            <a:rect l="T12" t="T13" r="T14" b="T15"/>
            <a:pathLst>
              <a:path w="576" h="144">
                <a:moveTo>
                  <a:pt x="576" y="0"/>
                </a:moveTo>
                <a:cubicBezTo>
                  <a:pt x="448" y="16"/>
                  <a:pt x="320" y="32"/>
                  <a:pt x="240" y="48"/>
                </a:cubicBezTo>
                <a:cubicBezTo>
                  <a:pt x="160" y="64"/>
                  <a:pt x="136" y="80"/>
                  <a:pt x="96" y="96"/>
                </a:cubicBezTo>
                <a:cubicBezTo>
                  <a:pt x="56" y="112"/>
                  <a:pt x="28" y="128"/>
                  <a:pt x="0" y="144"/>
                </a:cubicBezTo>
              </a:path>
            </a:pathLst>
          </a:custGeom>
          <a:noFill/>
          <a:ln w="19050" cmpd="sng">
            <a:solidFill>
              <a:srgbClr val="65BDE9"/>
            </a:solidFill>
            <a:round/>
            <a:headEnd/>
            <a:tailEnd/>
          </a:ln>
        </p:spPr>
        <p:txBody>
          <a:bodyPr/>
          <a:lstStyle/>
          <a:p>
            <a:pPr defTabSz="457200"/>
            <a:endParaRPr lang="en-US">
              <a:solidFill>
                <a:prstClr val="black"/>
              </a:solidFill>
            </a:endParaRPr>
          </a:p>
        </p:txBody>
      </p:sp>
      <p:sp>
        <p:nvSpPr>
          <p:cNvPr id="626729" name="Line 45"/>
          <p:cNvSpPr>
            <a:spLocks noChangeShapeType="1"/>
          </p:cNvSpPr>
          <p:nvPr/>
        </p:nvSpPr>
        <p:spPr bwMode="auto">
          <a:xfrm flipH="1">
            <a:off x="6096000" y="5257800"/>
            <a:ext cx="1066800" cy="152400"/>
          </a:xfrm>
          <a:prstGeom prst="line">
            <a:avLst/>
          </a:prstGeom>
          <a:noFill/>
          <a:ln w="9525">
            <a:solidFill>
              <a:srgbClr val="65BDE9"/>
            </a:solidFill>
            <a:prstDash val="dash"/>
            <a:round/>
            <a:headEnd/>
            <a:tailEnd/>
          </a:ln>
        </p:spPr>
        <p:txBody>
          <a:bodyPr/>
          <a:lstStyle/>
          <a:p>
            <a:pPr defTabSz="457200"/>
            <a:endParaRPr lang="en-US">
              <a:solidFill>
                <a:prstClr val="black"/>
              </a:solidFill>
            </a:endParaRPr>
          </a:p>
        </p:txBody>
      </p:sp>
      <p:sp>
        <p:nvSpPr>
          <p:cNvPr id="626730" name="Line 47"/>
          <p:cNvSpPr>
            <a:spLocks noChangeShapeType="1"/>
          </p:cNvSpPr>
          <p:nvPr/>
        </p:nvSpPr>
        <p:spPr bwMode="auto">
          <a:xfrm>
            <a:off x="6172200" y="3352800"/>
            <a:ext cx="228600" cy="0"/>
          </a:xfrm>
          <a:prstGeom prst="line">
            <a:avLst/>
          </a:prstGeom>
          <a:noFill/>
          <a:ln w="9525">
            <a:solidFill>
              <a:schemeClr val="tx1"/>
            </a:solidFill>
            <a:prstDash val="dash"/>
            <a:round/>
            <a:headEnd/>
            <a:tailEnd/>
          </a:ln>
        </p:spPr>
        <p:txBody>
          <a:bodyPr/>
          <a:lstStyle/>
          <a:p>
            <a:pPr defTabSz="457200"/>
            <a:endParaRPr lang="en-US">
              <a:solidFill>
                <a:prstClr val="black"/>
              </a:solidFill>
            </a:endParaRPr>
          </a:p>
        </p:txBody>
      </p:sp>
      <p:graphicFrame>
        <p:nvGraphicFramePr>
          <p:cNvPr id="626731" name="Object 43"/>
          <p:cNvGraphicFramePr>
            <a:graphicFrameLocks noChangeAspect="1"/>
          </p:cNvGraphicFramePr>
          <p:nvPr/>
        </p:nvGraphicFramePr>
        <p:xfrm>
          <a:off x="5867400" y="3200400"/>
          <a:ext cx="296863" cy="381000"/>
        </p:xfrm>
        <a:graphic>
          <a:graphicData uri="http://schemas.openxmlformats.org/presentationml/2006/ole">
            <mc:AlternateContent xmlns:mc="http://schemas.openxmlformats.org/markup-compatibility/2006">
              <mc:Choice xmlns:v="urn:schemas-microsoft-com:vml" Requires="v">
                <p:oleObj spid="_x0000_s83179" name="Equation" r:id="rId22" imgW="177646" imgH="228402" progId="Equation.3">
                  <p:embed/>
                </p:oleObj>
              </mc:Choice>
              <mc:Fallback>
                <p:oleObj name="Equation" r:id="rId22" imgW="177646" imgH="228402"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67400" y="3200400"/>
                        <a:ext cx="2968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732" name="Object 44"/>
          <p:cNvGraphicFramePr>
            <a:graphicFrameLocks noChangeAspect="1"/>
          </p:cNvGraphicFramePr>
          <p:nvPr/>
        </p:nvGraphicFramePr>
        <p:xfrm>
          <a:off x="7086600" y="3143250"/>
          <a:ext cx="609600" cy="400050"/>
        </p:xfrm>
        <a:graphic>
          <a:graphicData uri="http://schemas.openxmlformats.org/presentationml/2006/ole">
            <mc:AlternateContent xmlns:mc="http://schemas.openxmlformats.org/markup-compatibility/2006">
              <mc:Choice xmlns:v="urn:schemas-microsoft-com:vml" Requires="v">
                <p:oleObj spid="_x0000_s83180" name="Equation" r:id="rId24" imgW="368300" imgH="241300" progId="Equation.3">
                  <p:embed/>
                </p:oleObj>
              </mc:Choice>
              <mc:Fallback>
                <p:oleObj name="Equation" r:id="rId24" imgW="368300" imgH="2413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86600" y="314325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33" name="Line 50"/>
          <p:cNvSpPr>
            <a:spLocks noChangeShapeType="1"/>
          </p:cNvSpPr>
          <p:nvPr/>
        </p:nvSpPr>
        <p:spPr bwMode="auto">
          <a:xfrm flipH="1" flipV="1">
            <a:off x="7010400" y="3048000"/>
            <a:ext cx="152400" cy="15240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graphicFrame>
        <p:nvGraphicFramePr>
          <p:cNvPr id="626734" name="Object 46"/>
          <p:cNvGraphicFramePr>
            <a:graphicFrameLocks noChangeAspect="1"/>
          </p:cNvGraphicFramePr>
          <p:nvPr/>
        </p:nvGraphicFramePr>
        <p:xfrm>
          <a:off x="6705600" y="5443538"/>
          <a:ext cx="533400" cy="361950"/>
        </p:xfrm>
        <a:graphic>
          <a:graphicData uri="http://schemas.openxmlformats.org/presentationml/2006/ole">
            <mc:AlternateContent xmlns:mc="http://schemas.openxmlformats.org/markup-compatibility/2006">
              <mc:Choice xmlns:v="urn:schemas-microsoft-com:vml" Requires="v">
                <p:oleObj spid="_x0000_s83181" name="Equation" r:id="rId26" imgW="355446" imgH="241195" progId="Equation.3">
                  <p:embed/>
                </p:oleObj>
              </mc:Choice>
              <mc:Fallback>
                <p:oleObj name="Equation" r:id="rId26" imgW="355446" imgH="241195"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05600" y="5443538"/>
                        <a:ext cx="5334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35" name="Line 52"/>
          <p:cNvSpPr>
            <a:spLocks noChangeShapeType="1"/>
          </p:cNvSpPr>
          <p:nvPr/>
        </p:nvSpPr>
        <p:spPr bwMode="auto">
          <a:xfrm flipH="1" flipV="1">
            <a:off x="6477000" y="5334000"/>
            <a:ext cx="228600" cy="228600"/>
          </a:xfrm>
          <a:prstGeom prst="line">
            <a:avLst/>
          </a:prstGeom>
          <a:noFill/>
          <a:ln w="9525">
            <a:solidFill>
              <a:schemeClr val="tx1"/>
            </a:solidFill>
            <a:round/>
            <a:headEnd/>
            <a:tailEnd type="triangle" w="med" len="med"/>
          </a:ln>
        </p:spPr>
        <p:txBody>
          <a:bodyPr/>
          <a:lstStyle/>
          <a:p>
            <a:pPr defTabSz="457200"/>
            <a:endParaRPr lang="en-US">
              <a:solidFill>
                <a:prstClr val="black"/>
              </a:solidFill>
            </a:endParaRPr>
          </a:p>
        </p:txBody>
      </p:sp>
      <p:graphicFrame>
        <p:nvGraphicFramePr>
          <p:cNvPr id="626736" name="Object 48"/>
          <p:cNvGraphicFramePr>
            <a:graphicFrameLocks noChangeAspect="1"/>
          </p:cNvGraphicFramePr>
          <p:nvPr/>
        </p:nvGraphicFramePr>
        <p:xfrm>
          <a:off x="5867400" y="5257800"/>
          <a:ext cx="220663" cy="304800"/>
        </p:xfrm>
        <a:graphic>
          <a:graphicData uri="http://schemas.openxmlformats.org/presentationml/2006/ole">
            <mc:AlternateContent xmlns:mc="http://schemas.openxmlformats.org/markup-compatibility/2006">
              <mc:Choice xmlns:v="urn:schemas-microsoft-com:vml" Requires="v">
                <p:oleObj spid="_x0000_s83182" name="Equation" r:id="rId28" imgW="165028" imgH="228501" progId="Equation.3">
                  <p:embed/>
                </p:oleObj>
              </mc:Choice>
              <mc:Fallback>
                <p:oleObj name="Equation" r:id="rId28" imgW="165028" imgH="228501"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67400" y="5257800"/>
                        <a:ext cx="220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37" name="Line 54"/>
          <p:cNvSpPr>
            <a:spLocks noChangeShapeType="1"/>
          </p:cNvSpPr>
          <p:nvPr/>
        </p:nvSpPr>
        <p:spPr bwMode="auto">
          <a:xfrm>
            <a:off x="6096000" y="5410200"/>
            <a:ext cx="228600" cy="0"/>
          </a:xfrm>
          <a:prstGeom prst="line">
            <a:avLst/>
          </a:prstGeom>
          <a:noFill/>
          <a:ln w="9525">
            <a:solidFill>
              <a:schemeClr val="tx1"/>
            </a:solidFill>
            <a:prstDash val="dash"/>
            <a:round/>
            <a:headEnd/>
            <a:tailEnd/>
          </a:ln>
        </p:spPr>
        <p:txBody>
          <a:bodyPr/>
          <a:lstStyle/>
          <a:p>
            <a:pPr defTabSz="457200"/>
            <a:endParaRPr lang="en-US">
              <a:solidFill>
                <a:prstClr val="black"/>
              </a:solidFill>
            </a:endParaRPr>
          </a:p>
        </p:txBody>
      </p:sp>
      <p:graphicFrame>
        <p:nvGraphicFramePr>
          <p:cNvPr id="626738" name="Object 50"/>
          <p:cNvGraphicFramePr>
            <a:graphicFrameLocks noGrp="1" noChangeAspect="1"/>
          </p:cNvGraphicFramePr>
          <p:nvPr>
            <p:ph sz="quarter" idx="4294967295"/>
          </p:nvPr>
        </p:nvGraphicFramePr>
        <p:xfrm>
          <a:off x="685800" y="5791200"/>
          <a:ext cx="2514600" cy="381000"/>
        </p:xfrm>
        <a:graphic>
          <a:graphicData uri="http://schemas.openxmlformats.org/presentationml/2006/ole">
            <mc:AlternateContent xmlns:mc="http://schemas.openxmlformats.org/markup-compatibility/2006">
              <mc:Choice xmlns:v="urn:schemas-microsoft-com:vml" Requires="v">
                <p:oleObj spid="_x0000_s83183" name="Equation" r:id="rId30" imgW="1676160" imgH="253800" progId="Equation.3">
                  <p:embed/>
                </p:oleObj>
              </mc:Choice>
              <mc:Fallback>
                <p:oleObj name="Equation" r:id="rId30" imgW="1676160" imgH="253800" progId="Equation.3">
                  <p:embed/>
                  <p:pic>
                    <p:nvPicPr>
                      <p:cNvPr id="0" name=""/>
                      <p:cNvPicPr>
                        <a:picLocks noGrp="1"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5800" y="5791200"/>
                        <a:ext cx="2514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739" name="Object 51"/>
          <p:cNvGraphicFramePr>
            <a:graphicFrameLocks noChangeAspect="1"/>
          </p:cNvGraphicFramePr>
          <p:nvPr/>
        </p:nvGraphicFramePr>
        <p:xfrm>
          <a:off x="6824663" y="5937250"/>
          <a:ext cx="1143000" cy="315913"/>
        </p:xfrm>
        <a:graphic>
          <a:graphicData uri="http://schemas.openxmlformats.org/presentationml/2006/ole">
            <mc:AlternateContent xmlns:mc="http://schemas.openxmlformats.org/markup-compatibility/2006">
              <mc:Choice xmlns:v="urn:schemas-microsoft-com:vml" Requires="v">
                <p:oleObj spid="_x0000_s83184" name="Equation" r:id="rId32" imgW="825500" imgH="228600" progId="Equation.3">
                  <p:embed/>
                </p:oleObj>
              </mc:Choice>
              <mc:Fallback>
                <p:oleObj name="Equation" r:id="rId32" imgW="82550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24663" y="5937250"/>
                        <a:ext cx="11430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40" name="Line 60"/>
          <p:cNvSpPr>
            <a:spLocks noChangeShapeType="1"/>
          </p:cNvSpPr>
          <p:nvPr/>
        </p:nvSpPr>
        <p:spPr bwMode="auto">
          <a:xfrm>
            <a:off x="152400" y="2133600"/>
            <a:ext cx="4953000" cy="0"/>
          </a:xfrm>
          <a:prstGeom prst="line">
            <a:avLst/>
          </a:prstGeom>
          <a:noFill/>
          <a:ln w="9525">
            <a:solidFill>
              <a:schemeClr val="tx1"/>
            </a:solidFill>
            <a:round/>
            <a:headEnd/>
            <a:tailEnd/>
          </a:ln>
        </p:spPr>
        <p:txBody>
          <a:bodyPr/>
          <a:lstStyle/>
          <a:p>
            <a:pPr defTabSz="457200"/>
            <a:endParaRPr lang="en-US">
              <a:solidFill>
                <a:prstClr val="black"/>
              </a:solidFill>
            </a:endParaRPr>
          </a:p>
        </p:txBody>
      </p:sp>
      <p:sp>
        <p:nvSpPr>
          <p:cNvPr id="626741" name="Line 61"/>
          <p:cNvSpPr>
            <a:spLocks noChangeShapeType="1"/>
          </p:cNvSpPr>
          <p:nvPr/>
        </p:nvSpPr>
        <p:spPr bwMode="auto">
          <a:xfrm>
            <a:off x="5105400" y="2133600"/>
            <a:ext cx="0" cy="3352800"/>
          </a:xfrm>
          <a:prstGeom prst="line">
            <a:avLst/>
          </a:prstGeom>
          <a:noFill/>
          <a:ln w="9525">
            <a:solidFill>
              <a:schemeClr val="tx1"/>
            </a:solidFill>
            <a:round/>
            <a:headEnd/>
            <a:tailEnd/>
          </a:ln>
        </p:spPr>
        <p:txBody>
          <a:bodyPr/>
          <a:lstStyle/>
          <a:p>
            <a:pPr defTabSz="457200"/>
            <a:endParaRPr lang="en-US">
              <a:solidFill>
                <a:prstClr val="black"/>
              </a:solidFill>
            </a:endParaRPr>
          </a:p>
        </p:txBody>
      </p:sp>
      <p:sp>
        <p:nvSpPr>
          <p:cNvPr id="626742" name="Line 62"/>
          <p:cNvSpPr>
            <a:spLocks noChangeShapeType="1"/>
          </p:cNvSpPr>
          <p:nvPr/>
        </p:nvSpPr>
        <p:spPr bwMode="auto">
          <a:xfrm>
            <a:off x="152400" y="5486400"/>
            <a:ext cx="4953000" cy="0"/>
          </a:xfrm>
          <a:prstGeom prst="line">
            <a:avLst/>
          </a:prstGeom>
          <a:noFill/>
          <a:ln w="9525">
            <a:solidFill>
              <a:schemeClr val="tx1"/>
            </a:solidFill>
            <a:round/>
            <a:headEnd/>
            <a:tailEnd/>
          </a:ln>
        </p:spPr>
        <p:txBody>
          <a:bodyPr/>
          <a:lstStyle/>
          <a:p>
            <a:pPr defTabSz="457200"/>
            <a:endParaRPr lang="en-US">
              <a:solidFill>
                <a:prstClr val="black"/>
              </a:solidFill>
            </a:endParaRPr>
          </a:p>
        </p:txBody>
      </p:sp>
      <p:sp>
        <p:nvSpPr>
          <p:cNvPr id="626743" name="Line 63"/>
          <p:cNvSpPr>
            <a:spLocks noChangeShapeType="1"/>
          </p:cNvSpPr>
          <p:nvPr/>
        </p:nvSpPr>
        <p:spPr bwMode="auto">
          <a:xfrm>
            <a:off x="152400" y="2133600"/>
            <a:ext cx="0" cy="3352800"/>
          </a:xfrm>
          <a:prstGeom prst="line">
            <a:avLst/>
          </a:prstGeom>
          <a:noFill/>
          <a:ln w="9525">
            <a:solidFill>
              <a:schemeClr val="tx1"/>
            </a:solidFill>
            <a:round/>
            <a:headEnd/>
            <a:tailEnd/>
          </a:ln>
        </p:spPr>
        <p:txBody>
          <a:bodyPr/>
          <a:lstStyle/>
          <a:p>
            <a:pPr defTabSz="457200"/>
            <a:endParaRPr lang="en-US">
              <a:solidFill>
                <a:prstClr val="black"/>
              </a:solidFill>
            </a:endParaRPr>
          </a:p>
        </p:txBody>
      </p:sp>
      <p:sp>
        <p:nvSpPr>
          <p:cNvPr id="626744" name="AutoShape 64"/>
          <p:cNvSpPr>
            <a:spLocks noChangeArrowheads="1"/>
          </p:cNvSpPr>
          <p:nvPr/>
        </p:nvSpPr>
        <p:spPr bwMode="auto">
          <a:xfrm>
            <a:off x="5105400" y="3733800"/>
            <a:ext cx="609600" cy="838200"/>
          </a:xfrm>
          <a:prstGeom prst="leftArrowCallout">
            <a:avLst>
              <a:gd name="adj1" fmla="val 34375"/>
              <a:gd name="adj2" fmla="val 34375"/>
              <a:gd name="adj3" fmla="val 16667"/>
              <a:gd name="adj4" fmla="val 66667"/>
            </a:avLst>
          </a:prstGeom>
          <a:solidFill>
            <a:schemeClr val="accent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626746" name="Line 66"/>
          <p:cNvSpPr>
            <a:spLocks noChangeShapeType="1"/>
          </p:cNvSpPr>
          <p:nvPr/>
        </p:nvSpPr>
        <p:spPr bwMode="auto">
          <a:xfrm flipV="1">
            <a:off x="2743200" y="2667000"/>
            <a:ext cx="914400" cy="457200"/>
          </a:xfrm>
          <a:prstGeom prst="line">
            <a:avLst/>
          </a:prstGeom>
          <a:noFill/>
          <a:ln w="9525">
            <a:solidFill>
              <a:srgbClr val="FF3300"/>
            </a:solidFill>
            <a:prstDash val="dash"/>
            <a:round/>
            <a:headEnd/>
            <a:tailEnd/>
          </a:ln>
        </p:spPr>
        <p:txBody>
          <a:bodyPr/>
          <a:lstStyle/>
          <a:p>
            <a:pPr defTabSz="457200"/>
            <a:endParaRPr lang="en-US">
              <a:solidFill>
                <a:prstClr val="black"/>
              </a:solidFill>
            </a:endParaRPr>
          </a:p>
        </p:txBody>
      </p:sp>
      <p:sp>
        <p:nvSpPr>
          <p:cNvPr id="626747" name="Line 67"/>
          <p:cNvSpPr>
            <a:spLocks noChangeShapeType="1"/>
          </p:cNvSpPr>
          <p:nvPr/>
        </p:nvSpPr>
        <p:spPr bwMode="auto">
          <a:xfrm>
            <a:off x="3200400" y="2590800"/>
            <a:ext cx="457200" cy="76200"/>
          </a:xfrm>
          <a:prstGeom prst="line">
            <a:avLst/>
          </a:prstGeom>
          <a:noFill/>
          <a:ln w="9525">
            <a:solidFill>
              <a:srgbClr val="0066FF"/>
            </a:solidFill>
            <a:prstDash val="dash"/>
            <a:round/>
            <a:headEnd/>
            <a:tailEnd/>
          </a:ln>
        </p:spPr>
        <p:txBody>
          <a:bodyPr/>
          <a:lstStyle/>
          <a:p>
            <a:pPr defTabSz="457200"/>
            <a:endParaRPr lang="en-US">
              <a:solidFill>
                <a:prstClr val="black"/>
              </a:solidFill>
            </a:endParaRPr>
          </a:p>
        </p:txBody>
      </p:sp>
      <p:sp>
        <p:nvSpPr>
          <p:cNvPr id="626748" name="Text Box 68"/>
          <p:cNvSpPr txBox="1">
            <a:spLocks noChangeArrowheads="1"/>
          </p:cNvSpPr>
          <p:nvPr/>
        </p:nvSpPr>
        <p:spPr bwMode="auto">
          <a:xfrm>
            <a:off x="4305300" y="2514600"/>
            <a:ext cx="533400" cy="366713"/>
          </a:xfrm>
          <a:prstGeom prst="rect">
            <a:avLst/>
          </a:prstGeom>
          <a:noFill/>
          <a:ln w="9525">
            <a:noFill/>
            <a:miter lim="800000"/>
            <a:headEnd/>
            <a:tailEnd/>
          </a:ln>
        </p:spPr>
        <p:txBody>
          <a:bodyPr>
            <a:spAutoFit/>
          </a:bodyPr>
          <a:lstStyle/>
          <a:p>
            <a:pPr defTabSz="457200">
              <a:spcBef>
                <a:spcPct val="50000"/>
              </a:spcBef>
            </a:pPr>
            <a:r>
              <a:rPr lang="en-US">
                <a:solidFill>
                  <a:prstClr val="black"/>
                </a:solidFill>
              </a:rPr>
              <a:t>T</a:t>
            </a:r>
          </a:p>
        </p:txBody>
      </p:sp>
      <p:sp>
        <p:nvSpPr>
          <p:cNvPr id="626749" name="Line 69"/>
          <p:cNvSpPr>
            <a:spLocks noChangeShapeType="1"/>
          </p:cNvSpPr>
          <p:nvPr/>
        </p:nvSpPr>
        <p:spPr bwMode="auto">
          <a:xfrm>
            <a:off x="457200" y="2667000"/>
            <a:ext cx="3505200" cy="0"/>
          </a:xfrm>
          <a:prstGeom prst="line">
            <a:avLst/>
          </a:prstGeom>
          <a:noFill/>
          <a:ln w="9525">
            <a:solidFill>
              <a:srgbClr val="00B0F0"/>
            </a:solidFill>
            <a:prstDash val="dash"/>
            <a:round/>
            <a:headEnd/>
            <a:tailEnd/>
          </a:ln>
        </p:spPr>
        <p:txBody>
          <a:bodyPr/>
          <a:lstStyle/>
          <a:p>
            <a:pPr defTabSz="457200"/>
            <a:endParaRPr lang="en-US">
              <a:solidFill>
                <a:prstClr val="black"/>
              </a:solidFill>
            </a:endParaRPr>
          </a:p>
        </p:txBody>
      </p:sp>
      <p:sp>
        <p:nvSpPr>
          <p:cNvPr id="626750" name="Line 70"/>
          <p:cNvSpPr>
            <a:spLocks noChangeShapeType="1"/>
          </p:cNvSpPr>
          <p:nvPr/>
        </p:nvSpPr>
        <p:spPr bwMode="auto">
          <a:xfrm>
            <a:off x="457200" y="3124200"/>
            <a:ext cx="2667000" cy="0"/>
          </a:xfrm>
          <a:prstGeom prst="line">
            <a:avLst/>
          </a:prstGeom>
          <a:noFill/>
          <a:ln w="9525">
            <a:solidFill>
              <a:srgbClr val="00B0F0"/>
            </a:solidFill>
            <a:prstDash val="dash"/>
            <a:round/>
            <a:headEnd/>
            <a:tailEnd/>
          </a:ln>
        </p:spPr>
        <p:txBody>
          <a:bodyPr/>
          <a:lstStyle/>
          <a:p>
            <a:pPr defTabSz="457200"/>
            <a:endParaRPr lang="en-US">
              <a:solidFill>
                <a:prstClr val="black"/>
              </a:solidFill>
            </a:endParaRPr>
          </a:p>
        </p:txBody>
      </p:sp>
      <p:graphicFrame>
        <p:nvGraphicFramePr>
          <p:cNvPr id="626751" name="Object 63"/>
          <p:cNvGraphicFramePr>
            <a:graphicFrameLocks noChangeAspect="1"/>
          </p:cNvGraphicFramePr>
          <p:nvPr/>
        </p:nvGraphicFramePr>
        <p:xfrm>
          <a:off x="2514600" y="2286000"/>
          <a:ext cx="838200" cy="381000"/>
        </p:xfrm>
        <a:graphic>
          <a:graphicData uri="http://schemas.openxmlformats.org/presentationml/2006/ole">
            <mc:AlternateContent xmlns:mc="http://schemas.openxmlformats.org/markup-compatibility/2006">
              <mc:Choice xmlns:v="urn:schemas-microsoft-com:vml" Requires="v">
                <p:oleObj spid="_x0000_s83185" name="Equation" r:id="rId34" imgW="558558" imgH="253890" progId="Equation.3">
                  <p:embed/>
                </p:oleObj>
              </mc:Choice>
              <mc:Fallback>
                <p:oleObj name="Equation" r:id="rId34" imgW="558558" imgH="25389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14600" y="2286000"/>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752" name="Object 64"/>
          <p:cNvGraphicFramePr>
            <a:graphicFrameLocks noChangeAspect="1"/>
          </p:cNvGraphicFramePr>
          <p:nvPr/>
        </p:nvGraphicFramePr>
        <p:xfrm>
          <a:off x="6807200" y="3592513"/>
          <a:ext cx="1014413" cy="323850"/>
        </p:xfrm>
        <a:graphic>
          <a:graphicData uri="http://schemas.openxmlformats.org/presentationml/2006/ole">
            <mc:AlternateContent xmlns:mc="http://schemas.openxmlformats.org/markup-compatibility/2006">
              <mc:Choice xmlns:v="urn:schemas-microsoft-com:vml" Requires="v">
                <p:oleObj spid="_x0000_s83186" name="Equation" r:id="rId36" imgW="749300" imgH="228600" progId="Equation.3">
                  <p:embed/>
                </p:oleObj>
              </mc:Choice>
              <mc:Fallback>
                <p:oleObj name="Equation" r:id="rId36" imgW="749300" imgH="2286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07200" y="3592513"/>
                        <a:ext cx="101441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753" name="Object 65"/>
          <p:cNvGraphicFramePr>
            <a:graphicFrameLocks noChangeAspect="1"/>
          </p:cNvGraphicFramePr>
          <p:nvPr/>
        </p:nvGraphicFramePr>
        <p:xfrm>
          <a:off x="228600" y="2514600"/>
          <a:ext cx="220663" cy="304800"/>
        </p:xfrm>
        <a:graphic>
          <a:graphicData uri="http://schemas.openxmlformats.org/presentationml/2006/ole">
            <mc:AlternateContent xmlns:mc="http://schemas.openxmlformats.org/markup-compatibility/2006">
              <mc:Choice xmlns:v="urn:schemas-microsoft-com:vml" Requires="v">
                <p:oleObj spid="_x0000_s83187" name="Equation" r:id="rId38" imgW="165028" imgH="228501" progId="Equation.3">
                  <p:embed/>
                </p:oleObj>
              </mc:Choice>
              <mc:Fallback>
                <p:oleObj name="Equation" r:id="rId38" imgW="165028" imgH="228501"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600" y="2514600"/>
                        <a:ext cx="220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754" name="Object 66"/>
          <p:cNvGraphicFramePr>
            <a:graphicFrameLocks noChangeAspect="1"/>
          </p:cNvGraphicFramePr>
          <p:nvPr/>
        </p:nvGraphicFramePr>
        <p:xfrm>
          <a:off x="152400" y="2895600"/>
          <a:ext cx="296863" cy="381000"/>
        </p:xfrm>
        <a:graphic>
          <a:graphicData uri="http://schemas.openxmlformats.org/presentationml/2006/ole">
            <mc:AlternateContent xmlns:mc="http://schemas.openxmlformats.org/markup-compatibility/2006">
              <mc:Choice xmlns:v="urn:schemas-microsoft-com:vml" Requires="v">
                <p:oleObj spid="_x0000_s83188" name="Equation" r:id="rId39" imgW="177646" imgH="228402" progId="Equation.3">
                  <p:embed/>
                </p:oleObj>
              </mc:Choice>
              <mc:Fallback>
                <p:oleObj name="Equation" r:id="rId39" imgW="177646" imgH="228402"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 y="2895600"/>
                        <a:ext cx="2968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3" name="Object 21"/>
          <p:cNvGraphicFramePr>
            <a:graphicFrameLocks noGrp="1" noChangeAspect="1"/>
          </p:cNvGraphicFramePr>
          <p:nvPr/>
        </p:nvGraphicFramePr>
        <p:xfrm>
          <a:off x="688975" y="6254750"/>
          <a:ext cx="2435225" cy="381000"/>
        </p:xfrm>
        <a:graphic>
          <a:graphicData uri="http://schemas.openxmlformats.org/presentationml/2006/ole">
            <mc:AlternateContent xmlns:mc="http://schemas.openxmlformats.org/markup-compatibility/2006">
              <mc:Choice xmlns:v="urn:schemas-microsoft-com:vml" Requires="v">
                <p:oleObj spid="_x0000_s83189" name="Equation" r:id="rId40" imgW="1587240" imgH="253800" progId="Equation.3">
                  <p:embed/>
                </p:oleObj>
              </mc:Choice>
              <mc:Fallback>
                <p:oleObj name="Equation" r:id="rId40" imgW="1587240" imgH="253800" progId="Equation.3">
                  <p:embed/>
                  <p:pic>
                    <p:nvPicPr>
                      <p:cNvPr id="0" name=""/>
                      <p:cNvPicPr>
                        <a:picLocks noGrp="1"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88975" y="6254750"/>
                        <a:ext cx="24352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p:cNvGraphicFramePr>
          <p:nvPr>
            <p:extLst>
              <p:ext uri="{D42A27DB-BD31-4B8C-83A1-F6EECF244321}">
                <p14:modId xmlns:p14="http://schemas.microsoft.com/office/powerpoint/2010/main" val="2914055171"/>
              </p:ext>
            </p:extLst>
          </p:nvPr>
        </p:nvGraphicFramePr>
        <p:xfrm>
          <a:off x="8131175" y="168275"/>
          <a:ext cx="708025" cy="669925"/>
        </p:xfrm>
        <a:graphic>
          <a:graphicData uri="http://schemas.openxmlformats.org/presentationml/2006/ole">
            <mc:AlternateContent xmlns:mc="http://schemas.openxmlformats.org/markup-compatibility/2006">
              <mc:Choice xmlns:v="urn:schemas-microsoft-com:vml" Requires="v">
                <p:oleObj spid="_x0000_s83190" name="Drawing" r:id="rId42" imgW="723675" imgH="685530" progId="Presentations.Drawing.11">
                  <p:embed/>
                </p:oleObj>
              </mc:Choice>
              <mc:Fallback>
                <p:oleObj name="Drawing" r:id="rId42" imgW="723675" imgH="685530" progId="Presentations.Drawing.11">
                  <p:embed/>
                  <p:pic>
                    <p:nvPicPr>
                      <p:cNvPr id="0" name="Object 3"/>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1311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3847225048"/>
              </p:ext>
            </p:extLst>
          </p:nvPr>
        </p:nvGraphicFramePr>
        <p:xfrm>
          <a:off x="228600" y="130175"/>
          <a:ext cx="708025" cy="708025"/>
        </p:xfrm>
        <a:graphic>
          <a:graphicData uri="http://schemas.openxmlformats.org/presentationml/2006/ole">
            <mc:AlternateContent xmlns:mc="http://schemas.openxmlformats.org/markup-compatibility/2006">
              <mc:Choice xmlns:v="urn:schemas-microsoft-com:vml" Requires="v">
                <p:oleObj spid="_x0000_s83191" name="Drawing" r:id="rId44" imgW="723675" imgH="723675" progId="Presentations.Drawing.11">
                  <p:embed/>
                </p:oleObj>
              </mc:Choice>
              <mc:Fallback>
                <p:oleObj name="Drawing" r:id="rId44" imgW="723675" imgH="723675" progId="Presentations.Drawing.11">
                  <p:embed/>
                  <p:pic>
                    <p:nvPicPr>
                      <p:cNvPr id="0" name="Object 5"/>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28600"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Text Box 6"/>
          <p:cNvSpPr txBox="1">
            <a:spLocks noChangeArrowheads="1"/>
          </p:cNvSpPr>
          <p:nvPr/>
        </p:nvSpPr>
        <p:spPr bwMode="auto">
          <a:xfrm>
            <a:off x="6858000" y="6462713"/>
            <a:ext cx="1447800" cy="383619"/>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Xu Li, EMC</a:t>
            </a:r>
            <a:endParaRPr lang="en-US" altLang="en-US" dirty="0"/>
          </a:p>
        </p:txBody>
      </p:sp>
      <p:sp>
        <p:nvSpPr>
          <p:cNvPr id="4" name="Rectangle 3"/>
          <p:cNvSpPr/>
          <p:nvPr/>
        </p:nvSpPr>
        <p:spPr>
          <a:xfrm>
            <a:off x="228600" y="1066800"/>
            <a:ext cx="8610600" cy="923330"/>
          </a:xfrm>
          <a:prstGeom prst="rect">
            <a:avLst/>
          </a:prstGeom>
        </p:spPr>
        <p:txBody>
          <a:bodyPr wrap="square">
            <a:spAutoFit/>
          </a:bodyPr>
          <a:lstStyle/>
          <a:p>
            <a:pPr defTabSz="457200"/>
            <a:r>
              <a:rPr lang="en-US" dirty="0" smtClean="0">
                <a:solidFill>
                  <a:prstClr val="black"/>
                </a:solidFill>
              </a:rPr>
              <a:t>The ocean model does not produce an actual SST.  The </a:t>
            </a:r>
            <a:r>
              <a:rPr lang="en-US" b="1" dirty="0" smtClean="0">
                <a:solidFill>
                  <a:prstClr val="black"/>
                </a:solidFill>
              </a:rPr>
              <a:t>NSST</a:t>
            </a:r>
            <a:r>
              <a:rPr lang="en-US" dirty="0" smtClean="0">
                <a:solidFill>
                  <a:prstClr val="black"/>
                </a:solidFill>
              </a:rPr>
              <a:t> determines a </a:t>
            </a:r>
            <a:r>
              <a:rPr lang="en-US" b="1" dirty="0">
                <a:solidFill>
                  <a:prstClr val="black"/>
                </a:solidFill>
              </a:rPr>
              <a:t>T-Profile</a:t>
            </a:r>
            <a:r>
              <a:rPr lang="en-US" dirty="0">
                <a:solidFill>
                  <a:prstClr val="black"/>
                </a:solidFill>
              </a:rPr>
              <a:t> just below the sea surface, where the vertical thermal structure is due </a:t>
            </a:r>
            <a:r>
              <a:rPr lang="en-US" dirty="0" smtClean="0">
                <a:solidFill>
                  <a:prstClr val="black"/>
                </a:solidFill>
              </a:rPr>
              <a:t>to </a:t>
            </a:r>
            <a:r>
              <a:rPr lang="en-US" b="1" dirty="0" smtClean="0">
                <a:solidFill>
                  <a:srgbClr val="FF3300"/>
                </a:solidFill>
              </a:rPr>
              <a:t>diurnal </a:t>
            </a:r>
            <a:r>
              <a:rPr lang="en-US" b="1" dirty="0">
                <a:solidFill>
                  <a:srgbClr val="FF3300"/>
                </a:solidFill>
              </a:rPr>
              <a:t>thermocline layer warming </a:t>
            </a:r>
            <a:r>
              <a:rPr lang="en-US" dirty="0">
                <a:solidFill>
                  <a:prstClr val="black"/>
                </a:solidFill>
              </a:rPr>
              <a:t>and </a:t>
            </a:r>
            <a:r>
              <a:rPr lang="en-US" b="1" dirty="0">
                <a:solidFill>
                  <a:srgbClr val="0066FF"/>
                </a:solidFill>
              </a:rPr>
              <a:t>thermal skin layer</a:t>
            </a:r>
            <a:r>
              <a:rPr lang="en-US" dirty="0">
                <a:solidFill>
                  <a:srgbClr val="0066FF"/>
                </a:solidFill>
              </a:rPr>
              <a:t> </a:t>
            </a:r>
            <a:r>
              <a:rPr lang="en-US" b="1" dirty="0" smtClean="0">
                <a:solidFill>
                  <a:srgbClr val="0066FF"/>
                </a:solidFill>
              </a:rPr>
              <a:t>cooling</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4174211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4" name="Line 6"/>
          <p:cNvSpPr>
            <a:spLocks noChangeShapeType="1"/>
          </p:cNvSpPr>
          <p:nvPr/>
        </p:nvSpPr>
        <p:spPr bwMode="auto">
          <a:xfrm>
            <a:off x="12122150" y="4876800"/>
            <a:ext cx="0" cy="0"/>
          </a:xfrm>
          <a:prstGeom prst="line">
            <a:avLst/>
          </a:prstGeom>
          <a:noFill/>
          <a:ln w="9525">
            <a:solidFill>
              <a:schemeClr val="tx1"/>
            </a:solidFill>
            <a:round/>
            <a:headEnd/>
            <a:tailEnd/>
          </a:ln>
        </p:spPr>
        <p:txBody>
          <a:bodyPr/>
          <a:lstStyle/>
          <a:p>
            <a:pPr defTabSz="457200"/>
            <a:endParaRPr lang="en-US">
              <a:solidFill>
                <a:prstClr val="black"/>
              </a:solidFill>
            </a:endParaRPr>
          </a:p>
        </p:txBody>
      </p:sp>
      <p:sp>
        <p:nvSpPr>
          <p:cNvPr id="13801" name="Rectangle 14"/>
          <p:cNvSpPr>
            <a:spLocks noChangeArrowheads="1"/>
          </p:cNvSpPr>
          <p:nvPr/>
        </p:nvSpPr>
        <p:spPr bwMode="auto">
          <a:xfrm>
            <a:off x="5867400" y="990600"/>
            <a:ext cx="3124200" cy="4495800"/>
          </a:xfrm>
          <a:prstGeom prst="rect">
            <a:avLst/>
          </a:prstGeom>
          <a:solidFill>
            <a:schemeClr val="bg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13802" name="Rectangle 15"/>
          <p:cNvSpPr>
            <a:spLocks noChangeArrowheads="1"/>
          </p:cNvSpPr>
          <p:nvPr/>
        </p:nvSpPr>
        <p:spPr bwMode="auto">
          <a:xfrm>
            <a:off x="5943600" y="1524000"/>
            <a:ext cx="2971800" cy="990600"/>
          </a:xfrm>
          <a:prstGeom prst="rect">
            <a:avLst/>
          </a:prstGeom>
          <a:solidFill>
            <a:srgbClr val="DDDDDD"/>
          </a:solidFill>
          <a:ln w="9525">
            <a:solidFill>
              <a:schemeClr val="bg1"/>
            </a:solidFill>
            <a:miter lim="800000"/>
            <a:headEnd/>
            <a:tailEnd/>
          </a:ln>
        </p:spPr>
        <p:txBody>
          <a:bodyPr wrap="none" anchor="ctr"/>
          <a:lstStyle/>
          <a:p>
            <a:pPr algn="ctr" defTabSz="457200"/>
            <a:r>
              <a:rPr lang="en-US" altLang="zh-CN" b="1" dirty="0" smtClean="0">
                <a:solidFill>
                  <a:prstClr val="black"/>
                </a:solidFill>
              </a:rPr>
              <a:t>Atmospheric FCST Model </a:t>
            </a:r>
          </a:p>
          <a:p>
            <a:pPr algn="ctr" defTabSz="457200"/>
            <a:r>
              <a:rPr lang="en-US" altLang="zh-CN" b="1" dirty="0" smtClean="0">
                <a:solidFill>
                  <a:srgbClr val="0070C0"/>
                </a:solidFill>
              </a:rPr>
              <a:t>with NSST Model built in</a:t>
            </a:r>
            <a:endParaRPr lang="en-US" altLang="zh-CN" b="1" dirty="0">
              <a:solidFill>
                <a:srgbClr val="0070C0"/>
              </a:solidFill>
            </a:endParaRPr>
          </a:p>
          <a:p>
            <a:pPr algn="ctr" defTabSz="457200"/>
            <a:endParaRPr lang="en-US" altLang="zh-CN" b="1" dirty="0">
              <a:solidFill>
                <a:prstClr val="black"/>
              </a:solidFill>
            </a:endParaRPr>
          </a:p>
        </p:txBody>
      </p:sp>
      <p:sp>
        <p:nvSpPr>
          <p:cNvPr id="13803" name="Rectangle 16"/>
          <p:cNvSpPr>
            <a:spLocks noChangeArrowheads="1"/>
          </p:cNvSpPr>
          <p:nvPr/>
        </p:nvSpPr>
        <p:spPr bwMode="auto">
          <a:xfrm>
            <a:off x="5867400" y="990600"/>
            <a:ext cx="3124200" cy="381000"/>
          </a:xfrm>
          <a:prstGeom prst="rect">
            <a:avLst/>
          </a:prstGeom>
          <a:solidFill>
            <a:srgbClr val="FFCC66"/>
          </a:solidFill>
          <a:ln w="9525">
            <a:solidFill>
              <a:schemeClr val="tx1"/>
            </a:solidFill>
            <a:miter lim="800000"/>
            <a:headEnd/>
            <a:tailEnd/>
          </a:ln>
        </p:spPr>
        <p:txBody>
          <a:bodyPr wrap="none" anchor="ctr"/>
          <a:lstStyle/>
          <a:p>
            <a:pPr algn="ctr" defTabSz="457200"/>
            <a:r>
              <a:rPr lang="en-US" b="1" dirty="0" smtClean="0">
                <a:solidFill>
                  <a:prstClr val="black"/>
                </a:solidFill>
              </a:rPr>
              <a:t>FORECAST</a:t>
            </a:r>
            <a:endParaRPr lang="en-US" b="1" dirty="0">
              <a:solidFill>
                <a:prstClr val="black"/>
              </a:solidFill>
            </a:endParaRPr>
          </a:p>
        </p:txBody>
      </p:sp>
      <p:sp>
        <p:nvSpPr>
          <p:cNvPr id="13804" name="Rectangle 17"/>
          <p:cNvSpPr>
            <a:spLocks noChangeArrowheads="1"/>
          </p:cNvSpPr>
          <p:nvPr/>
        </p:nvSpPr>
        <p:spPr bwMode="auto">
          <a:xfrm>
            <a:off x="152400" y="990600"/>
            <a:ext cx="3124200" cy="4495800"/>
          </a:xfrm>
          <a:prstGeom prst="rect">
            <a:avLst/>
          </a:prstGeom>
          <a:solidFill>
            <a:schemeClr val="bg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13805" name="Rectangle 18"/>
          <p:cNvSpPr>
            <a:spLocks noChangeArrowheads="1"/>
          </p:cNvSpPr>
          <p:nvPr/>
        </p:nvSpPr>
        <p:spPr bwMode="auto">
          <a:xfrm>
            <a:off x="228600" y="1524000"/>
            <a:ext cx="2971800" cy="990600"/>
          </a:xfrm>
          <a:prstGeom prst="rect">
            <a:avLst/>
          </a:prstGeom>
          <a:solidFill>
            <a:srgbClr val="DDDDDD"/>
          </a:solidFill>
          <a:ln w="9525">
            <a:solidFill>
              <a:schemeClr val="bg1"/>
            </a:solidFill>
            <a:miter lim="800000"/>
            <a:headEnd/>
            <a:tailEnd/>
          </a:ln>
        </p:spPr>
        <p:txBody>
          <a:bodyPr wrap="none" anchor="ctr"/>
          <a:lstStyle/>
          <a:p>
            <a:pPr algn="ctr" defTabSz="457200"/>
            <a:r>
              <a:rPr lang="en-US" altLang="zh-CN" b="1" dirty="0" smtClean="0">
                <a:solidFill>
                  <a:prstClr val="black"/>
                </a:solidFill>
              </a:rPr>
              <a:t>Hybrid ENKF GSI </a:t>
            </a:r>
          </a:p>
          <a:p>
            <a:pPr algn="ctr" defTabSz="457200"/>
            <a:r>
              <a:rPr lang="en-US" altLang="zh-CN" b="1" dirty="0" smtClean="0">
                <a:solidFill>
                  <a:srgbClr val="0070C0"/>
                </a:solidFill>
              </a:rPr>
              <a:t>with </a:t>
            </a:r>
            <a:r>
              <a:rPr lang="en-US" altLang="zh-CN" b="1" dirty="0" err="1" smtClean="0">
                <a:solidFill>
                  <a:srgbClr val="0070C0"/>
                </a:solidFill>
              </a:rPr>
              <a:t>Tf</a:t>
            </a:r>
            <a:r>
              <a:rPr lang="en-US" altLang="zh-CN" b="1" dirty="0" smtClean="0">
                <a:solidFill>
                  <a:srgbClr val="0070C0"/>
                </a:solidFill>
              </a:rPr>
              <a:t> analysis built in</a:t>
            </a:r>
            <a:endParaRPr lang="en-US" altLang="zh-CN" b="1" dirty="0">
              <a:solidFill>
                <a:srgbClr val="0070C0"/>
              </a:solidFill>
            </a:endParaRPr>
          </a:p>
          <a:p>
            <a:pPr algn="ctr" defTabSz="457200"/>
            <a:endParaRPr lang="en-US" altLang="zh-CN" b="1" dirty="0">
              <a:solidFill>
                <a:prstClr val="black"/>
              </a:solidFill>
            </a:endParaRPr>
          </a:p>
        </p:txBody>
      </p:sp>
      <p:sp>
        <p:nvSpPr>
          <p:cNvPr id="13806" name="Rectangle 19"/>
          <p:cNvSpPr>
            <a:spLocks noChangeArrowheads="1"/>
          </p:cNvSpPr>
          <p:nvPr/>
        </p:nvSpPr>
        <p:spPr bwMode="auto">
          <a:xfrm>
            <a:off x="152400" y="990600"/>
            <a:ext cx="3124200" cy="381000"/>
          </a:xfrm>
          <a:prstGeom prst="rect">
            <a:avLst/>
          </a:prstGeom>
          <a:solidFill>
            <a:srgbClr val="FFCC66"/>
          </a:solidFill>
          <a:ln w="9525">
            <a:solidFill>
              <a:schemeClr val="tx1"/>
            </a:solidFill>
            <a:miter lim="800000"/>
            <a:headEnd/>
            <a:tailEnd/>
          </a:ln>
        </p:spPr>
        <p:txBody>
          <a:bodyPr wrap="none" anchor="ctr"/>
          <a:lstStyle/>
          <a:p>
            <a:pPr algn="ctr" defTabSz="457200"/>
            <a:r>
              <a:rPr lang="en-US" b="1" dirty="0" smtClean="0">
                <a:solidFill>
                  <a:prstClr val="black"/>
                </a:solidFill>
              </a:rPr>
              <a:t>ANALYSIS</a:t>
            </a:r>
            <a:endParaRPr lang="en-US" b="1" dirty="0">
              <a:solidFill>
                <a:prstClr val="black"/>
              </a:solidFill>
            </a:endParaRPr>
          </a:p>
        </p:txBody>
      </p:sp>
      <p:sp>
        <p:nvSpPr>
          <p:cNvPr id="13810" name="Line 25"/>
          <p:cNvSpPr>
            <a:spLocks noChangeShapeType="1"/>
          </p:cNvSpPr>
          <p:nvPr/>
        </p:nvSpPr>
        <p:spPr bwMode="auto">
          <a:xfrm flipV="1">
            <a:off x="2438400" y="2552581"/>
            <a:ext cx="0" cy="228600"/>
          </a:xfrm>
          <a:prstGeom prst="line">
            <a:avLst/>
          </a:prstGeom>
          <a:noFill/>
          <a:ln w="19050">
            <a:solidFill>
              <a:schemeClr val="tx1"/>
            </a:solidFill>
            <a:round/>
            <a:headEnd/>
            <a:tailEnd type="triangle" w="med" len="med"/>
          </a:ln>
        </p:spPr>
        <p:txBody>
          <a:bodyPr/>
          <a:lstStyle/>
          <a:p>
            <a:pPr defTabSz="457200"/>
            <a:endParaRPr lang="en-US">
              <a:solidFill>
                <a:prstClr val="black"/>
              </a:solidFill>
            </a:endParaRPr>
          </a:p>
        </p:txBody>
      </p:sp>
      <p:sp>
        <p:nvSpPr>
          <p:cNvPr id="13819" name="Rectangle 44"/>
          <p:cNvSpPr>
            <a:spLocks noChangeArrowheads="1"/>
          </p:cNvSpPr>
          <p:nvPr/>
        </p:nvSpPr>
        <p:spPr bwMode="auto">
          <a:xfrm>
            <a:off x="228600" y="4343400"/>
            <a:ext cx="2971800" cy="106680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lgn="ctr" defTabSz="457200"/>
            <a:r>
              <a:rPr lang="en-US" altLang="zh-CN" b="1" dirty="0" smtClean="0">
                <a:solidFill>
                  <a:prstClr val="black"/>
                </a:solidFill>
              </a:rPr>
              <a:t>Hybrid GODAS</a:t>
            </a:r>
          </a:p>
          <a:p>
            <a:pPr algn="ctr" defTabSz="457200"/>
            <a:endParaRPr lang="en-US" altLang="zh-CN" sz="1600" b="1" dirty="0">
              <a:solidFill>
                <a:prstClr val="black"/>
              </a:solidFill>
            </a:endParaRPr>
          </a:p>
        </p:txBody>
      </p:sp>
      <p:sp>
        <p:nvSpPr>
          <p:cNvPr id="58" name="Rectangle 32"/>
          <p:cNvSpPr>
            <a:spLocks noChangeArrowheads="1"/>
          </p:cNvSpPr>
          <p:nvPr/>
        </p:nvSpPr>
        <p:spPr bwMode="auto">
          <a:xfrm>
            <a:off x="5943600" y="2743200"/>
            <a:ext cx="2971800" cy="1371600"/>
          </a:xfrm>
          <a:prstGeom prst="rect">
            <a:avLst/>
          </a:prstGeom>
          <a:solidFill>
            <a:schemeClr val="accent2">
              <a:lumMod val="40000"/>
              <a:lumOff val="60000"/>
            </a:schemeClr>
          </a:solidFill>
          <a:ln w="9525">
            <a:solidFill>
              <a:schemeClr val="tx2">
                <a:lumMod val="20000"/>
                <a:lumOff val="80000"/>
              </a:schemeClr>
            </a:solidFill>
            <a:miter lim="800000"/>
            <a:headEnd/>
            <a:tailEnd/>
          </a:ln>
          <a:effectLst/>
          <a:extLst/>
        </p:spPr>
        <p:txBody>
          <a:bodyPr wrap="none" anchor="ctr"/>
          <a:lstStyle/>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smtClean="0">
              <a:solidFill>
                <a:prstClr val="black"/>
              </a:solidFill>
              <a:sym typeface="Wingdings" pitchFamily="2" charset="2"/>
            </a:endParaRPr>
          </a:p>
          <a:p>
            <a:pPr defTabSz="457200">
              <a:lnSpc>
                <a:spcPct val="150000"/>
              </a:lnSpc>
              <a:defRPr/>
            </a:pPr>
            <a:r>
              <a:rPr lang="en-US" altLang="zh-CN" sz="1400" b="1" dirty="0" smtClean="0">
                <a:solidFill>
                  <a:prstClr val="black"/>
                </a:solidFill>
                <a:sym typeface="Wingdings" pitchFamily="2" charset="2"/>
              </a:rPr>
              <a:t>Get            and then                 for </a:t>
            </a:r>
          </a:p>
          <a:p>
            <a:pPr defTabSz="457200">
              <a:lnSpc>
                <a:spcPct val="150000"/>
              </a:lnSpc>
              <a:defRPr/>
            </a:pPr>
            <a:r>
              <a:rPr lang="en-US" altLang="zh-CN" sz="1400" b="1" dirty="0" smtClean="0">
                <a:solidFill>
                  <a:prstClr val="black"/>
                </a:solidFill>
                <a:sym typeface="Wingdings" pitchFamily="2" charset="2"/>
              </a:rPr>
              <a:t>the coupling with NSST T-Profile</a:t>
            </a:r>
          </a:p>
          <a:p>
            <a:pPr defTabSz="457200">
              <a:lnSpc>
                <a:spcPct val="150000"/>
              </a:lnSpc>
              <a:defRPr/>
            </a:pPr>
            <a:r>
              <a:rPr lang="en-US" altLang="zh-CN" sz="1400" b="1" dirty="0" smtClean="0">
                <a:solidFill>
                  <a:prstClr val="black"/>
                </a:solidFill>
                <a:sym typeface="Wingdings" pitchFamily="2" charset="2"/>
              </a:rPr>
              <a:t>                   and Oceanic model</a:t>
            </a:r>
          </a:p>
          <a:p>
            <a:pPr defTabSz="457200">
              <a:lnSpc>
                <a:spcPct val="150000"/>
              </a:lnSpc>
              <a:defRPr/>
            </a:pPr>
            <a:r>
              <a:rPr lang="en-US" altLang="zh-CN" sz="1400" b="1" dirty="0" smtClean="0">
                <a:solidFill>
                  <a:prstClr val="black"/>
                </a:solidFill>
                <a:sym typeface="Wingdings" pitchFamily="2" charset="2"/>
              </a:rPr>
              <a:t> T-Profile </a:t>
            </a: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a:solidFill>
                <a:prstClr val="black"/>
              </a:solidFill>
            </a:endParaRPr>
          </a:p>
        </p:txBody>
      </p:sp>
      <p:sp>
        <p:nvSpPr>
          <p:cNvPr id="53" name="Title 1"/>
          <p:cNvSpPr txBox="1">
            <a:spLocks/>
          </p:cNvSpPr>
          <p:nvPr/>
        </p:nvSpPr>
        <p:spPr>
          <a:xfrm>
            <a:off x="228600" y="152400"/>
            <a:ext cx="8686800" cy="1066800"/>
          </a:xfrm>
          <a:prstGeom prst="rect">
            <a:avLst/>
          </a:prstGeom>
        </p:spPr>
        <p:txBody>
          <a:bodyPr/>
          <a:lstStyle/>
          <a:p>
            <a:pPr algn="ctr" fontAlgn="base">
              <a:spcBef>
                <a:spcPct val="0"/>
              </a:spcBef>
              <a:spcAft>
                <a:spcPct val="0"/>
              </a:spcAft>
              <a:defRPr/>
            </a:pPr>
            <a:r>
              <a:rPr lang="en-US" sz="2400" b="1" dirty="0" smtClean="0">
                <a:solidFill>
                  <a:srgbClr val="002060"/>
                </a:solidFill>
                <a:latin typeface="Times New Roman" panose="02020603050405020304" pitchFamily="18" charset="0"/>
                <a:cs typeface="Times New Roman" panose="02020603050405020304" pitchFamily="18" charset="0"/>
              </a:rPr>
              <a:t>Incorporation of the NSST into an air-sea coupled </a:t>
            </a:r>
          </a:p>
          <a:p>
            <a:pPr algn="ctr" fontAlgn="base">
              <a:spcBef>
                <a:spcPct val="0"/>
              </a:spcBef>
              <a:spcAft>
                <a:spcPct val="0"/>
              </a:spcAft>
              <a:defRPr/>
            </a:pPr>
            <a:r>
              <a:rPr lang="en-US" sz="2400" b="1" dirty="0" smtClean="0">
                <a:solidFill>
                  <a:srgbClr val="002060"/>
                </a:solidFill>
                <a:latin typeface="Times New Roman" panose="02020603050405020304" pitchFamily="18" charset="0"/>
                <a:cs typeface="Times New Roman" panose="02020603050405020304" pitchFamily="18" charset="0"/>
              </a:rPr>
              <a:t>data assimilation and prediction system</a:t>
            </a:r>
          </a:p>
        </p:txBody>
      </p:sp>
      <p:graphicFrame>
        <p:nvGraphicFramePr>
          <p:cNvPr id="14263" name="Object 951"/>
          <p:cNvGraphicFramePr>
            <a:graphicFrameLocks noChangeAspect="1"/>
          </p:cNvGraphicFramePr>
          <p:nvPr>
            <p:extLst>
              <p:ext uri="{D42A27DB-BD31-4B8C-83A1-F6EECF244321}">
                <p14:modId xmlns:p14="http://schemas.microsoft.com/office/powerpoint/2010/main" val="2042042536"/>
              </p:ext>
            </p:extLst>
          </p:nvPr>
        </p:nvGraphicFramePr>
        <p:xfrm>
          <a:off x="1152525" y="2133600"/>
          <a:ext cx="1028700" cy="376238"/>
        </p:xfrm>
        <a:graphic>
          <a:graphicData uri="http://schemas.openxmlformats.org/presentationml/2006/ole">
            <mc:AlternateContent xmlns:mc="http://schemas.openxmlformats.org/markup-compatibility/2006">
              <mc:Choice xmlns:v="urn:schemas-microsoft-com:vml" Requires="v">
                <p:oleObj spid="_x0000_s82234" name="Equation" r:id="rId4" imgW="647640" imgH="253800" progId="Equation.3">
                  <p:embed/>
                </p:oleObj>
              </mc:Choice>
              <mc:Fallback>
                <p:oleObj name="Equation" r:id="rId4" imgW="64764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2133600"/>
                        <a:ext cx="1028700" cy="37623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57" name="Rectangle 44"/>
          <p:cNvSpPr>
            <a:spLocks noChangeArrowheads="1"/>
          </p:cNvSpPr>
          <p:nvPr/>
        </p:nvSpPr>
        <p:spPr bwMode="auto">
          <a:xfrm>
            <a:off x="5943600" y="4343400"/>
            <a:ext cx="2971800" cy="106680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lgn="ctr" defTabSz="457200"/>
            <a:r>
              <a:rPr lang="en-US" altLang="zh-CN" b="1" dirty="0" smtClean="0">
                <a:solidFill>
                  <a:prstClr val="black"/>
                </a:solidFill>
              </a:rPr>
              <a:t>Oceanic FCST Model</a:t>
            </a:r>
          </a:p>
          <a:p>
            <a:pPr algn="ctr" defTabSz="457200"/>
            <a:endParaRPr lang="en-US" altLang="zh-CN" sz="1600" b="1" dirty="0">
              <a:solidFill>
                <a:prstClr val="black"/>
              </a:solidFill>
            </a:endParaRPr>
          </a:p>
        </p:txBody>
      </p:sp>
      <p:graphicFrame>
        <p:nvGraphicFramePr>
          <p:cNvPr id="1120277" name="Object 21"/>
          <p:cNvGraphicFramePr>
            <a:graphicFrameLocks noChangeAspect="1"/>
          </p:cNvGraphicFramePr>
          <p:nvPr>
            <p:extLst>
              <p:ext uri="{D42A27DB-BD31-4B8C-83A1-F6EECF244321}">
                <p14:modId xmlns:p14="http://schemas.microsoft.com/office/powerpoint/2010/main" val="1593923441"/>
              </p:ext>
            </p:extLst>
          </p:nvPr>
        </p:nvGraphicFramePr>
        <p:xfrm>
          <a:off x="1295400" y="4952999"/>
          <a:ext cx="685800" cy="426817"/>
        </p:xfrm>
        <a:graphic>
          <a:graphicData uri="http://schemas.openxmlformats.org/presentationml/2006/ole">
            <mc:AlternateContent xmlns:mc="http://schemas.openxmlformats.org/markup-compatibility/2006">
              <mc:Choice xmlns:v="urn:schemas-microsoft-com:vml" Requires="v">
                <p:oleObj spid="_x0000_s82235" name="Equation" r:id="rId6" imgW="393480" imgH="241200" progId="Equation.3">
                  <p:embed/>
                </p:oleObj>
              </mc:Choice>
              <mc:Fallback>
                <p:oleObj name="Equation" r:id="rId6" imgW="39348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952999"/>
                        <a:ext cx="685800" cy="426817"/>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79" name="Object 23"/>
          <p:cNvGraphicFramePr>
            <a:graphicFrameLocks noChangeAspect="1"/>
          </p:cNvGraphicFramePr>
          <p:nvPr>
            <p:extLst>
              <p:ext uri="{D42A27DB-BD31-4B8C-83A1-F6EECF244321}">
                <p14:modId xmlns:p14="http://schemas.microsoft.com/office/powerpoint/2010/main" val="2899109766"/>
              </p:ext>
            </p:extLst>
          </p:nvPr>
        </p:nvGraphicFramePr>
        <p:xfrm>
          <a:off x="7086600" y="4953000"/>
          <a:ext cx="641350" cy="393700"/>
        </p:xfrm>
        <a:graphic>
          <a:graphicData uri="http://schemas.openxmlformats.org/presentationml/2006/ole">
            <mc:AlternateContent xmlns:mc="http://schemas.openxmlformats.org/markup-compatibility/2006">
              <mc:Choice xmlns:v="urn:schemas-microsoft-com:vml" Requires="v">
                <p:oleObj spid="_x0000_s82236" name="Equation" r:id="rId8" imgW="393480" imgH="241200" progId="Equation.3">
                  <p:embed/>
                </p:oleObj>
              </mc:Choice>
              <mc:Fallback>
                <p:oleObj name="Equation" r:id="rId8" imgW="3934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4953000"/>
                        <a:ext cx="6413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0280" name="Object 24"/>
          <p:cNvGraphicFramePr>
            <a:graphicFrameLocks noChangeAspect="1"/>
          </p:cNvGraphicFramePr>
          <p:nvPr>
            <p:extLst>
              <p:ext uri="{D42A27DB-BD31-4B8C-83A1-F6EECF244321}">
                <p14:modId xmlns:p14="http://schemas.microsoft.com/office/powerpoint/2010/main" val="1411925607"/>
              </p:ext>
            </p:extLst>
          </p:nvPr>
        </p:nvGraphicFramePr>
        <p:xfrm>
          <a:off x="6629400" y="2133600"/>
          <a:ext cx="1370013" cy="415925"/>
        </p:xfrm>
        <a:graphic>
          <a:graphicData uri="http://schemas.openxmlformats.org/presentationml/2006/ole">
            <mc:AlternateContent xmlns:mc="http://schemas.openxmlformats.org/markup-compatibility/2006">
              <mc:Choice xmlns:v="urn:schemas-microsoft-com:vml" Requires="v">
                <p:oleObj spid="_x0000_s82237" name="Equation" r:id="rId10" imgW="838080" imgH="253800" progId="Equation.3">
                  <p:embed/>
                </p:oleObj>
              </mc:Choice>
              <mc:Fallback>
                <p:oleObj name="Equation" r:id="rId10" imgW="83808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133600"/>
                        <a:ext cx="13700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Rounded Rectangular Callout 61"/>
          <p:cNvSpPr/>
          <p:nvPr/>
        </p:nvSpPr>
        <p:spPr>
          <a:xfrm>
            <a:off x="3581400" y="3276600"/>
            <a:ext cx="1981200" cy="512965"/>
          </a:xfrm>
          <a:prstGeom prst="wedgeRoundRectCallout">
            <a:avLst>
              <a:gd name="adj1" fmla="val 65499"/>
              <a:gd name="adj2" fmla="val -130825"/>
              <a:gd name="adj3" fmla="val 16667"/>
            </a:avLst>
          </a:prstGeom>
          <a:solidFill>
            <a:srgbClr val="FFFDC6"/>
          </a:solidFill>
          <a:ln>
            <a:solidFill>
              <a:srgbClr val="E8E8E8"/>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srgbClr val="008000"/>
                </a:solidFill>
              </a:rPr>
              <a:t>SST(</a:t>
            </a:r>
            <a:r>
              <a:rPr lang="en-US" dirty="0">
                <a:solidFill>
                  <a:srgbClr val="008000"/>
                </a:solidFill>
              </a:rPr>
              <a:t>z)</a:t>
            </a:r>
            <a:r>
              <a:rPr lang="en-US" dirty="0">
                <a:solidFill>
                  <a:srgbClr val="000004"/>
                </a:solidFill>
              </a:rPr>
              <a:t> = </a:t>
            </a:r>
            <a:r>
              <a:rPr lang="en-US" dirty="0" err="1" smtClean="0">
                <a:solidFill>
                  <a:srgbClr val="0000FF"/>
                </a:solidFill>
              </a:rPr>
              <a:t>SST</a:t>
            </a:r>
            <a:r>
              <a:rPr lang="en-US" baseline="-25000" dirty="0" err="1" smtClean="0">
                <a:solidFill>
                  <a:srgbClr val="0000FF"/>
                </a:solidFill>
              </a:rPr>
              <a:t>fnd</a:t>
            </a:r>
            <a:r>
              <a:rPr lang="en-US" dirty="0" smtClean="0">
                <a:solidFill>
                  <a:srgbClr val="000004"/>
                </a:solidFill>
              </a:rPr>
              <a:t> </a:t>
            </a:r>
            <a:r>
              <a:rPr lang="en-US" dirty="0">
                <a:solidFill>
                  <a:srgbClr val="000004"/>
                </a:solidFill>
              </a:rPr>
              <a:t>+ T</a:t>
            </a:r>
            <a:r>
              <a:rPr lang="en-US" baseline="-25000" dirty="0">
                <a:solidFill>
                  <a:srgbClr val="000004"/>
                </a:solidFill>
              </a:rPr>
              <a:t>w</a:t>
            </a:r>
            <a:r>
              <a:rPr lang="en-US" dirty="0">
                <a:solidFill>
                  <a:srgbClr val="000004"/>
                </a:solidFill>
              </a:rPr>
              <a:t>’(z) - </a:t>
            </a:r>
            <a:r>
              <a:rPr lang="en-US" dirty="0" err="1">
                <a:solidFill>
                  <a:srgbClr val="000004"/>
                </a:solidFill>
              </a:rPr>
              <a:t>T</a:t>
            </a:r>
            <a:r>
              <a:rPr lang="en-US" baseline="-25000" dirty="0" err="1">
                <a:solidFill>
                  <a:srgbClr val="000004"/>
                </a:solidFill>
              </a:rPr>
              <a:t>c</a:t>
            </a:r>
            <a:r>
              <a:rPr lang="en-US" dirty="0">
                <a:solidFill>
                  <a:srgbClr val="000004"/>
                </a:solidFill>
              </a:rPr>
              <a:t>’(z)</a:t>
            </a:r>
            <a:r>
              <a:rPr lang="en-US" dirty="0">
                <a:solidFill>
                  <a:prstClr val="white"/>
                </a:solidFill>
              </a:rPr>
              <a:t> </a:t>
            </a:r>
          </a:p>
        </p:txBody>
      </p:sp>
      <p:sp>
        <p:nvSpPr>
          <p:cNvPr id="63" name="Rounded Rectangular Callout 62"/>
          <p:cNvSpPr/>
          <p:nvPr/>
        </p:nvSpPr>
        <p:spPr>
          <a:xfrm>
            <a:off x="3429000" y="3276600"/>
            <a:ext cx="2286000" cy="609600"/>
          </a:xfrm>
          <a:prstGeom prst="wedgeRoundRectCallout">
            <a:avLst>
              <a:gd name="adj1" fmla="val -57275"/>
              <a:gd name="adj2" fmla="val -123447"/>
              <a:gd name="adj3" fmla="val 16667"/>
            </a:avLst>
          </a:prstGeom>
          <a:solidFill>
            <a:srgbClr val="FFFDC6"/>
          </a:solidFill>
          <a:ln>
            <a:solidFill>
              <a:srgbClr val="E8E8E8"/>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2000" dirty="0" smtClean="0">
                <a:solidFill>
                  <a:srgbClr val="008000"/>
                </a:solidFill>
              </a:rPr>
              <a:t> T(z</a:t>
            </a:r>
            <a:r>
              <a:rPr lang="en-US" sz="2000" dirty="0">
                <a:solidFill>
                  <a:srgbClr val="008000"/>
                </a:solidFill>
              </a:rPr>
              <a:t>)</a:t>
            </a:r>
            <a:r>
              <a:rPr lang="en-US" sz="2000" dirty="0">
                <a:solidFill>
                  <a:srgbClr val="000004"/>
                </a:solidFill>
              </a:rPr>
              <a:t> = </a:t>
            </a:r>
            <a:r>
              <a:rPr lang="en-US" sz="2000" dirty="0" err="1" smtClean="0">
                <a:solidFill>
                  <a:srgbClr val="0000FF"/>
                </a:solidFill>
              </a:rPr>
              <a:t>T</a:t>
            </a:r>
            <a:r>
              <a:rPr lang="en-US" sz="2000" baseline="-25000" dirty="0" err="1" smtClean="0">
                <a:solidFill>
                  <a:srgbClr val="0000FF"/>
                </a:solidFill>
              </a:rPr>
              <a:t>f</a:t>
            </a:r>
            <a:r>
              <a:rPr lang="en-US" sz="2000" dirty="0" smtClean="0">
                <a:solidFill>
                  <a:srgbClr val="000004"/>
                </a:solidFill>
              </a:rPr>
              <a:t> (</a:t>
            </a:r>
            <a:r>
              <a:rPr lang="en-US" sz="2000" dirty="0" err="1" smtClean="0">
                <a:solidFill>
                  <a:srgbClr val="000004"/>
                </a:solidFill>
              </a:rPr>
              <a:t>z</a:t>
            </a:r>
            <a:r>
              <a:rPr lang="en-US" sz="2000" baseline="-25000" dirty="0" err="1" smtClean="0">
                <a:solidFill>
                  <a:srgbClr val="000004"/>
                </a:solidFill>
              </a:rPr>
              <a:t>w</a:t>
            </a:r>
            <a:r>
              <a:rPr lang="en-US" sz="2000" baseline="-25000" dirty="0" smtClean="0">
                <a:solidFill>
                  <a:srgbClr val="000004"/>
                </a:solidFill>
              </a:rPr>
              <a:t> </a:t>
            </a:r>
            <a:r>
              <a:rPr lang="en-US" sz="2000" dirty="0" smtClean="0">
                <a:solidFill>
                  <a:srgbClr val="000004"/>
                </a:solidFill>
              </a:rPr>
              <a:t>) + T’(</a:t>
            </a:r>
            <a:r>
              <a:rPr lang="en-US" sz="2000" dirty="0">
                <a:solidFill>
                  <a:srgbClr val="000004"/>
                </a:solidFill>
              </a:rPr>
              <a:t>z</a:t>
            </a:r>
            <a:r>
              <a:rPr lang="en-US" sz="2000" dirty="0" smtClean="0">
                <a:solidFill>
                  <a:srgbClr val="000004"/>
                </a:solidFill>
              </a:rPr>
              <a:t>)</a:t>
            </a:r>
            <a:endParaRPr lang="en-US" sz="2000" dirty="0">
              <a:solidFill>
                <a:prstClr val="white"/>
              </a:solidFill>
            </a:endParaRPr>
          </a:p>
        </p:txBody>
      </p:sp>
      <p:graphicFrame>
        <p:nvGraphicFramePr>
          <p:cNvPr id="1120283" name="Object 27"/>
          <p:cNvGraphicFramePr>
            <a:graphicFrameLocks noChangeAspect="1"/>
          </p:cNvGraphicFramePr>
          <p:nvPr>
            <p:extLst>
              <p:ext uri="{D42A27DB-BD31-4B8C-83A1-F6EECF244321}">
                <p14:modId xmlns:p14="http://schemas.microsoft.com/office/powerpoint/2010/main" val="3629615426"/>
              </p:ext>
            </p:extLst>
          </p:nvPr>
        </p:nvGraphicFramePr>
        <p:xfrm>
          <a:off x="6781800" y="3776411"/>
          <a:ext cx="624681" cy="289427"/>
        </p:xfrm>
        <a:graphic>
          <a:graphicData uri="http://schemas.openxmlformats.org/presentationml/2006/ole">
            <mc:AlternateContent xmlns:mc="http://schemas.openxmlformats.org/markup-compatibility/2006">
              <mc:Choice xmlns:v="urn:schemas-microsoft-com:vml" Requires="v">
                <p:oleObj spid="_x0000_s82238" name="Equation" r:id="rId12" imgW="520560" imgH="241200" progId="Equation.3">
                  <p:embed/>
                </p:oleObj>
              </mc:Choice>
              <mc:Fallback>
                <p:oleObj name="Equation" r:id="rId12" imgW="52056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3776411"/>
                        <a:ext cx="624681" cy="2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Line 3"/>
          <p:cNvSpPr>
            <a:spLocks noChangeShapeType="1"/>
          </p:cNvSpPr>
          <p:nvPr/>
        </p:nvSpPr>
        <p:spPr bwMode="auto">
          <a:xfrm>
            <a:off x="3276600" y="4800600"/>
            <a:ext cx="2590800" cy="0"/>
          </a:xfrm>
          <a:prstGeom prst="line">
            <a:avLst/>
          </a:prstGeom>
          <a:noFill/>
          <a:ln w="28575">
            <a:solidFill>
              <a:schemeClr val="tx1"/>
            </a:solidFill>
            <a:round/>
            <a:headEnd type="triangle"/>
            <a:tailEnd type="none" w="med" len="med"/>
          </a:ln>
        </p:spPr>
        <p:txBody>
          <a:bodyPr/>
          <a:lstStyle/>
          <a:p>
            <a:pPr defTabSz="457200"/>
            <a:endParaRPr lang="en-US">
              <a:solidFill>
                <a:prstClr val="black"/>
              </a:solidFill>
            </a:endParaRPr>
          </a:p>
        </p:txBody>
      </p:sp>
      <p:sp>
        <p:nvSpPr>
          <p:cNvPr id="74" name="Line 4"/>
          <p:cNvSpPr>
            <a:spLocks noChangeShapeType="1"/>
          </p:cNvSpPr>
          <p:nvPr/>
        </p:nvSpPr>
        <p:spPr bwMode="auto">
          <a:xfrm flipH="1">
            <a:off x="3276600" y="1905000"/>
            <a:ext cx="2590800" cy="0"/>
          </a:xfrm>
          <a:prstGeom prst="line">
            <a:avLst/>
          </a:prstGeom>
          <a:noFill/>
          <a:ln w="28575">
            <a:solidFill>
              <a:schemeClr val="tx1"/>
            </a:solidFill>
            <a:round/>
            <a:headEnd type="triangle"/>
            <a:tailEnd type="none" w="med" len="med"/>
          </a:ln>
        </p:spPr>
        <p:txBody>
          <a:bodyPr/>
          <a:lstStyle/>
          <a:p>
            <a:pPr defTabSz="457200"/>
            <a:endParaRPr lang="en-US">
              <a:solidFill>
                <a:prstClr val="black"/>
              </a:solidFill>
            </a:endParaRPr>
          </a:p>
        </p:txBody>
      </p:sp>
      <p:sp>
        <p:nvSpPr>
          <p:cNvPr id="75" name="AutoShape 7"/>
          <p:cNvSpPr>
            <a:spLocks noChangeArrowheads="1"/>
          </p:cNvSpPr>
          <p:nvPr/>
        </p:nvSpPr>
        <p:spPr bwMode="auto">
          <a:xfrm>
            <a:off x="3657600" y="4572000"/>
            <a:ext cx="1981200" cy="457200"/>
          </a:xfrm>
          <a:prstGeom prst="roundRect">
            <a:avLst>
              <a:gd name="adj" fmla="val 16667"/>
            </a:avLst>
          </a:prstGeom>
          <a:solidFill>
            <a:srgbClr val="CCFFFF"/>
          </a:solidFill>
          <a:ln w="9525">
            <a:solidFill>
              <a:srgbClr val="CCFFFF"/>
            </a:solidFill>
            <a:round/>
            <a:headEnd/>
            <a:tailEnd/>
          </a:ln>
        </p:spPr>
        <p:txBody>
          <a:bodyPr wrap="none" anchor="ctr"/>
          <a:lstStyle/>
          <a:p>
            <a:pPr defTabSz="457200"/>
            <a:r>
              <a:rPr lang="en-US" altLang="zh-CN" sz="1600" b="1" dirty="0">
                <a:solidFill>
                  <a:prstClr val="black"/>
                </a:solidFill>
              </a:rPr>
              <a:t>BG</a:t>
            </a:r>
            <a:r>
              <a:rPr lang="en-US" altLang="zh-CN" b="1" dirty="0">
                <a:solidFill>
                  <a:prstClr val="black"/>
                </a:solidFill>
              </a:rPr>
              <a:t> </a:t>
            </a:r>
            <a:endParaRPr lang="en-US" altLang="zh-CN" dirty="0">
              <a:solidFill>
                <a:prstClr val="black"/>
              </a:solidFill>
            </a:endParaRPr>
          </a:p>
        </p:txBody>
      </p:sp>
      <p:sp>
        <p:nvSpPr>
          <p:cNvPr id="76" name="AutoShape 22"/>
          <p:cNvSpPr>
            <a:spLocks noChangeArrowheads="1"/>
          </p:cNvSpPr>
          <p:nvPr/>
        </p:nvSpPr>
        <p:spPr bwMode="auto">
          <a:xfrm>
            <a:off x="3657600" y="1676400"/>
            <a:ext cx="1828800" cy="457200"/>
          </a:xfrm>
          <a:prstGeom prst="roundRect">
            <a:avLst>
              <a:gd name="adj" fmla="val 16667"/>
            </a:avLst>
          </a:prstGeom>
          <a:solidFill>
            <a:srgbClr val="CCFFFF"/>
          </a:solidFill>
          <a:ln w="9525">
            <a:solidFill>
              <a:srgbClr val="CCFFFF"/>
            </a:solidFill>
            <a:round/>
            <a:headEnd/>
            <a:tailEnd/>
          </a:ln>
        </p:spPr>
        <p:txBody>
          <a:bodyPr wrap="none" anchor="ctr"/>
          <a:lstStyle/>
          <a:p>
            <a:pPr defTabSz="457200"/>
            <a:r>
              <a:rPr lang="en-US" altLang="zh-CN" sz="1600" b="1" dirty="0">
                <a:solidFill>
                  <a:prstClr val="black"/>
                </a:solidFill>
              </a:rPr>
              <a:t>IC</a:t>
            </a:r>
            <a:r>
              <a:rPr lang="en-US" altLang="zh-CN" b="1" dirty="0">
                <a:solidFill>
                  <a:prstClr val="black"/>
                </a:solidFill>
              </a:rPr>
              <a:t> </a:t>
            </a:r>
            <a:endParaRPr lang="en-US" altLang="zh-CN" dirty="0">
              <a:solidFill>
                <a:prstClr val="black"/>
              </a:solidFill>
            </a:endParaRPr>
          </a:p>
        </p:txBody>
      </p:sp>
      <p:graphicFrame>
        <p:nvGraphicFramePr>
          <p:cNvPr id="77" name="Object 460"/>
          <p:cNvGraphicFramePr>
            <a:graphicFrameLocks noChangeAspect="1"/>
          </p:cNvGraphicFramePr>
          <p:nvPr>
            <p:extLst>
              <p:ext uri="{D42A27DB-BD31-4B8C-83A1-F6EECF244321}">
                <p14:modId xmlns:p14="http://schemas.microsoft.com/office/powerpoint/2010/main" val="778944125"/>
              </p:ext>
            </p:extLst>
          </p:nvPr>
        </p:nvGraphicFramePr>
        <p:xfrm>
          <a:off x="5976938" y="3408565"/>
          <a:ext cx="728662" cy="381000"/>
        </p:xfrm>
        <a:graphic>
          <a:graphicData uri="http://schemas.openxmlformats.org/presentationml/2006/ole">
            <mc:AlternateContent xmlns:mc="http://schemas.openxmlformats.org/markup-compatibility/2006">
              <mc:Choice xmlns:v="urn:schemas-microsoft-com:vml" Requires="v">
                <p:oleObj spid="_x0000_s82239" name="Equation" r:id="rId14" imgW="545760" imgH="253800" progId="Equation.3">
                  <p:embed/>
                </p:oleObj>
              </mc:Choice>
              <mc:Fallback>
                <p:oleObj name="Equation" r:id="rId14" imgW="54576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6938" y="3408565"/>
                        <a:ext cx="728662"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85" name="Object 29"/>
          <p:cNvGraphicFramePr>
            <a:graphicFrameLocks noChangeAspect="1"/>
          </p:cNvGraphicFramePr>
          <p:nvPr>
            <p:extLst>
              <p:ext uri="{D42A27DB-BD31-4B8C-83A1-F6EECF244321}">
                <p14:modId xmlns:p14="http://schemas.microsoft.com/office/powerpoint/2010/main" val="470609629"/>
              </p:ext>
            </p:extLst>
          </p:nvPr>
        </p:nvGraphicFramePr>
        <p:xfrm>
          <a:off x="4008438" y="1752600"/>
          <a:ext cx="1533525" cy="376238"/>
        </p:xfrm>
        <a:graphic>
          <a:graphicData uri="http://schemas.openxmlformats.org/presentationml/2006/ole">
            <mc:AlternateContent xmlns:mc="http://schemas.openxmlformats.org/markup-compatibility/2006">
              <mc:Choice xmlns:v="urn:schemas-microsoft-com:vml" Requires="v">
                <p:oleObj spid="_x0000_s82240" name="Equation" r:id="rId16" imgW="965160" imgH="253800" progId="Equation.3">
                  <p:embed/>
                </p:oleObj>
              </mc:Choice>
              <mc:Fallback>
                <p:oleObj name="Equation" r:id="rId16" imgW="965160" imgH="253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8438" y="1752600"/>
                        <a:ext cx="1533525" cy="37623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87" name="Object 31"/>
          <p:cNvGraphicFramePr>
            <a:graphicFrameLocks noChangeAspect="1"/>
          </p:cNvGraphicFramePr>
          <p:nvPr>
            <p:extLst>
              <p:ext uri="{D42A27DB-BD31-4B8C-83A1-F6EECF244321}">
                <p14:modId xmlns:p14="http://schemas.microsoft.com/office/powerpoint/2010/main" val="3182981517"/>
              </p:ext>
            </p:extLst>
          </p:nvPr>
        </p:nvGraphicFramePr>
        <p:xfrm>
          <a:off x="4160838" y="4648200"/>
          <a:ext cx="1401762" cy="395288"/>
        </p:xfrm>
        <a:graphic>
          <a:graphicData uri="http://schemas.openxmlformats.org/presentationml/2006/ole">
            <mc:AlternateContent xmlns:mc="http://schemas.openxmlformats.org/markup-compatibility/2006">
              <mc:Choice xmlns:v="urn:schemas-microsoft-com:vml" Requires="v">
                <p:oleObj spid="_x0000_s82241" name="Equation" r:id="rId18" imgW="850680" imgH="253800" progId="Equation.3">
                  <p:embed/>
                </p:oleObj>
              </mc:Choice>
              <mc:Fallback>
                <p:oleObj name="Equation" r:id="rId18" imgW="850680" imgH="2538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0838" y="4648200"/>
                        <a:ext cx="1401762" cy="39528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88" name="Object 32"/>
          <p:cNvGraphicFramePr>
            <a:graphicFrameLocks noChangeAspect="1"/>
          </p:cNvGraphicFramePr>
          <p:nvPr>
            <p:extLst>
              <p:ext uri="{D42A27DB-BD31-4B8C-83A1-F6EECF244321}">
                <p14:modId xmlns:p14="http://schemas.microsoft.com/office/powerpoint/2010/main" val="4026825413"/>
              </p:ext>
            </p:extLst>
          </p:nvPr>
        </p:nvGraphicFramePr>
        <p:xfrm>
          <a:off x="6302246" y="2819400"/>
          <a:ext cx="381000" cy="415925"/>
        </p:xfrm>
        <a:graphic>
          <a:graphicData uri="http://schemas.openxmlformats.org/presentationml/2006/ole">
            <mc:AlternateContent xmlns:mc="http://schemas.openxmlformats.org/markup-compatibility/2006">
              <mc:Choice xmlns:v="urn:schemas-microsoft-com:vml" Requires="v">
                <p:oleObj spid="_x0000_s82242" name="Equation" r:id="rId20" imgW="241200" imgH="253800" progId="Equation.3">
                  <p:embed/>
                </p:oleObj>
              </mc:Choice>
              <mc:Fallback>
                <p:oleObj name="Equation" r:id="rId20" imgW="241200" imgH="253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02246" y="2819400"/>
                        <a:ext cx="3810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0290" name="Object 34"/>
          <p:cNvGraphicFramePr>
            <a:graphicFrameLocks noChangeAspect="1"/>
          </p:cNvGraphicFramePr>
          <p:nvPr>
            <p:extLst>
              <p:ext uri="{D42A27DB-BD31-4B8C-83A1-F6EECF244321}">
                <p14:modId xmlns:p14="http://schemas.microsoft.com/office/powerpoint/2010/main" val="322544830"/>
              </p:ext>
            </p:extLst>
          </p:nvPr>
        </p:nvGraphicFramePr>
        <p:xfrm>
          <a:off x="7431484" y="2851750"/>
          <a:ext cx="592932" cy="383575"/>
        </p:xfrm>
        <a:graphic>
          <a:graphicData uri="http://schemas.openxmlformats.org/presentationml/2006/ole">
            <mc:AlternateContent xmlns:mc="http://schemas.openxmlformats.org/markup-compatibility/2006">
              <mc:Choice xmlns:v="urn:schemas-microsoft-com:vml" Requires="v">
                <p:oleObj spid="_x0000_s82243" name="Equation" r:id="rId22" imgW="406080" imgH="253800" progId="Equation.3">
                  <p:embed/>
                </p:oleObj>
              </mc:Choice>
              <mc:Fallback>
                <p:oleObj name="Equation" r:id="rId22" imgW="406080" imgH="253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31484" y="2851750"/>
                        <a:ext cx="592932" cy="38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 name="Rectangle 32"/>
          <p:cNvSpPr>
            <a:spLocks noChangeArrowheads="1"/>
          </p:cNvSpPr>
          <p:nvPr/>
        </p:nvSpPr>
        <p:spPr bwMode="auto">
          <a:xfrm>
            <a:off x="228600" y="2743200"/>
            <a:ext cx="1066800" cy="1371600"/>
          </a:xfrm>
          <a:prstGeom prst="rect">
            <a:avLst/>
          </a:prstGeom>
          <a:solidFill>
            <a:schemeClr val="accent2">
              <a:lumMod val="40000"/>
              <a:lumOff val="60000"/>
            </a:schemeClr>
          </a:solidFill>
          <a:ln w="9525">
            <a:solidFill>
              <a:schemeClr val="tx2">
                <a:lumMod val="20000"/>
                <a:lumOff val="80000"/>
              </a:schemeClr>
            </a:solidFill>
            <a:miter lim="800000"/>
            <a:headEnd/>
            <a:tailEnd/>
          </a:ln>
          <a:effectLst/>
          <a:extLst/>
        </p:spPr>
        <p:txBody>
          <a:bodyPr wrap="none" anchor="ctr"/>
          <a:lstStyle/>
          <a:p>
            <a:pPr defTabSz="457200">
              <a:defRPr/>
            </a:pPr>
            <a:r>
              <a:rPr lang="en-US" altLang="zh-CN" sz="1400" b="1" dirty="0" smtClean="0">
                <a:solidFill>
                  <a:prstClr val="black"/>
                </a:solidFill>
              </a:rPr>
              <a:t>         </a:t>
            </a:r>
          </a:p>
          <a:p>
            <a:pPr defTabSz="457200">
              <a:defRPr/>
            </a:pPr>
            <a:endParaRPr lang="en-US" altLang="zh-CN" sz="1400" b="1" dirty="0" smtClean="0">
              <a:solidFill>
                <a:prstClr val="black"/>
              </a:solidFill>
            </a:endParaRPr>
          </a:p>
          <a:p>
            <a:pPr defTabSz="457200">
              <a:defRPr/>
            </a:pPr>
            <a:endParaRPr lang="en-US" altLang="zh-CN" sz="1400" b="1" dirty="0" smtClean="0">
              <a:solidFill>
                <a:prstClr val="black"/>
              </a:solidFill>
              <a:sym typeface="Wingdings" pitchFamily="2" charset="2"/>
            </a:endParaRPr>
          </a:p>
          <a:p>
            <a:pPr defTabSz="457200">
              <a:defRPr/>
            </a:pPr>
            <a:r>
              <a:rPr lang="en-US" altLang="zh-CN" sz="1400" b="1" dirty="0" smtClean="0">
                <a:solidFill>
                  <a:prstClr val="black"/>
                </a:solidFill>
                <a:sym typeface="Wingdings" pitchFamily="2" charset="2"/>
              </a:rPr>
              <a:t>         </a:t>
            </a: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a:solidFill>
                <a:prstClr val="black"/>
              </a:solidFill>
            </a:endParaRPr>
          </a:p>
        </p:txBody>
      </p:sp>
      <p:sp>
        <p:nvSpPr>
          <p:cNvPr id="85" name="Rectangle 32"/>
          <p:cNvSpPr>
            <a:spLocks noChangeArrowheads="1"/>
          </p:cNvSpPr>
          <p:nvPr/>
        </p:nvSpPr>
        <p:spPr bwMode="auto">
          <a:xfrm>
            <a:off x="1453661" y="2743200"/>
            <a:ext cx="1746740" cy="1371600"/>
          </a:xfrm>
          <a:prstGeom prst="rect">
            <a:avLst/>
          </a:prstGeom>
          <a:solidFill>
            <a:schemeClr val="accent2">
              <a:lumMod val="40000"/>
              <a:lumOff val="60000"/>
            </a:schemeClr>
          </a:solidFill>
          <a:ln w="9525">
            <a:solidFill>
              <a:schemeClr val="tx2">
                <a:lumMod val="20000"/>
                <a:lumOff val="80000"/>
              </a:schemeClr>
            </a:solidFill>
            <a:miter lim="800000"/>
            <a:headEnd/>
            <a:tailEnd/>
          </a:ln>
          <a:effectLst/>
          <a:extLst/>
        </p:spPr>
        <p:txBody>
          <a:bodyPr wrap="none" anchor="ctr"/>
          <a:lstStyle/>
          <a:p>
            <a:pPr defTabSz="457200">
              <a:defRPr/>
            </a:pPr>
            <a:r>
              <a:rPr lang="en-US" altLang="zh-CN" sz="1400" b="1" dirty="0" smtClean="0">
                <a:solidFill>
                  <a:prstClr val="black"/>
                </a:solidFill>
              </a:rPr>
              <a:t>         </a:t>
            </a:r>
          </a:p>
          <a:p>
            <a:pPr defTabSz="457200">
              <a:defRPr/>
            </a:pPr>
            <a:endParaRPr lang="en-US" altLang="zh-CN" sz="1400" b="1" dirty="0" smtClean="0">
              <a:solidFill>
                <a:prstClr val="black"/>
              </a:solidFill>
            </a:endParaRPr>
          </a:p>
          <a:p>
            <a:pPr defTabSz="457200">
              <a:defRPr/>
            </a:pPr>
            <a:endParaRPr lang="en-US" altLang="zh-CN" sz="1400" b="1" dirty="0" smtClean="0">
              <a:solidFill>
                <a:prstClr val="black"/>
              </a:solidFill>
              <a:sym typeface="Wingdings" pitchFamily="2" charset="2"/>
            </a:endParaRPr>
          </a:p>
          <a:p>
            <a:pPr defTabSz="457200">
              <a:defRPr/>
            </a:pPr>
            <a:r>
              <a:rPr lang="en-US" altLang="zh-CN" sz="1400" b="1" dirty="0" smtClean="0">
                <a:solidFill>
                  <a:prstClr val="black"/>
                </a:solidFill>
                <a:sym typeface="Wingdings" pitchFamily="2" charset="2"/>
              </a:rPr>
              <a:t>         </a:t>
            </a: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a:solidFill>
                <a:prstClr val="black"/>
              </a:solidFill>
            </a:endParaRPr>
          </a:p>
        </p:txBody>
      </p:sp>
      <p:sp>
        <p:nvSpPr>
          <p:cNvPr id="89" name="Line 25"/>
          <p:cNvSpPr>
            <a:spLocks noChangeShapeType="1"/>
          </p:cNvSpPr>
          <p:nvPr/>
        </p:nvSpPr>
        <p:spPr bwMode="auto">
          <a:xfrm flipV="1">
            <a:off x="8153400" y="2514600"/>
            <a:ext cx="0" cy="228600"/>
          </a:xfrm>
          <a:prstGeom prst="line">
            <a:avLst/>
          </a:prstGeom>
          <a:noFill/>
          <a:ln w="19050">
            <a:solidFill>
              <a:schemeClr val="tx1"/>
            </a:solidFill>
            <a:round/>
            <a:headEnd/>
            <a:tailEnd type="triangle" w="med" len="med"/>
          </a:ln>
        </p:spPr>
        <p:txBody>
          <a:bodyPr/>
          <a:lstStyle/>
          <a:p>
            <a:pPr defTabSz="457200"/>
            <a:endParaRPr lang="en-US">
              <a:solidFill>
                <a:prstClr val="black"/>
              </a:solidFill>
            </a:endParaRPr>
          </a:p>
        </p:txBody>
      </p:sp>
      <p:sp>
        <p:nvSpPr>
          <p:cNvPr id="90" name="Line 25"/>
          <p:cNvSpPr>
            <a:spLocks noChangeShapeType="1"/>
          </p:cNvSpPr>
          <p:nvPr/>
        </p:nvSpPr>
        <p:spPr bwMode="auto">
          <a:xfrm flipV="1">
            <a:off x="6705600" y="4114800"/>
            <a:ext cx="0" cy="228600"/>
          </a:xfrm>
          <a:prstGeom prst="line">
            <a:avLst/>
          </a:prstGeom>
          <a:noFill/>
          <a:ln w="19050">
            <a:solidFill>
              <a:schemeClr val="tx1"/>
            </a:solidFill>
            <a:round/>
            <a:headEnd type="triangle"/>
            <a:tailEnd type="none" w="med" len="med"/>
          </a:ln>
        </p:spPr>
        <p:txBody>
          <a:bodyPr/>
          <a:lstStyle/>
          <a:p>
            <a:pPr defTabSz="457200"/>
            <a:endParaRPr lang="en-US">
              <a:solidFill>
                <a:prstClr val="black"/>
              </a:solidFill>
            </a:endParaRPr>
          </a:p>
        </p:txBody>
      </p:sp>
      <p:sp>
        <p:nvSpPr>
          <p:cNvPr id="91" name="Line 25"/>
          <p:cNvSpPr>
            <a:spLocks noChangeShapeType="1"/>
          </p:cNvSpPr>
          <p:nvPr/>
        </p:nvSpPr>
        <p:spPr bwMode="auto">
          <a:xfrm flipV="1">
            <a:off x="6705600" y="2514600"/>
            <a:ext cx="0" cy="228600"/>
          </a:xfrm>
          <a:prstGeom prst="line">
            <a:avLst/>
          </a:prstGeom>
          <a:noFill/>
          <a:ln w="19050">
            <a:solidFill>
              <a:schemeClr val="tx1"/>
            </a:solidFill>
            <a:round/>
            <a:headEnd type="none"/>
            <a:tailEnd type="none" w="med" len="med"/>
          </a:ln>
        </p:spPr>
        <p:txBody>
          <a:bodyPr/>
          <a:lstStyle/>
          <a:p>
            <a:pPr defTabSz="457200"/>
            <a:endParaRPr lang="en-US">
              <a:solidFill>
                <a:prstClr val="black"/>
              </a:solidFill>
            </a:endParaRPr>
          </a:p>
        </p:txBody>
      </p:sp>
      <p:sp>
        <p:nvSpPr>
          <p:cNvPr id="97" name="Line 25"/>
          <p:cNvSpPr>
            <a:spLocks noChangeShapeType="1"/>
          </p:cNvSpPr>
          <p:nvPr/>
        </p:nvSpPr>
        <p:spPr bwMode="auto">
          <a:xfrm flipV="1">
            <a:off x="8153400" y="4114800"/>
            <a:ext cx="0" cy="228600"/>
          </a:xfrm>
          <a:prstGeom prst="line">
            <a:avLst/>
          </a:prstGeom>
          <a:noFill/>
          <a:ln w="19050">
            <a:solidFill>
              <a:schemeClr val="tx1"/>
            </a:solidFill>
            <a:round/>
            <a:headEnd type="none"/>
            <a:tailEnd type="none" w="med" len="med"/>
          </a:ln>
        </p:spPr>
        <p:txBody>
          <a:bodyPr/>
          <a:lstStyle/>
          <a:p>
            <a:pPr defTabSz="457200"/>
            <a:endParaRPr lang="en-US">
              <a:solidFill>
                <a:prstClr val="black"/>
              </a:solidFill>
            </a:endParaRPr>
          </a:p>
        </p:txBody>
      </p:sp>
      <p:sp>
        <p:nvSpPr>
          <p:cNvPr id="100" name="TextBox 99"/>
          <p:cNvSpPr txBox="1"/>
          <p:nvPr/>
        </p:nvSpPr>
        <p:spPr>
          <a:xfrm>
            <a:off x="152400" y="2945414"/>
            <a:ext cx="1301261" cy="830997"/>
          </a:xfrm>
          <a:prstGeom prst="rect">
            <a:avLst/>
          </a:prstGeom>
          <a:noFill/>
        </p:spPr>
        <p:txBody>
          <a:bodyPr wrap="square" rtlCol="0">
            <a:spAutoFit/>
          </a:bodyPr>
          <a:lstStyle/>
          <a:p>
            <a:pPr defTabSz="457200"/>
            <a:r>
              <a:rPr lang="en-US" sz="1600" dirty="0" smtClean="0">
                <a:solidFill>
                  <a:prstClr val="black"/>
                </a:solidFill>
              </a:rPr>
              <a:t>Observation </a:t>
            </a:r>
          </a:p>
          <a:p>
            <a:pPr defTabSz="457200"/>
            <a:r>
              <a:rPr lang="en-US" sz="1600" dirty="0" smtClean="0">
                <a:solidFill>
                  <a:prstClr val="black"/>
                </a:solidFill>
              </a:rPr>
              <a:t>innovation </a:t>
            </a:r>
          </a:p>
          <a:p>
            <a:pPr defTabSz="457200"/>
            <a:r>
              <a:rPr lang="en-US" sz="1600" dirty="0" smtClean="0">
                <a:solidFill>
                  <a:prstClr val="black"/>
                </a:solidFill>
              </a:rPr>
              <a:t>in </a:t>
            </a:r>
            <a:r>
              <a:rPr lang="en-US" sz="1600" dirty="0" err="1" smtClean="0">
                <a:solidFill>
                  <a:prstClr val="black"/>
                </a:solidFill>
              </a:rPr>
              <a:t>Tf</a:t>
            </a:r>
            <a:r>
              <a:rPr lang="en-US" sz="1600" dirty="0" smtClean="0">
                <a:solidFill>
                  <a:prstClr val="black"/>
                </a:solidFill>
              </a:rPr>
              <a:t> analysis</a:t>
            </a:r>
            <a:endParaRPr lang="en-US" sz="1600" dirty="0">
              <a:solidFill>
                <a:prstClr val="black"/>
              </a:solidFill>
            </a:endParaRPr>
          </a:p>
        </p:txBody>
      </p:sp>
      <p:sp>
        <p:nvSpPr>
          <p:cNvPr id="101" name="Line 25"/>
          <p:cNvSpPr>
            <a:spLocks noChangeShapeType="1"/>
          </p:cNvSpPr>
          <p:nvPr/>
        </p:nvSpPr>
        <p:spPr bwMode="auto">
          <a:xfrm flipV="1">
            <a:off x="685800" y="2509838"/>
            <a:ext cx="0" cy="228600"/>
          </a:xfrm>
          <a:prstGeom prst="line">
            <a:avLst/>
          </a:prstGeom>
          <a:noFill/>
          <a:ln w="19050">
            <a:solidFill>
              <a:schemeClr val="tx1"/>
            </a:solidFill>
            <a:round/>
            <a:headEnd type="none"/>
            <a:tailEnd type="none" w="med" len="med"/>
          </a:ln>
        </p:spPr>
        <p:txBody>
          <a:bodyPr/>
          <a:lstStyle/>
          <a:p>
            <a:pPr defTabSz="457200"/>
            <a:endParaRPr lang="en-US">
              <a:solidFill>
                <a:prstClr val="black"/>
              </a:solidFill>
            </a:endParaRPr>
          </a:p>
        </p:txBody>
      </p:sp>
      <p:sp>
        <p:nvSpPr>
          <p:cNvPr id="102" name="Line 25"/>
          <p:cNvSpPr>
            <a:spLocks noChangeShapeType="1"/>
          </p:cNvSpPr>
          <p:nvPr/>
        </p:nvSpPr>
        <p:spPr bwMode="auto">
          <a:xfrm flipV="1">
            <a:off x="685800" y="4114800"/>
            <a:ext cx="0" cy="228600"/>
          </a:xfrm>
          <a:prstGeom prst="line">
            <a:avLst/>
          </a:prstGeom>
          <a:noFill/>
          <a:ln w="19050">
            <a:solidFill>
              <a:schemeClr val="tx1"/>
            </a:solidFill>
            <a:round/>
            <a:headEnd type="triangle"/>
            <a:tailEnd type="none" w="med" len="med"/>
          </a:ln>
        </p:spPr>
        <p:txBody>
          <a:bodyPr/>
          <a:lstStyle/>
          <a:p>
            <a:pPr defTabSz="457200"/>
            <a:endParaRPr lang="en-US">
              <a:solidFill>
                <a:prstClr val="black"/>
              </a:solidFill>
            </a:endParaRPr>
          </a:p>
        </p:txBody>
      </p:sp>
      <p:sp>
        <p:nvSpPr>
          <p:cNvPr id="104" name="TextBox 103"/>
          <p:cNvSpPr txBox="1"/>
          <p:nvPr/>
        </p:nvSpPr>
        <p:spPr>
          <a:xfrm>
            <a:off x="1453661" y="2739906"/>
            <a:ext cx="1670539" cy="1600438"/>
          </a:xfrm>
          <a:prstGeom prst="rect">
            <a:avLst/>
          </a:prstGeom>
          <a:noFill/>
        </p:spPr>
        <p:txBody>
          <a:bodyPr wrap="square" rtlCol="0">
            <a:spAutoFit/>
          </a:bodyPr>
          <a:lstStyle/>
          <a:p>
            <a:pPr defTabSz="457200"/>
            <a:r>
              <a:rPr lang="en-US" sz="1600" dirty="0" smtClean="0">
                <a:solidFill>
                  <a:prstClr val="black"/>
                </a:solidFill>
              </a:rPr>
              <a:t>Get skin-depth dependent T(z) with            and NSST T-Profile</a:t>
            </a:r>
            <a:endParaRPr lang="en-US" sz="1400" dirty="0" smtClean="0">
              <a:solidFill>
                <a:prstClr val="black"/>
              </a:solidFill>
            </a:endParaRPr>
          </a:p>
          <a:p>
            <a:pPr defTabSz="457200"/>
            <a:endParaRPr lang="en-US" sz="1600" dirty="0" smtClean="0">
              <a:solidFill>
                <a:prstClr val="black"/>
              </a:solidFill>
            </a:endParaRPr>
          </a:p>
          <a:p>
            <a:pPr defTabSz="457200"/>
            <a:endParaRPr lang="en-US" dirty="0">
              <a:solidFill>
                <a:prstClr val="black"/>
              </a:solidFill>
            </a:endParaRPr>
          </a:p>
        </p:txBody>
      </p:sp>
      <p:graphicFrame>
        <p:nvGraphicFramePr>
          <p:cNvPr id="1120291" name="Object 35"/>
          <p:cNvGraphicFramePr>
            <a:graphicFrameLocks noChangeAspect="1"/>
          </p:cNvGraphicFramePr>
          <p:nvPr>
            <p:extLst>
              <p:ext uri="{D42A27DB-BD31-4B8C-83A1-F6EECF244321}">
                <p14:modId xmlns:p14="http://schemas.microsoft.com/office/powerpoint/2010/main" val="4261536338"/>
              </p:ext>
            </p:extLst>
          </p:nvPr>
        </p:nvGraphicFramePr>
        <p:xfrm>
          <a:off x="1571625" y="3733800"/>
          <a:ext cx="609600" cy="381000"/>
        </p:xfrm>
        <a:graphic>
          <a:graphicData uri="http://schemas.openxmlformats.org/presentationml/2006/ole">
            <mc:AlternateContent xmlns:mc="http://schemas.openxmlformats.org/markup-compatibility/2006">
              <mc:Choice xmlns:v="urn:schemas-microsoft-com:vml" Requires="v">
                <p:oleObj spid="_x0000_s82244" name="Equation" r:id="rId24" imgW="457200" imgH="253800" progId="Equation.3">
                  <p:embed/>
                </p:oleObj>
              </mc:Choice>
              <mc:Fallback>
                <p:oleObj name="Equation" r:id="rId24" imgW="457200" imgH="253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71625" y="3733800"/>
                        <a:ext cx="609600"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92" name="Object 36"/>
          <p:cNvGraphicFramePr>
            <a:graphicFrameLocks noChangeAspect="1"/>
          </p:cNvGraphicFramePr>
          <p:nvPr>
            <p:extLst>
              <p:ext uri="{D42A27DB-BD31-4B8C-83A1-F6EECF244321}">
                <p14:modId xmlns:p14="http://schemas.microsoft.com/office/powerpoint/2010/main" val="3832650305"/>
              </p:ext>
            </p:extLst>
          </p:nvPr>
        </p:nvGraphicFramePr>
        <p:xfrm>
          <a:off x="1981200" y="3238702"/>
          <a:ext cx="311198" cy="339725"/>
        </p:xfrm>
        <a:graphic>
          <a:graphicData uri="http://schemas.openxmlformats.org/presentationml/2006/ole">
            <mc:AlternateContent xmlns:mc="http://schemas.openxmlformats.org/markup-compatibility/2006">
              <mc:Choice xmlns:v="urn:schemas-microsoft-com:vml" Requires="v">
                <p:oleObj spid="_x0000_s82245" name="Equation" r:id="rId26" imgW="241200" imgH="253800" progId="Equation.3">
                  <p:embed/>
                </p:oleObj>
              </mc:Choice>
              <mc:Fallback>
                <p:oleObj name="Equation" r:id="rId26" imgW="241200" imgH="253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1200" y="3238702"/>
                        <a:ext cx="31119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0293" name="Object 37"/>
          <p:cNvGraphicFramePr>
            <a:graphicFrameLocks noChangeAspect="1"/>
          </p:cNvGraphicFramePr>
          <p:nvPr>
            <p:extLst>
              <p:ext uri="{D42A27DB-BD31-4B8C-83A1-F6EECF244321}">
                <p14:modId xmlns:p14="http://schemas.microsoft.com/office/powerpoint/2010/main" val="2684797883"/>
              </p:ext>
            </p:extLst>
          </p:nvPr>
        </p:nvGraphicFramePr>
        <p:xfrm>
          <a:off x="3352800" y="5029200"/>
          <a:ext cx="398978" cy="533400"/>
        </p:xfrm>
        <a:graphic>
          <a:graphicData uri="http://schemas.openxmlformats.org/presentationml/2006/ole">
            <mc:AlternateContent xmlns:mc="http://schemas.openxmlformats.org/markup-compatibility/2006">
              <mc:Choice xmlns:v="urn:schemas-microsoft-com:vml" Requires="v">
                <p:oleObj spid="_x0000_s82246" name="Equation" r:id="rId27" imgW="228600" imgH="241200" progId="Equation.3">
                  <p:embed/>
                </p:oleObj>
              </mc:Choice>
              <mc:Fallback>
                <p:oleObj name="Equation" r:id="rId27" imgW="22860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52800" y="5029200"/>
                        <a:ext cx="398978" cy="5334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08" name="TextBox 107"/>
          <p:cNvSpPr txBox="1"/>
          <p:nvPr/>
        </p:nvSpPr>
        <p:spPr>
          <a:xfrm>
            <a:off x="3650101" y="5105400"/>
            <a:ext cx="2217299" cy="369332"/>
          </a:xfrm>
          <a:prstGeom prst="rect">
            <a:avLst/>
          </a:prstGeom>
          <a:noFill/>
        </p:spPr>
        <p:txBody>
          <a:bodyPr wrap="none" rtlCol="0">
            <a:spAutoFit/>
          </a:bodyPr>
          <a:lstStyle/>
          <a:p>
            <a:pPr defTabSz="457200"/>
            <a:r>
              <a:rPr lang="en-US" dirty="0" smtClean="0">
                <a:solidFill>
                  <a:prstClr val="black"/>
                </a:solidFill>
              </a:rPr>
              <a:t>: Oceanic state vector</a:t>
            </a:r>
            <a:endParaRPr lang="en-US" dirty="0">
              <a:solidFill>
                <a:prstClr val="black"/>
              </a:solidFill>
            </a:endParaRPr>
          </a:p>
        </p:txBody>
      </p:sp>
      <p:graphicFrame>
        <p:nvGraphicFramePr>
          <p:cNvPr id="1120294" name="Object 38"/>
          <p:cNvGraphicFramePr>
            <a:graphicFrameLocks noChangeAspect="1"/>
          </p:cNvGraphicFramePr>
          <p:nvPr>
            <p:extLst>
              <p:ext uri="{D42A27DB-BD31-4B8C-83A1-F6EECF244321}">
                <p14:modId xmlns:p14="http://schemas.microsoft.com/office/powerpoint/2010/main" val="3817950721"/>
              </p:ext>
            </p:extLst>
          </p:nvPr>
        </p:nvGraphicFramePr>
        <p:xfrm>
          <a:off x="3396735" y="2133600"/>
          <a:ext cx="398978" cy="533400"/>
        </p:xfrm>
        <a:graphic>
          <a:graphicData uri="http://schemas.openxmlformats.org/presentationml/2006/ole">
            <mc:AlternateContent xmlns:mc="http://schemas.openxmlformats.org/markup-compatibility/2006">
              <mc:Choice xmlns:v="urn:schemas-microsoft-com:vml" Requires="v">
                <p:oleObj spid="_x0000_s82247" name="Equation" r:id="rId29" imgW="228600" imgH="241200" progId="Equation.3">
                  <p:embed/>
                </p:oleObj>
              </mc:Choice>
              <mc:Fallback>
                <p:oleObj name="Equation" r:id="rId29" imgW="22860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396735" y="2133600"/>
                        <a:ext cx="398978" cy="5334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10" name="TextBox 109"/>
          <p:cNvSpPr txBox="1"/>
          <p:nvPr/>
        </p:nvSpPr>
        <p:spPr>
          <a:xfrm>
            <a:off x="3657600" y="2209800"/>
            <a:ext cx="2069084" cy="646331"/>
          </a:xfrm>
          <a:prstGeom prst="rect">
            <a:avLst/>
          </a:prstGeom>
          <a:noFill/>
        </p:spPr>
        <p:txBody>
          <a:bodyPr wrap="none" rtlCol="0">
            <a:spAutoFit/>
          </a:bodyPr>
          <a:lstStyle/>
          <a:p>
            <a:pPr defTabSz="457200"/>
            <a:r>
              <a:rPr lang="en-US" dirty="0" smtClean="0">
                <a:solidFill>
                  <a:prstClr val="black"/>
                </a:solidFill>
              </a:rPr>
              <a:t>:  Atmospheric state</a:t>
            </a:r>
          </a:p>
          <a:p>
            <a:pPr defTabSz="457200"/>
            <a:r>
              <a:rPr lang="en-US" dirty="0">
                <a:solidFill>
                  <a:prstClr val="black"/>
                </a:solidFill>
              </a:rPr>
              <a:t> </a:t>
            </a:r>
            <a:r>
              <a:rPr lang="en-US" dirty="0" smtClean="0">
                <a:solidFill>
                  <a:prstClr val="black"/>
                </a:solidFill>
              </a:rPr>
              <a:t>  vector</a:t>
            </a:r>
            <a:endParaRPr lang="en-US" dirty="0">
              <a:solidFill>
                <a:prstClr val="black"/>
              </a:solidFill>
            </a:endParaRPr>
          </a:p>
        </p:txBody>
      </p:sp>
      <p:sp>
        <p:nvSpPr>
          <p:cNvPr id="46" name="Text Box 6"/>
          <p:cNvSpPr txBox="1">
            <a:spLocks noChangeArrowheads="1"/>
          </p:cNvSpPr>
          <p:nvPr/>
        </p:nvSpPr>
        <p:spPr bwMode="auto">
          <a:xfrm>
            <a:off x="7620000" y="6462713"/>
            <a:ext cx="1447800" cy="383619"/>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Xu Li, EMC</a:t>
            </a:r>
            <a:endParaRPr lang="en-US" altLang="en-US" dirty="0"/>
          </a:p>
        </p:txBody>
      </p:sp>
      <p:graphicFrame>
        <p:nvGraphicFramePr>
          <p:cNvPr id="2" name="Object 1"/>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82248" name="Drawing" r:id="rId31" imgW="723675" imgH="723675" progId="Presentations.Drawing.11">
                  <p:embed/>
                </p:oleObj>
              </mc:Choice>
              <mc:Fallback>
                <p:oleObj name="Drawing" r:id="rId31" imgW="723675" imgH="723675" progId="Presentations.Drawing.11">
                  <p:embed/>
                  <p:pic>
                    <p:nvPicPr>
                      <p:cNvPr id="0" name="Object 2"/>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82249" name="Drawing" r:id="rId33" imgW="723675" imgH="685530" progId="Presentations.Drawing.11">
                  <p:embed/>
                </p:oleObj>
              </mc:Choice>
              <mc:Fallback>
                <p:oleObj name="Drawing" r:id="rId33" imgW="723675" imgH="685530" progId="Presentations.Drawing.11">
                  <p:embed/>
                  <p:pic>
                    <p:nvPicPr>
                      <p:cNvPr id="0" name="Object 1"/>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p:cNvSpPr txBox="1"/>
          <p:nvPr/>
        </p:nvSpPr>
        <p:spPr>
          <a:xfrm>
            <a:off x="152400" y="5638800"/>
            <a:ext cx="8686800" cy="1077218"/>
          </a:xfrm>
          <a:prstGeom prst="rect">
            <a:avLst/>
          </a:prstGeom>
          <a:noFill/>
        </p:spPr>
        <p:txBody>
          <a:bodyPr wrap="square" rtlCol="0">
            <a:spAutoFit/>
          </a:bodyPr>
          <a:lstStyle/>
          <a:p>
            <a:r>
              <a:rPr lang="en-US" altLang="zh-CN" sz="1600" dirty="0"/>
              <a:t>NSST algorithm is part of both the analysis and forecast system. In the analysis, the NSST provides an analysis of the the interfacial temperature (“SST”) in the hybrid ENKF GSI using satellite radiances. In the forecast, the NSST provides the interfacial temperature (SST) in the free, coupled forecast instead of the temperature at 5-meter depth that is predicted by the ocean model</a:t>
            </a:r>
            <a:r>
              <a:rPr lang="en-US" altLang="zh-CN" sz="1600" dirty="0" smtClean="0"/>
              <a:t>.</a:t>
            </a:r>
            <a:endParaRPr lang="zh-CN" altLang="en-US" sz="1600" dirty="0"/>
          </a:p>
        </p:txBody>
      </p:sp>
    </p:spTree>
    <p:extLst>
      <p:ext uri="{BB962C8B-B14F-4D97-AF65-F5344CB8AC3E}">
        <p14:creationId xmlns:p14="http://schemas.microsoft.com/office/powerpoint/2010/main" val="51238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82" name="Group 62"/>
          <p:cNvGraphicFramePr>
            <a:graphicFrameLocks noGrp="1"/>
          </p:cNvGraphicFramePr>
          <p:nvPr/>
        </p:nvGraphicFramePr>
        <p:xfrm>
          <a:off x="152400" y="677863"/>
          <a:ext cx="8610600" cy="5560060"/>
        </p:xfrm>
        <a:graphic>
          <a:graphicData uri="http://schemas.openxmlformats.org/drawingml/2006/table">
            <a:tbl>
              <a:tblPr/>
              <a:tblGrid>
                <a:gridCol w="3190875"/>
                <a:gridCol w="3043238"/>
                <a:gridCol w="2376487"/>
              </a:tblGrid>
              <a:tr h="4556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1" u="sng" strike="noStrike" cap="none" normalizeH="0" baseline="0" smtClean="0">
                          <a:ln>
                            <a:noFill/>
                          </a:ln>
                          <a:solidFill>
                            <a:srgbClr val="FF0000"/>
                          </a:solidFill>
                          <a:effectLst/>
                          <a:latin typeface="Arial" pitchFamily="34" charset="0"/>
                        </a:rPr>
                        <a:t>R2 (1997)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1" u="sng" strike="noStrike" cap="none" normalizeH="0" baseline="0" smtClean="0">
                          <a:ln>
                            <a:noFill/>
                          </a:ln>
                          <a:solidFill>
                            <a:srgbClr val="0000FF"/>
                          </a:solidFill>
                          <a:effectLst/>
                          <a:latin typeface="Arial" pitchFamily="34" charset="0"/>
                        </a:rPr>
                        <a:t>CDASv2 (2011)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Vertical coordinate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Sigma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Sigma/pressure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Spectral resolution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T574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Horizontal resolution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~210 </a:t>
                      </a:r>
                      <a:r>
                        <a:rPr kumimoji="0" lang="en-US" altLang="en-US" sz="2400" b="1" i="1" u="none" strike="noStrike" cap="none" normalizeH="0" baseline="0" smtClean="0">
                          <a:ln>
                            <a:noFill/>
                          </a:ln>
                          <a:solidFill>
                            <a:srgbClr val="FF0000"/>
                          </a:solidFill>
                          <a:effectLst/>
                          <a:latin typeface="Times New Roman" pitchFamily="18" charset="0"/>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~27 </a:t>
                      </a:r>
                      <a:r>
                        <a:rPr kumimoji="0" lang="en-US" altLang="en-US" sz="2400" b="1" i="1" u="none" strike="noStrike" cap="none" normalizeH="0" baseline="0" smtClean="0">
                          <a:ln>
                            <a:noFill/>
                          </a:ln>
                          <a:solidFill>
                            <a:srgbClr val="0000FF"/>
                          </a:solidFill>
                          <a:effectLst/>
                          <a:latin typeface="Times New Roman" pitchFamily="18" charset="0"/>
                        </a:rPr>
                        <a:t>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Vertical layers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28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64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Top level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~3 </a:t>
                      </a:r>
                      <a:r>
                        <a:rPr kumimoji="0" lang="en-US" altLang="en-US" sz="2400" b="1" i="1" u="none" strike="noStrike" cap="none" normalizeH="0" baseline="0" smtClean="0">
                          <a:ln>
                            <a:noFill/>
                          </a:ln>
                          <a:solidFill>
                            <a:srgbClr val="FF0000"/>
                          </a:solidFill>
                          <a:effectLst/>
                          <a:latin typeface="Times New Roman" pitchFamily="18" charset="0"/>
                        </a:rPr>
                        <a:t>hPa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0.266 </a:t>
                      </a:r>
                      <a:r>
                        <a:rPr kumimoji="0" lang="en-US" altLang="en-US" sz="2400" b="1" i="1" u="none" strike="noStrike" cap="none" normalizeH="0" baseline="0" smtClean="0">
                          <a:ln>
                            <a:noFill/>
                          </a:ln>
                          <a:solidFill>
                            <a:srgbClr val="0000FF"/>
                          </a:solidFill>
                          <a:effectLst/>
                          <a:latin typeface="Times New Roman" pitchFamily="18" charset="0"/>
                        </a:rPr>
                        <a:t>hPa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Layers above 100 hPa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Layers below 850 hPa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Lowest layer thickness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~40 </a:t>
                      </a:r>
                      <a:r>
                        <a:rPr kumimoji="0" lang="en-US" altLang="en-US" sz="2400" b="1" i="1" u="none" strike="noStrike" cap="none" normalizeH="0" baseline="0" smtClean="0">
                          <a:ln>
                            <a:noFill/>
                          </a:ln>
                          <a:solidFill>
                            <a:srgbClr val="FF0000"/>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~20 </a:t>
                      </a:r>
                      <a:r>
                        <a:rPr kumimoji="0" lang="en-US" altLang="en-US" sz="2400" b="1" i="1" u="none" strike="noStrike" cap="none" normalizeH="0" baseline="0" smtClean="0">
                          <a:ln>
                            <a:noFill/>
                          </a:ln>
                          <a:solidFill>
                            <a:srgbClr val="0000FF"/>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Analysis scheme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SSI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GSI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Satellite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Times New Roman" pitchFamily="18" charset="0"/>
                        </a:rPr>
                        <a:t>NESDIS temperature retrievals (2  satellites)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Radiances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itchFamily="18" charset="0"/>
                        </a:rPr>
                        <a:t>(all satellites)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78" name="Text Box 58"/>
          <p:cNvSpPr txBox="1">
            <a:spLocks noChangeArrowheads="1"/>
          </p:cNvSpPr>
          <p:nvPr/>
        </p:nvSpPr>
        <p:spPr bwMode="auto">
          <a:xfrm>
            <a:off x="6096000" y="6400800"/>
            <a:ext cx="19812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Bob Kistler, EMC</a:t>
            </a:r>
          </a:p>
        </p:txBody>
      </p:sp>
      <p:graphicFrame>
        <p:nvGraphicFramePr>
          <p:cNvPr id="5179" name="Object 59"/>
          <p:cNvGraphicFramePr>
            <a:graphicFrameLocks/>
          </p:cNvGraphicFramePr>
          <p:nvPr/>
        </p:nvGraphicFramePr>
        <p:xfrm>
          <a:off x="0" y="-22225"/>
          <a:ext cx="708025" cy="708025"/>
        </p:xfrm>
        <a:graphic>
          <a:graphicData uri="http://schemas.openxmlformats.org/presentationml/2006/ole">
            <mc:AlternateContent xmlns:mc="http://schemas.openxmlformats.org/markup-compatibility/2006">
              <mc:Choice xmlns:v="urn:schemas-microsoft-com:vml" Requires="v">
                <p:oleObj spid="_x0000_s59538"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2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80" name="Object 60"/>
          <p:cNvGraphicFramePr>
            <a:graphicFrameLocks/>
          </p:cNvGraphicFramePr>
          <p:nvPr/>
        </p:nvGraphicFramePr>
        <p:xfrm>
          <a:off x="8435975" y="15875"/>
          <a:ext cx="708025" cy="669925"/>
        </p:xfrm>
        <a:graphic>
          <a:graphicData uri="http://schemas.openxmlformats.org/presentationml/2006/ole">
            <mc:AlternateContent xmlns:mc="http://schemas.openxmlformats.org/markup-compatibility/2006">
              <mc:Choice xmlns:v="urn:schemas-microsoft-com:vml" Requires="v">
                <p:oleObj spid="_x0000_s59539"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5975" y="158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86857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3093569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7696200" cy="5386089"/>
          </a:xfrm>
          <a:prstGeom prst="rect">
            <a:avLst/>
          </a:prstGeom>
          <a:noFill/>
        </p:spPr>
        <p:txBody>
          <a:bodyPr wrap="square" rtlCol="0">
            <a:spAutoFit/>
          </a:bodyPr>
          <a:lstStyle/>
          <a:p>
            <a:pPr algn="ctr"/>
            <a:r>
              <a:rPr lang="en-US" sz="2800" dirty="0" smtClean="0">
                <a:solidFill>
                  <a:srgbClr val="00B050"/>
                </a:solidFill>
                <a:latin typeface="Times New Roman" panose="02020603050405020304" pitchFamily="18" charset="0"/>
                <a:cs typeface="Times New Roman" panose="02020603050405020304" pitchFamily="18" charset="0"/>
              </a:rPr>
              <a:t>Current status of GLDAS in CDASv2</a:t>
            </a:r>
          </a:p>
          <a:p>
            <a:pPr algn="ctr"/>
            <a:endParaRPr lang="en-US" sz="2400" dirty="0" smtClean="0">
              <a:latin typeface="Times New Roman" panose="02020603050405020304" pitchFamily="18" charset="0"/>
              <a:cs typeface="Times New Roman" panose="02020603050405020304" pitchFamily="18" charset="0"/>
            </a:endParaRPr>
          </a:p>
          <a:p>
            <a:pPr marL="6286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Noah land surface model version 2.7.1</a:t>
            </a:r>
          </a:p>
          <a:p>
            <a:pPr marL="628650" indent="-285750">
              <a:buFont typeface="Wingdings" panose="05000000000000000000" pitchFamily="2" charset="2"/>
              <a:buChar char="§"/>
            </a:pPr>
            <a:endParaRPr lang="en-US" sz="2400" dirty="0" smtClean="0">
              <a:latin typeface="Times New Roman" panose="02020603050405020304" pitchFamily="18" charset="0"/>
              <a:cs typeface="Times New Roman" panose="02020603050405020304" pitchFamily="18" charset="0"/>
            </a:endParaRPr>
          </a:p>
          <a:p>
            <a:pPr marL="6286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Global observed precipitation forcing at 0.5</a:t>
            </a:r>
            <a:r>
              <a:rPr lang="en-US" sz="2400" baseline="30000" dirty="0" smtClean="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 resolution (</a:t>
            </a:r>
            <a:r>
              <a:rPr lang="en-US" sz="2400" i="1" dirty="0" smtClean="0">
                <a:latin typeface="Times New Roman" panose="02020603050405020304" pitchFamily="18" charset="0"/>
                <a:cs typeface="Times New Roman" panose="02020603050405020304" pitchFamily="18" charset="0"/>
              </a:rPr>
              <a:t>CPC daily gauge, pentad satellite observation, and high latitude GDAS</a:t>
            </a:r>
            <a:r>
              <a:rPr lang="en-US" sz="2400" dirty="0" smtClean="0">
                <a:latin typeface="Times New Roman" panose="02020603050405020304" pitchFamily="18" charset="0"/>
                <a:cs typeface="Times New Roman" panose="02020603050405020304" pitchFamily="18" charset="0"/>
              </a:rPr>
              <a:t>)</a:t>
            </a:r>
          </a:p>
          <a:p>
            <a:pPr marL="628650" indent="-285750">
              <a:buFont typeface="Wingdings" panose="05000000000000000000" pitchFamily="2" charset="2"/>
              <a:buChar char="§"/>
            </a:pPr>
            <a:endParaRPr lang="en-US" sz="2400" dirty="0" smtClean="0">
              <a:latin typeface="Times New Roman" panose="02020603050405020304" pitchFamily="18" charset="0"/>
              <a:cs typeface="Times New Roman" panose="02020603050405020304" pitchFamily="18" charset="0"/>
            </a:endParaRPr>
          </a:p>
          <a:p>
            <a:pPr marL="6286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Greenness Vegetation Fraction (</a:t>
            </a:r>
            <a:r>
              <a:rPr lang="en-US" sz="2400" i="1" dirty="0" smtClean="0">
                <a:latin typeface="Times New Roman" panose="02020603050405020304" pitchFamily="18" charset="0"/>
                <a:cs typeface="Times New Roman" panose="02020603050405020304" pitchFamily="18" charset="0"/>
              </a:rPr>
              <a:t>GVF, 5-year 0.144 degree climatology</a:t>
            </a:r>
            <a:r>
              <a:rPr lang="en-US" sz="2400" dirty="0" smtClean="0">
                <a:latin typeface="Times New Roman" panose="02020603050405020304" pitchFamily="18" charset="0"/>
                <a:cs typeface="Times New Roman" panose="02020603050405020304" pitchFamily="18" charset="0"/>
              </a:rPr>
              <a:t>), UMD land cover (</a:t>
            </a:r>
            <a:r>
              <a:rPr lang="en-US" sz="2400" i="1" dirty="0" smtClean="0">
                <a:latin typeface="Times New Roman" panose="02020603050405020304" pitchFamily="18" charset="0"/>
                <a:cs typeface="Times New Roman" panose="02020603050405020304" pitchFamily="18" charset="0"/>
              </a:rPr>
              <a:t>global 1 degree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Zobler</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global 1 degree</a:t>
            </a:r>
            <a:r>
              <a:rPr lang="en-US" sz="2400" dirty="0" smtClean="0">
                <a:latin typeface="Times New Roman" panose="02020603050405020304" pitchFamily="18" charset="0"/>
                <a:cs typeface="Times New Roman" panose="02020603050405020304" pitchFamily="18" charset="0"/>
              </a:rPr>
              <a:t>)</a:t>
            </a:r>
          </a:p>
          <a:p>
            <a:pPr marL="628650" indent="-285750">
              <a:buFont typeface="Wingdings" panose="05000000000000000000" pitchFamily="2" charset="2"/>
              <a:buChar char="§"/>
            </a:pPr>
            <a:endParaRPr lang="en-US" sz="2400" dirty="0" smtClean="0">
              <a:latin typeface="Times New Roman" panose="02020603050405020304" pitchFamily="18" charset="0"/>
              <a:cs typeface="Times New Roman" panose="02020603050405020304" pitchFamily="18" charset="0"/>
            </a:endParaRPr>
          </a:p>
          <a:p>
            <a:pPr marL="6286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Snow cover (</a:t>
            </a:r>
            <a:r>
              <a:rPr lang="en-US" sz="2400" i="1" dirty="0" smtClean="0">
                <a:latin typeface="Times New Roman" panose="02020603050405020304" pitchFamily="18" charset="0"/>
                <a:cs typeface="Times New Roman" panose="02020603050405020304" pitchFamily="18" charset="0"/>
              </a:rPr>
              <a:t>IMS</a:t>
            </a:r>
            <a:r>
              <a:rPr lang="en-US" sz="2400" dirty="0" smtClean="0">
                <a:latin typeface="Times New Roman" panose="02020603050405020304" pitchFamily="18" charset="0"/>
                <a:cs typeface="Times New Roman" panose="02020603050405020304" pitchFamily="18" charset="0"/>
              </a:rPr>
              <a:t>) and snow depth (</a:t>
            </a:r>
            <a:r>
              <a:rPr lang="en-US" sz="2400" i="1" dirty="0" smtClean="0">
                <a:latin typeface="Times New Roman" panose="02020603050405020304" pitchFamily="18" charset="0"/>
                <a:cs typeface="Times New Roman" panose="02020603050405020304" pitchFamily="18" charset="0"/>
              </a:rPr>
              <a:t>AFWA</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56494" name="Drawing" r:id="rId3" imgW="723675" imgH="723675" progId="Presentations.Drawing.11">
                  <p:embed/>
                </p:oleObj>
              </mc:Choice>
              <mc:Fallback>
                <p:oleObj name="Drawing" r:id="rId3" imgW="723675" imgH="723675" progId="Presentations.Drawing.11">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56495" name="Drawing" r:id="rId5" imgW="723675" imgH="685530" progId="Presentations.Drawing.11">
                  <p:embed/>
                </p:oleObj>
              </mc:Choice>
              <mc:Fallback>
                <p:oleObj name="Drawing" r:id="rId5" imgW="723675" imgH="685530" progId="Presentations.Drawing.11">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5722541" y="6477000"/>
            <a:ext cx="3421459" cy="338554"/>
          </a:xfrm>
          <a:prstGeom prst="rect">
            <a:avLst/>
          </a:prstGeom>
          <a:noFill/>
          <a:ln>
            <a:solidFill>
              <a:schemeClr val="tx1"/>
            </a:solidFill>
          </a:ln>
        </p:spPr>
        <p:txBody>
          <a:bodyPr wrap="square" rtlCol="0">
            <a:spAutoFit/>
          </a:bodyPr>
          <a:lstStyle/>
          <a:p>
            <a:pPr defTabSz="457200"/>
            <a:r>
              <a:rPr lang="en-US" sz="1600" dirty="0" smtClean="0">
                <a:solidFill>
                  <a:prstClr val="black"/>
                </a:solidFill>
              </a:rPr>
              <a:t>J. Dong, M. </a:t>
            </a:r>
            <a:r>
              <a:rPr lang="en-US" sz="1600" dirty="0" err="1" smtClean="0">
                <a:solidFill>
                  <a:prstClr val="black"/>
                </a:solidFill>
              </a:rPr>
              <a:t>Ek</a:t>
            </a:r>
            <a:r>
              <a:rPr lang="en-US" sz="1600" dirty="0" smtClean="0">
                <a:solidFill>
                  <a:prstClr val="black"/>
                </a:solidFill>
              </a:rPr>
              <a:t>, H. Wei, J. </a:t>
            </a:r>
            <a:r>
              <a:rPr lang="en-US" sz="1600" dirty="0" err="1" smtClean="0">
                <a:solidFill>
                  <a:prstClr val="black"/>
                </a:solidFill>
              </a:rPr>
              <a:t>Meng</a:t>
            </a:r>
            <a:r>
              <a:rPr lang="en-US" sz="1600" dirty="0" smtClean="0">
                <a:solidFill>
                  <a:prstClr val="black"/>
                </a:solidFill>
              </a:rPr>
              <a:t>, EMC</a:t>
            </a:r>
            <a:endParaRPr lang="en-US" sz="1600" dirty="0">
              <a:solidFill>
                <a:prstClr val="black"/>
              </a:solidFill>
            </a:endParaRPr>
          </a:p>
        </p:txBody>
      </p:sp>
    </p:spTree>
    <p:extLst>
      <p:ext uri="{BB962C8B-B14F-4D97-AF65-F5344CB8AC3E}">
        <p14:creationId xmlns:p14="http://schemas.microsoft.com/office/powerpoint/2010/main" val="34512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4585871"/>
          </a:xfrm>
          <a:prstGeom prst="rect">
            <a:avLst/>
          </a:prstGeom>
          <a:noFill/>
        </p:spPr>
        <p:txBody>
          <a:bodyPr wrap="square" rtlCol="0">
            <a:spAutoFit/>
          </a:bodyPr>
          <a:lstStyle/>
          <a:p>
            <a:pPr marL="225425" indent="-225425" algn="ctr"/>
            <a:r>
              <a:rPr lang="en-US" sz="2800" dirty="0" smtClean="0">
                <a:solidFill>
                  <a:srgbClr val="00B050"/>
                </a:solidFill>
                <a:latin typeface="Times New Roman" panose="02020603050405020304" pitchFamily="18" charset="0"/>
                <a:cs typeface="Times New Roman" panose="02020603050405020304" pitchFamily="18" charset="0"/>
              </a:rPr>
              <a:t>Proposed upgrade to GLDAS in CDASv3</a:t>
            </a:r>
          </a:p>
          <a:p>
            <a:pPr marL="225425" indent="-225425" algn="ctr"/>
            <a:r>
              <a:rPr lang="en-US" sz="2400" dirty="0" smtClean="0">
                <a:solidFill>
                  <a:srgbClr val="00B050"/>
                </a:solidFill>
                <a:latin typeface="Times New Roman" panose="02020603050405020304" pitchFamily="18" charset="0"/>
                <a:cs typeface="Times New Roman" panose="02020603050405020304" pitchFamily="18" charset="0"/>
              </a:rPr>
              <a:t> </a:t>
            </a:r>
          </a:p>
          <a:p>
            <a:pPr marL="225425" indent="-225425">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Methodology upgrades:  NASA’s </a:t>
            </a:r>
            <a:r>
              <a:rPr lang="en-US" sz="2400" dirty="0">
                <a:latin typeface="Times New Roman" panose="02020603050405020304" pitchFamily="18" charset="0"/>
                <a:cs typeface="Times New Roman" panose="02020603050405020304" pitchFamily="18" charset="0"/>
              </a:rPr>
              <a:t>Land Information System (LIS) </a:t>
            </a:r>
            <a:r>
              <a:rPr lang="en-US" sz="2400" dirty="0" smtClean="0">
                <a:latin typeface="Times New Roman" panose="02020603050405020304" pitchFamily="18" charset="0"/>
                <a:cs typeface="Times New Roman" panose="02020603050405020304" pitchFamily="18" charset="0"/>
              </a:rPr>
              <a:t>integrates </a:t>
            </a:r>
            <a:r>
              <a:rPr lang="en-US" sz="2400" dirty="0">
                <a:latin typeface="Times New Roman" panose="02020603050405020304" pitchFamily="18" charset="0"/>
                <a:cs typeface="Times New Roman" panose="02020603050405020304" pitchFamily="18" charset="0"/>
              </a:rPr>
              <a:t>NOAA NCEP’s operational land </a:t>
            </a:r>
            <a:r>
              <a:rPr lang="en-US" sz="2400" dirty="0" smtClean="0">
                <a:latin typeface="Times New Roman" panose="02020603050405020304" pitchFamily="18" charset="0"/>
                <a:cs typeface="Times New Roman" panose="02020603050405020304" pitchFamily="18" charset="0"/>
              </a:rPr>
              <a:t>model</a:t>
            </a:r>
            <a:r>
              <a:rPr lang="en-US" sz="2400" dirty="0">
                <a:latin typeface="Times New Roman" panose="02020603050405020304" pitchFamily="18" charset="0"/>
                <a:cs typeface="Times New Roman" panose="02020603050405020304" pitchFamily="18" charset="0"/>
              </a:rPr>
              <a:t>, high-resolution satellite and observational data, and land DA </a:t>
            </a:r>
            <a:r>
              <a:rPr lang="en-US" sz="2400" dirty="0" smtClean="0">
                <a:latin typeface="Times New Roman" panose="02020603050405020304" pitchFamily="18" charset="0"/>
                <a:cs typeface="Times New Roman" panose="02020603050405020304" pitchFamily="18" charset="0"/>
              </a:rPr>
              <a:t>tools (</a:t>
            </a:r>
            <a:r>
              <a:rPr lang="en-US" sz="2400" dirty="0" err="1" smtClean="0">
                <a:latin typeface="Times New Roman" panose="02020603050405020304" pitchFamily="18" charset="0"/>
                <a:cs typeface="Times New Roman" panose="02020603050405020304" pitchFamily="18" charset="0"/>
              </a:rPr>
              <a:t>EnKF</a:t>
            </a:r>
            <a:r>
              <a:rPr lang="en-US" sz="2400" dirty="0" smtClean="0">
                <a:latin typeface="Times New Roman" panose="02020603050405020304" pitchFamily="18" charset="0"/>
                <a:cs typeface="Times New Roman" panose="02020603050405020304" pitchFamily="18" charset="0"/>
              </a:rPr>
              <a:t>).</a:t>
            </a:r>
          </a:p>
          <a:p>
            <a:pPr marL="225425" indent="-225425">
              <a:buFont typeface="Wingdings" panose="05000000000000000000" pitchFamily="2" charset="2"/>
              <a:buChar char="§"/>
            </a:pPr>
            <a:endParaRPr lang="en-US" sz="2400" dirty="0" smtClean="0">
              <a:latin typeface="Times New Roman" panose="02020603050405020304" pitchFamily="18" charset="0"/>
              <a:cs typeface="Times New Roman" panose="02020603050405020304" pitchFamily="18" charset="0"/>
            </a:endParaRPr>
          </a:p>
          <a:p>
            <a:pPr marL="225425" indent="-225425">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Global </a:t>
            </a:r>
            <a:r>
              <a:rPr lang="en-US" sz="2400" dirty="0" smtClean="0">
                <a:latin typeface="Times New Roman" panose="02020603050405020304" pitchFamily="18" charset="0"/>
                <a:cs typeface="Times New Roman" panose="02020603050405020304" pitchFamily="18" charset="0"/>
              </a:rPr>
              <a:t>observed precipitation forcing </a:t>
            </a:r>
            <a:r>
              <a:rPr lang="en-US" sz="2400" dirty="0">
                <a:latin typeface="Times New Roman" panose="02020603050405020304" pitchFamily="18" charset="0"/>
                <a:cs typeface="Times New Roman" panose="02020603050405020304" pitchFamily="18" charset="0"/>
              </a:rPr>
              <a:t>at 0.25</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resolution (CPC daily, 1979-present</a:t>
            </a:r>
            <a:r>
              <a:rPr lang="en-US" sz="2400" dirty="0" smtClean="0">
                <a:latin typeface="Times New Roman" panose="02020603050405020304" pitchFamily="18" charset="0"/>
                <a:cs typeface="Times New Roman" panose="02020603050405020304" pitchFamily="18" charset="0"/>
              </a:rPr>
              <a:t>).</a:t>
            </a:r>
          </a:p>
          <a:p>
            <a:pPr marL="225425" indent="-225425">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225425" indent="-225425">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Model upgrades: Noah 3.x, Noah-MP (</a:t>
            </a: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dynamic vegetation, explicit canopy, CO2-based photosynthesis, groundwater, multi-layer snow pack, river routing).</a:t>
            </a:r>
          </a:p>
        </p:txBody>
      </p:sp>
      <p:graphicFrame>
        <p:nvGraphicFramePr>
          <p:cNvPr id="3" name="Object 2"/>
          <p:cNvGraphicFramePr>
            <a:graphicFrameLocks/>
          </p:cNvGraphicFramePr>
          <p:nvPr>
            <p:extLst>
              <p:ext uri="{D42A27DB-BD31-4B8C-83A1-F6EECF244321}">
                <p14:modId xmlns:p14="http://schemas.microsoft.com/office/powerpoint/2010/main" val="3047574015"/>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58534"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2464175242"/>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58535"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5791200" y="6550223"/>
            <a:ext cx="3336723" cy="307777"/>
          </a:xfrm>
          <a:prstGeom prst="rect">
            <a:avLst/>
          </a:prstGeom>
          <a:noFill/>
          <a:ln>
            <a:solidFill>
              <a:schemeClr val="tx1"/>
            </a:solidFill>
          </a:ln>
        </p:spPr>
        <p:txBody>
          <a:bodyPr wrap="square" rtlCol="0">
            <a:spAutoFit/>
          </a:bodyPr>
          <a:lstStyle/>
          <a:p>
            <a:pPr defTabSz="457200"/>
            <a:r>
              <a:rPr lang="en-US" sz="1400" dirty="0" smtClean="0">
                <a:solidFill>
                  <a:prstClr val="black"/>
                </a:solidFill>
              </a:rPr>
              <a:t>J. Dong, M. </a:t>
            </a:r>
            <a:r>
              <a:rPr lang="en-US" sz="1400" dirty="0" err="1" smtClean="0">
                <a:solidFill>
                  <a:prstClr val="black"/>
                </a:solidFill>
              </a:rPr>
              <a:t>Ek</a:t>
            </a:r>
            <a:r>
              <a:rPr lang="en-US" sz="1400" dirty="0" smtClean="0">
                <a:solidFill>
                  <a:prstClr val="black"/>
                </a:solidFill>
              </a:rPr>
              <a:t>, H. Wei, J. </a:t>
            </a:r>
            <a:r>
              <a:rPr lang="en-US" sz="1400" dirty="0" err="1" smtClean="0">
                <a:solidFill>
                  <a:prstClr val="black"/>
                </a:solidFill>
              </a:rPr>
              <a:t>Meng</a:t>
            </a:r>
            <a:r>
              <a:rPr lang="en-US" sz="1400" dirty="0" smtClean="0">
                <a:solidFill>
                  <a:prstClr val="black"/>
                </a:solidFill>
              </a:rPr>
              <a:t>, EMC</a:t>
            </a:r>
            <a:endParaRPr lang="en-US" sz="1400" dirty="0">
              <a:solidFill>
                <a:prstClr val="black"/>
              </a:solidFill>
            </a:endParaRPr>
          </a:p>
        </p:txBody>
      </p:sp>
    </p:spTree>
    <p:extLst>
      <p:ext uri="{BB962C8B-B14F-4D97-AF65-F5344CB8AC3E}">
        <p14:creationId xmlns:p14="http://schemas.microsoft.com/office/powerpoint/2010/main" val="16437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5693865"/>
          </a:xfrm>
          <a:prstGeom prst="rect">
            <a:avLst/>
          </a:prstGeom>
          <a:noFill/>
        </p:spPr>
        <p:txBody>
          <a:bodyPr wrap="square" rtlCol="0">
            <a:spAutoFit/>
          </a:bodyPr>
          <a:lstStyle/>
          <a:p>
            <a:pPr marL="225425" indent="-225425" algn="ctr"/>
            <a:r>
              <a:rPr lang="en-US" sz="2800" dirty="0" smtClean="0">
                <a:solidFill>
                  <a:srgbClr val="00B050"/>
                </a:solidFill>
                <a:latin typeface="Times New Roman" panose="02020603050405020304" pitchFamily="18" charset="0"/>
                <a:cs typeface="Times New Roman" panose="02020603050405020304" pitchFamily="18" charset="0"/>
              </a:rPr>
              <a:t>Proposed upgrades to GLDAS in CDASv3 (cont.)</a:t>
            </a:r>
          </a:p>
          <a:p>
            <a:pPr marL="225425" indent="-225425" algn="ctr"/>
            <a:r>
              <a:rPr lang="en-US" sz="2400" dirty="0" smtClean="0">
                <a:solidFill>
                  <a:srgbClr val="00B050"/>
                </a:solidFill>
                <a:latin typeface="Times New Roman" panose="02020603050405020304" pitchFamily="18" charset="0"/>
                <a:cs typeface="Times New Roman" panose="02020603050405020304" pitchFamily="18" charset="0"/>
              </a:rPr>
              <a:t> </a:t>
            </a:r>
          </a:p>
          <a:p>
            <a:pPr marL="225425" indent="-225425">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Land use dataset upgrades:</a:t>
            </a:r>
          </a:p>
          <a:p>
            <a:pPr marL="450850" indent="-225425">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Near-</a:t>
            </a:r>
            <a:r>
              <a:rPr lang="en-US" sz="2400" dirty="0" err="1" smtClean="0">
                <a:latin typeface="Times New Roman" panose="02020603050405020304" pitchFamily="18" charset="0"/>
                <a:cs typeface="Times New Roman" panose="02020603050405020304" pitchFamily="18" charset="0"/>
              </a:rPr>
              <a:t>realtime</a:t>
            </a:r>
            <a:r>
              <a:rPr lang="en-US" sz="2400" dirty="0" smtClean="0">
                <a:latin typeface="Times New Roman" panose="02020603050405020304" pitchFamily="18" charset="0"/>
                <a:cs typeface="Times New Roman" panose="02020603050405020304" pitchFamily="18" charset="0"/>
              </a:rPr>
              <a:t> GVF (global 16-km, 1981-present, and 25-year climatology), land-use/vegetation (IGBP-MODIS, global 1km), soil type (STATSGO-FAO, global 1km), MODIS snow-free albedo (global 5km), maximum snow albedo (U. Arizona, global 5km).</a:t>
            </a:r>
            <a:endParaRPr lang="en-US" sz="2400" dirty="0" smtClean="0">
              <a:solidFill>
                <a:srgbClr val="00B050"/>
              </a:solidFill>
              <a:latin typeface="Times New Roman" panose="02020603050405020304" pitchFamily="18" charset="0"/>
              <a:cs typeface="Times New Roman" panose="02020603050405020304" pitchFamily="18" charset="0"/>
            </a:endParaRPr>
          </a:p>
          <a:p>
            <a:pPr marL="450850" indent="-225425">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SMOPS soil moisture </a:t>
            </a:r>
            <a:r>
              <a:rPr lang="en-US" sz="2400" dirty="0" smtClean="0">
                <a:solidFill>
                  <a:prstClr val="black"/>
                </a:solidFill>
                <a:latin typeface="Times New Roman" panose="02020603050405020304" pitchFamily="18" charset="0"/>
                <a:cs typeface="Times New Roman" panose="02020603050405020304" pitchFamily="18" charset="0"/>
              </a:rPr>
              <a:t>(AMSR-E (2002-2011), SMOS (2010-present), ASCAT, AMSR2 (2012-present), SMAP (launched 2014).</a:t>
            </a:r>
          </a:p>
          <a:p>
            <a:pPr marL="450850" indent="-225425">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Snow cover: IMS (global 24km (1997-present) &amp; 4km (2004-present).</a:t>
            </a:r>
          </a:p>
          <a:p>
            <a:pPr marL="450850" indent="-225425">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Snow </a:t>
            </a:r>
            <a:r>
              <a:rPr lang="en-US" sz="2400" dirty="0">
                <a:latin typeface="Times New Roman" panose="02020603050405020304" pitchFamily="18" charset="0"/>
                <a:cs typeface="Times New Roman" panose="02020603050405020304" pitchFamily="18" charset="0"/>
              </a:rPr>
              <a:t>water equivalent: SMMR (1978-1987), SSM/I (1987-2007), AMSR-E (2002-2011), AMSR2 (2012-present</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p:txBody>
      </p:sp>
      <p:graphicFrame>
        <p:nvGraphicFramePr>
          <p:cNvPr id="3" name="Object 2"/>
          <p:cNvGraphicFramePr>
            <a:graphicFrameLocks/>
          </p:cNvGraphicFramePr>
          <p:nvPr>
            <p:extLst>
              <p:ext uri="{D42A27DB-BD31-4B8C-83A1-F6EECF244321}">
                <p14:modId xmlns:p14="http://schemas.microsoft.com/office/powerpoint/2010/main" val="832263025"/>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1099"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94747221"/>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1100"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6019800" y="6550223"/>
            <a:ext cx="3108123" cy="307777"/>
          </a:xfrm>
          <a:prstGeom prst="rect">
            <a:avLst/>
          </a:prstGeom>
          <a:noFill/>
          <a:ln>
            <a:solidFill>
              <a:schemeClr val="tx1"/>
            </a:solidFill>
          </a:ln>
        </p:spPr>
        <p:txBody>
          <a:bodyPr wrap="square" rtlCol="0">
            <a:spAutoFit/>
          </a:bodyPr>
          <a:lstStyle/>
          <a:p>
            <a:pPr defTabSz="457200"/>
            <a:r>
              <a:rPr lang="en-US" sz="1400" dirty="0" smtClean="0">
                <a:solidFill>
                  <a:prstClr val="black"/>
                </a:solidFill>
              </a:rPr>
              <a:t>J. Dong, M. </a:t>
            </a:r>
            <a:r>
              <a:rPr lang="en-US" sz="1400" dirty="0" err="1" smtClean="0">
                <a:solidFill>
                  <a:prstClr val="black"/>
                </a:solidFill>
              </a:rPr>
              <a:t>Ek</a:t>
            </a:r>
            <a:r>
              <a:rPr lang="en-US" sz="1400" dirty="0" smtClean="0">
                <a:solidFill>
                  <a:prstClr val="black"/>
                </a:solidFill>
              </a:rPr>
              <a:t>, H. Wei, J. </a:t>
            </a:r>
            <a:r>
              <a:rPr lang="en-US" sz="1400" dirty="0" err="1" smtClean="0">
                <a:solidFill>
                  <a:prstClr val="black"/>
                </a:solidFill>
              </a:rPr>
              <a:t>Meng</a:t>
            </a:r>
            <a:r>
              <a:rPr lang="en-US" sz="1400" dirty="0" smtClean="0">
                <a:solidFill>
                  <a:prstClr val="black"/>
                </a:solidFill>
              </a:rPr>
              <a:t>, EMC</a:t>
            </a:r>
            <a:endParaRPr lang="en-US" sz="1400" dirty="0">
              <a:solidFill>
                <a:prstClr val="black"/>
              </a:solidFill>
            </a:endParaRPr>
          </a:p>
        </p:txBody>
      </p:sp>
    </p:spTree>
    <p:extLst>
      <p:ext uri="{BB962C8B-B14F-4D97-AF65-F5344CB8AC3E}">
        <p14:creationId xmlns:p14="http://schemas.microsoft.com/office/powerpoint/2010/main" val="291057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3198973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3089700" y="2819400"/>
            <a:ext cx="3019190" cy="3599139"/>
          </a:xfrm>
          <a:prstGeom prst="rect">
            <a:avLst/>
          </a:prstGeom>
          <a:solidFill>
            <a:srgbClr val="E8E8E8"/>
          </a:solidFill>
          <a:ln>
            <a:solidFill>
              <a:srgbClr val="B8B8B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a:t>
            </a:r>
            <a:endParaRPr lang="en-US" dirty="0"/>
          </a:p>
        </p:txBody>
      </p:sp>
      <p:sp>
        <p:nvSpPr>
          <p:cNvPr id="75" name="TextBox 74"/>
          <p:cNvSpPr txBox="1"/>
          <p:nvPr/>
        </p:nvSpPr>
        <p:spPr>
          <a:xfrm>
            <a:off x="2438400" y="152400"/>
            <a:ext cx="4473031" cy="523220"/>
          </a:xfrm>
          <a:prstGeom prst="rect">
            <a:avLst/>
          </a:prstGeom>
          <a:noFill/>
        </p:spPr>
        <p:txBody>
          <a:bodyPr wrap="square" rtlCol="0">
            <a:spAutoFit/>
          </a:bodyPr>
          <a:lstStyle/>
          <a:p>
            <a:r>
              <a:rPr lang="en-US" sz="1600" b="1" dirty="0" smtClean="0">
                <a:solidFill>
                  <a:srgbClr val="007434"/>
                </a:solidFill>
              </a:rPr>
              <a:t>   </a:t>
            </a:r>
            <a:r>
              <a:rPr lang="en-US" sz="2800" b="1" dirty="0" smtClean="0">
                <a:solidFill>
                  <a:srgbClr val="FF0000"/>
                </a:solidFill>
                <a:latin typeface="Times New Roman" panose="02020603050405020304" pitchFamily="18" charset="0"/>
                <a:cs typeface="Times New Roman" panose="02020603050405020304" pitchFamily="18" charset="0"/>
              </a:rPr>
              <a:t>Aerosol Data Assimilation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2286001" y="1104037"/>
            <a:ext cx="4816474" cy="877163"/>
          </a:xfrm>
          <a:prstGeom prst="rect">
            <a:avLst/>
          </a:prstGeom>
          <a:solidFill>
            <a:srgbClr val="E8E8E8"/>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TextBox 98"/>
          <p:cNvSpPr txBox="1"/>
          <p:nvPr/>
        </p:nvSpPr>
        <p:spPr>
          <a:xfrm>
            <a:off x="2286001" y="1104037"/>
            <a:ext cx="4816474" cy="877163"/>
          </a:xfrm>
          <a:prstGeom prst="rect">
            <a:avLst/>
          </a:prstGeom>
          <a:noFill/>
        </p:spPr>
        <p:txBody>
          <a:bodyPr wrap="square" rtlCol="0">
            <a:spAutoFit/>
          </a:bodyPr>
          <a:lstStyle/>
          <a:p>
            <a:pPr algn="ctr">
              <a:spcAft>
                <a:spcPts val="600"/>
              </a:spcAft>
            </a:pPr>
            <a:r>
              <a:rPr lang="en-US" b="1" dirty="0" smtClean="0">
                <a:solidFill>
                  <a:srgbClr val="008000"/>
                </a:solidFill>
              </a:rPr>
              <a:t>Observations</a:t>
            </a:r>
          </a:p>
          <a:p>
            <a:pPr algn="ctr"/>
            <a:r>
              <a:rPr lang="en-US" sz="1400" b="1" dirty="0" smtClean="0">
                <a:latin typeface="Arial"/>
                <a:cs typeface="Arial"/>
              </a:rPr>
              <a:t>Aerosol Optical Depth </a:t>
            </a:r>
            <a:r>
              <a:rPr lang="en-US" sz="1400" dirty="0" smtClean="0">
                <a:latin typeface="Arial"/>
                <a:cs typeface="Arial"/>
              </a:rPr>
              <a:t>(satellite &amp; in-situ)</a:t>
            </a:r>
          </a:p>
          <a:p>
            <a:pPr algn="ctr"/>
            <a:r>
              <a:rPr lang="en-US" sz="1400" b="1" dirty="0" smtClean="0">
                <a:latin typeface="Arial"/>
                <a:cs typeface="Arial"/>
              </a:rPr>
              <a:t>Smoke Emissions </a:t>
            </a:r>
            <a:r>
              <a:rPr lang="en-US" sz="1400" dirty="0" smtClean="0">
                <a:latin typeface="Arial"/>
                <a:cs typeface="Arial"/>
              </a:rPr>
              <a:t>(satellite)</a:t>
            </a:r>
            <a:endParaRPr lang="en-US" sz="1400" dirty="0">
              <a:latin typeface="Arial"/>
              <a:cs typeface="Arial"/>
            </a:endParaRPr>
          </a:p>
        </p:txBody>
      </p:sp>
      <p:sp>
        <p:nvSpPr>
          <p:cNvPr id="83" name="Right Arrow 82"/>
          <p:cNvSpPr/>
          <p:nvPr/>
        </p:nvSpPr>
        <p:spPr>
          <a:xfrm rot="5400000">
            <a:off x="4074818" y="2212334"/>
            <a:ext cx="808159" cy="405973"/>
          </a:xfrm>
          <a:prstGeom prst="rightArrow">
            <a:avLst/>
          </a:prstGeom>
          <a:solidFill>
            <a:srgbClr val="B8B8B7"/>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INPUT</a:t>
            </a:r>
            <a:endParaRPr lang="en-US" sz="1600" dirty="0"/>
          </a:p>
        </p:txBody>
      </p:sp>
      <p:sp>
        <p:nvSpPr>
          <p:cNvPr id="53" name="Right Arrow 52"/>
          <p:cNvSpPr/>
          <p:nvPr/>
        </p:nvSpPr>
        <p:spPr>
          <a:xfrm>
            <a:off x="2133600" y="4060825"/>
            <a:ext cx="949325" cy="511175"/>
          </a:xfrm>
          <a:prstGeom prst="rightArrow">
            <a:avLst/>
          </a:prstGeom>
          <a:solidFill>
            <a:srgbClr val="B8B8B7"/>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INPUT</a:t>
            </a:r>
            <a:endParaRPr lang="en-US" sz="1600" dirty="0"/>
          </a:p>
        </p:txBody>
      </p:sp>
      <p:sp>
        <p:nvSpPr>
          <p:cNvPr id="62" name="Right Arrow 61"/>
          <p:cNvSpPr/>
          <p:nvPr/>
        </p:nvSpPr>
        <p:spPr>
          <a:xfrm>
            <a:off x="6096000" y="4114800"/>
            <a:ext cx="1006475" cy="511175"/>
          </a:xfrm>
          <a:prstGeom prst="rightArrow">
            <a:avLst/>
          </a:prstGeom>
          <a:solidFill>
            <a:srgbClr val="B8B8B7"/>
          </a:solidFill>
          <a:ln>
            <a:solidFill>
              <a:srgbClr val="18485E"/>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OUTPUT</a:t>
            </a:r>
            <a:endParaRPr lang="en-US" sz="1600" dirty="0"/>
          </a:p>
        </p:txBody>
      </p:sp>
      <p:sp>
        <p:nvSpPr>
          <p:cNvPr id="2" name="Rectangle 1"/>
          <p:cNvSpPr/>
          <p:nvPr/>
        </p:nvSpPr>
        <p:spPr>
          <a:xfrm>
            <a:off x="3239662" y="3268819"/>
            <a:ext cx="1577007" cy="16079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Dust</a:t>
            </a:r>
          </a:p>
          <a:p>
            <a:pPr algn="ctr"/>
            <a:r>
              <a:rPr lang="en-US" sz="1600" dirty="0" smtClean="0"/>
              <a:t>Sea salt</a:t>
            </a:r>
          </a:p>
          <a:p>
            <a:pPr algn="ctr"/>
            <a:r>
              <a:rPr lang="en-US" sz="1600" dirty="0" smtClean="0"/>
              <a:t>Sulfate</a:t>
            </a:r>
          </a:p>
          <a:p>
            <a:pPr algn="ctr"/>
            <a:r>
              <a:rPr lang="en-US" sz="1600" dirty="0" smtClean="0"/>
              <a:t>Black carbon</a:t>
            </a:r>
          </a:p>
          <a:p>
            <a:pPr algn="ctr"/>
            <a:r>
              <a:rPr lang="en-US" sz="1600" dirty="0" smtClean="0"/>
              <a:t>Organic carbon</a:t>
            </a:r>
            <a:endParaRPr lang="en-US" sz="1600" dirty="0"/>
          </a:p>
        </p:txBody>
      </p:sp>
      <p:cxnSp>
        <p:nvCxnSpPr>
          <p:cNvPr id="42" name="Straight Connector 41"/>
          <p:cNvCxnSpPr/>
          <p:nvPr/>
        </p:nvCxnSpPr>
        <p:spPr>
          <a:xfrm flipV="1">
            <a:off x="5121972" y="4722019"/>
            <a:ext cx="0" cy="897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121972" y="4722019"/>
            <a:ext cx="5644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flipH="1">
            <a:off x="3742997" y="5444544"/>
            <a:ext cx="2147343" cy="9435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AOD data assimilation (</a:t>
            </a:r>
            <a:r>
              <a:rPr lang="en-US" sz="1600" dirty="0" err="1" smtClean="0"/>
              <a:t>EnKF</a:t>
            </a:r>
            <a:r>
              <a:rPr lang="en-US" sz="1600" dirty="0" smtClean="0"/>
              <a:t>/GSI)</a:t>
            </a:r>
            <a:endParaRPr lang="en-US" sz="1600" dirty="0"/>
          </a:p>
        </p:txBody>
      </p:sp>
      <p:cxnSp>
        <p:nvCxnSpPr>
          <p:cNvPr id="19" name="Straight Arrow Connector 18"/>
          <p:cNvCxnSpPr/>
          <p:nvPr/>
        </p:nvCxnSpPr>
        <p:spPr>
          <a:xfrm>
            <a:off x="4204010" y="4913312"/>
            <a:ext cx="0" cy="506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2850" name="Drawing" r:id="rId4" imgW="723675" imgH="723675" progId="Presentations.Drawing.11">
                  <p:embed/>
                </p:oleObj>
              </mc:Choice>
              <mc:Fallback>
                <p:oleObj name="Drawing" r:id="rId4" imgW="723675" imgH="723675" progId="Presentations.Drawing.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2851" name="Drawing" r:id="rId6" imgW="723675" imgH="685530" progId="Presentations.Drawing.11">
                  <p:embed/>
                </p:oleObj>
              </mc:Choice>
              <mc:Fallback>
                <p:oleObj name="Drawing" r:id="rId6" imgW="723675" imgH="685530" progId="Presentations.Drawing.11">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Box 19"/>
          <p:cNvSpPr txBox="1"/>
          <p:nvPr/>
        </p:nvSpPr>
        <p:spPr>
          <a:xfrm>
            <a:off x="7627541" y="6477000"/>
            <a:ext cx="1516459" cy="338554"/>
          </a:xfrm>
          <a:prstGeom prst="rect">
            <a:avLst/>
          </a:prstGeom>
          <a:noFill/>
          <a:ln>
            <a:solidFill>
              <a:schemeClr val="tx1"/>
            </a:solidFill>
          </a:ln>
        </p:spPr>
        <p:txBody>
          <a:bodyPr wrap="square" rtlCol="0">
            <a:spAutoFit/>
          </a:bodyPr>
          <a:lstStyle/>
          <a:p>
            <a:pPr defTabSz="457200"/>
            <a:r>
              <a:rPr lang="en-US" sz="1600" dirty="0" smtClean="0">
                <a:solidFill>
                  <a:prstClr val="black"/>
                </a:solidFill>
              </a:rPr>
              <a:t>Sarah Lu, EMC</a:t>
            </a:r>
            <a:endParaRPr lang="en-US" sz="1600" dirty="0">
              <a:solidFill>
                <a:prstClr val="black"/>
              </a:solidFill>
            </a:endParaRPr>
          </a:p>
        </p:txBody>
      </p:sp>
    </p:spTree>
    <p:extLst>
      <p:ext uri="{BB962C8B-B14F-4D97-AF65-F5344CB8AC3E}">
        <p14:creationId xmlns:p14="http://schemas.microsoft.com/office/powerpoint/2010/main" val="1363069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534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current high resolution GFS uses a 5x5 degree climatology for all the aerosol species (dust, sea salt, organic carbon, black carbon and </a:t>
            </a:r>
            <a:r>
              <a:rPr lang="en-US" sz="2400" dirty="0" err="1">
                <a:latin typeface="Times New Roman" panose="02020603050405020304" pitchFamily="18" charset="0"/>
                <a:cs typeface="Times New Roman" panose="02020603050405020304" pitchFamily="18" charset="0"/>
              </a:rPr>
              <a:t>sulphate</a:t>
            </a:r>
            <a:r>
              <a:rPr lang="en-US" sz="2400" dirty="0">
                <a:latin typeface="Times New Roman" panose="02020603050405020304" pitchFamily="18" charset="0"/>
                <a:cs typeface="Times New Roman" panose="02020603050405020304" pitchFamily="18" charset="0"/>
              </a:rPr>
              <a:t>) which is interactive with the radiation in the model (direct effect</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a low resolution (T126) system, called NGAC, which is GFS coupled inline with GOCART in the NEMS framework.  The transport mixing, convective transport, </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 is done in the GFS every dynamic time step of the model.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GOCART </a:t>
            </a:r>
            <a:r>
              <a:rPr lang="en-US" sz="2400" dirty="0">
                <a:latin typeface="Times New Roman" panose="02020603050405020304" pitchFamily="18" charset="0"/>
                <a:cs typeface="Times New Roman" panose="02020603050405020304" pitchFamily="18" charset="0"/>
              </a:rPr>
              <a:t>considers emission, wet removal and dry removal processes and simple </a:t>
            </a:r>
            <a:r>
              <a:rPr lang="en-US" sz="2400" dirty="0" smtClean="0">
                <a:latin typeface="Times New Roman" panose="02020603050405020304" pitchFamily="18" charset="0"/>
                <a:cs typeface="Times New Roman" panose="02020603050405020304" pitchFamily="18" charset="0"/>
              </a:rPr>
              <a:t>sulfate chemistry.</a:t>
            </a:r>
          </a:p>
        </p:txBody>
      </p:sp>
      <p:graphicFrame>
        <p:nvGraphicFramePr>
          <p:cNvPr id="3" name="Object 2"/>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3864" name="Drawing" r:id="rId3" imgW="723675" imgH="723675" progId="Presentations.Drawing.11">
                  <p:embed/>
                </p:oleObj>
              </mc:Choice>
              <mc:Fallback>
                <p:oleObj name="Drawing" r:id="rId3" imgW="723675" imgH="723675" progId="Presentations.Drawing.11">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3865" name="Drawing" r:id="rId5" imgW="723675" imgH="685530" progId="Presentations.Drawing.11">
                  <p:embed/>
                </p:oleObj>
              </mc:Choice>
              <mc:Fallback>
                <p:oleObj name="Drawing" r:id="rId5" imgW="723675" imgH="685530" progId="Presentations.Drawing.11">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p:cNvSpPr txBox="1"/>
          <p:nvPr/>
        </p:nvSpPr>
        <p:spPr>
          <a:xfrm>
            <a:off x="838200" y="228600"/>
            <a:ext cx="7391400" cy="523220"/>
          </a:xfrm>
          <a:prstGeom prst="rect">
            <a:avLst/>
          </a:prstGeom>
          <a:noFill/>
        </p:spPr>
        <p:txBody>
          <a:bodyPr wrap="square" rtlCol="0">
            <a:spAutoFit/>
          </a:bodyPr>
          <a:lstStyle/>
          <a:p>
            <a:r>
              <a:rPr lang="en-US" sz="1600" b="1" dirty="0" smtClean="0">
                <a:solidFill>
                  <a:srgbClr val="007434"/>
                </a:solidFill>
              </a:rPr>
              <a:t>   </a:t>
            </a:r>
            <a:r>
              <a:rPr lang="en-US" sz="2800" b="1" dirty="0" smtClean="0">
                <a:solidFill>
                  <a:srgbClr val="FF0000"/>
                </a:solidFill>
                <a:latin typeface="Times New Roman" panose="02020603050405020304" pitchFamily="18" charset="0"/>
                <a:cs typeface="Times New Roman" panose="02020603050405020304" pitchFamily="18" charset="0"/>
              </a:rPr>
              <a:t>Current status of modeling aerosols at NCEP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7541" y="6477000"/>
            <a:ext cx="1516459" cy="338554"/>
          </a:xfrm>
          <a:prstGeom prst="rect">
            <a:avLst/>
          </a:prstGeom>
          <a:noFill/>
          <a:ln>
            <a:solidFill>
              <a:schemeClr val="tx1"/>
            </a:solidFill>
          </a:ln>
        </p:spPr>
        <p:txBody>
          <a:bodyPr wrap="square" rtlCol="0">
            <a:spAutoFit/>
          </a:bodyPr>
          <a:lstStyle/>
          <a:p>
            <a:pPr defTabSz="457200"/>
            <a:r>
              <a:rPr lang="en-US" sz="1600" dirty="0" smtClean="0">
                <a:solidFill>
                  <a:prstClr val="black"/>
                </a:solidFill>
              </a:rPr>
              <a:t>Sarah Lu, EMC</a:t>
            </a:r>
            <a:endParaRPr lang="en-US" sz="1600" dirty="0">
              <a:solidFill>
                <a:prstClr val="black"/>
              </a:solidFill>
            </a:endParaRPr>
          </a:p>
        </p:txBody>
      </p:sp>
    </p:spTree>
    <p:extLst>
      <p:ext uri="{BB962C8B-B14F-4D97-AF65-F5344CB8AC3E}">
        <p14:creationId xmlns:p14="http://schemas.microsoft.com/office/powerpoint/2010/main" val="310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5344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Model upgrades: </a:t>
            </a:r>
          </a:p>
          <a:p>
            <a:r>
              <a:rPr lang="en-US" sz="2000" dirty="0" smtClean="0">
                <a:latin typeface="Times New Roman" panose="02020603050405020304" pitchFamily="18" charset="0"/>
                <a:cs typeface="Times New Roman" panose="02020603050405020304" pitchFamily="18" charset="0"/>
              </a:rPr>
              <a:t>	To </a:t>
            </a:r>
            <a:r>
              <a:rPr lang="en-US" sz="2000" dirty="0">
                <a:latin typeface="Times New Roman" panose="02020603050405020304" pitchFamily="18" charset="0"/>
                <a:cs typeface="Times New Roman" panose="02020603050405020304" pitchFamily="18" charset="0"/>
              </a:rPr>
              <a:t>introduce aerosol-cloud  interaction (indirect effect) in the </a:t>
            </a:r>
            <a:r>
              <a:rPr lang="en-US" sz="2000" dirty="0" smtClean="0">
                <a:latin typeface="Times New Roman" panose="02020603050405020304" pitchFamily="18" charset="0"/>
                <a:cs typeface="Times New Roman" panose="02020603050405020304" pitchFamily="18" charset="0"/>
              </a:rPr>
              <a:t>GFS</a:t>
            </a:r>
          </a:p>
          <a:p>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Methodology upgrades</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To </a:t>
            </a:r>
            <a:r>
              <a:rPr lang="en-US" sz="2000" dirty="0">
                <a:latin typeface="Times New Roman" panose="02020603050405020304" pitchFamily="18" charset="0"/>
                <a:cs typeface="Times New Roman" panose="02020603050405020304" pitchFamily="18" charset="0"/>
              </a:rPr>
              <a:t>use much higher resolutions for NGAC to couple with higher </a:t>
            </a:r>
            <a:r>
              <a:rPr lang="en-US" sz="2000" dirty="0" smtClean="0">
                <a:latin typeface="Times New Roman" panose="02020603050405020304" pitchFamily="18" charset="0"/>
                <a:cs typeface="Times New Roman" panose="02020603050405020304" pitchFamily="18" charset="0"/>
              </a:rPr>
              <a:t>	resolution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the GFS.</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Upgrade the Hybrid DA system to enable assimilation of AOD 	observations.</a:t>
            </a:r>
          </a:p>
          <a:p>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Emissions dataset upgrades: </a:t>
            </a:r>
          </a:p>
          <a:p>
            <a:r>
              <a:rPr lang="en-US" sz="2000" dirty="0" smtClean="0">
                <a:solidFill>
                  <a:prstClr val="black"/>
                </a:solidFill>
                <a:latin typeface="Times New Roman" panose="02020603050405020304" pitchFamily="18" charset="0"/>
                <a:cs typeface="Times New Roman" panose="02020603050405020304" pitchFamily="18" charset="0"/>
              </a:rPr>
              <a:t>	Use satellite-based smoke emissions (MODIS fire radiative power)  for 	organic carbon, black carbon and sulfate.</a:t>
            </a:r>
          </a:p>
          <a:p>
            <a:endParaRPr lang="en-US" sz="2000"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Data assimilation upgrades:</a:t>
            </a:r>
          </a:p>
          <a:p>
            <a:pPr marL="631825"/>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AOD observations will be from MODIS (satellite) and AERONET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in-situ).  </a:t>
            </a:r>
            <a:endParaRPr lang="en-US" sz="2000" dirty="0" smtClean="0">
              <a:latin typeface="Times New Roman" panose="02020603050405020304" pitchFamily="18" charset="0"/>
              <a:cs typeface="Times New Roman" panose="02020603050405020304" pitchFamily="18" charset="0"/>
            </a:endParaRPr>
          </a:p>
          <a:p>
            <a:pPr marL="631825"/>
            <a:r>
              <a:rPr lang="en-US" sz="2000" dirty="0" smtClean="0">
                <a:latin typeface="Times New Roman" panose="02020603050405020304" pitchFamily="18" charset="0"/>
                <a:cs typeface="Times New Roman" panose="02020603050405020304" pitchFamily="18" charset="0"/>
              </a:rPr>
              <a:t>	Aerosol </a:t>
            </a:r>
            <a:r>
              <a:rPr lang="en-US" sz="2000" dirty="0">
                <a:latin typeface="Times New Roman" panose="02020603050405020304" pitchFamily="18" charset="0"/>
                <a:cs typeface="Times New Roman" panose="02020603050405020304" pitchFamily="18" charset="0"/>
              </a:rPr>
              <a:t>data assimilation is proposed for the EOS era (2002 to present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4886" name="Drawing" r:id="rId3" imgW="723675" imgH="723675" progId="Presentations.Drawing.11">
                  <p:embed/>
                </p:oleObj>
              </mc:Choice>
              <mc:Fallback>
                <p:oleObj name="Drawing" r:id="rId3" imgW="723675" imgH="723675" progId="Presentations.Drawing.11">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4887" name="Drawing" r:id="rId5" imgW="723675" imgH="685530" progId="Presentations.Drawing.11">
                  <p:embed/>
                </p:oleObj>
              </mc:Choice>
              <mc:Fallback>
                <p:oleObj name="Drawing" r:id="rId5" imgW="723675" imgH="685530" progId="Presentations.Drawing.11">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p:cNvSpPr txBox="1"/>
          <p:nvPr/>
        </p:nvSpPr>
        <p:spPr>
          <a:xfrm>
            <a:off x="838200" y="228600"/>
            <a:ext cx="7391400" cy="830997"/>
          </a:xfrm>
          <a:prstGeom prst="rect">
            <a:avLst/>
          </a:prstGeom>
          <a:noFill/>
        </p:spPr>
        <p:txBody>
          <a:bodyPr wrap="square" rtlCol="0">
            <a:spAutoFit/>
          </a:bodyPr>
          <a:lstStyle/>
          <a:p>
            <a:pPr algn="ctr"/>
            <a:r>
              <a:rPr lang="en-US" sz="1600" b="1" dirty="0" smtClean="0">
                <a:solidFill>
                  <a:srgbClr val="007434"/>
                </a:solidFill>
              </a:rPr>
              <a:t>   </a:t>
            </a:r>
            <a:r>
              <a:rPr lang="en-US" sz="2400" b="1" dirty="0" smtClean="0">
                <a:solidFill>
                  <a:srgbClr val="FF0000"/>
                </a:solidFill>
                <a:latin typeface="Times New Roman" panose="02020603050405020304" pitchFamily="18" charset="0"/>
                <a:cs typeface="Times New Roman" panose="02020603050405020304" pitchFamily="18" charset="0"/>
              </a:rPr>
              <a:t>Proposed upgrades to data assimilation </a:t>
            </a:r>
          </a:p>
          <a:p>
            <a:pPr algn="ctr"/>
            <a:r>
              <a:rPr lang="en-US" sz="2400" b="1" dirty="0" smtClean="0">
                <a:solidFill>
                  <a:srgbClr val="FF0000"/>
                </a:solidFill>
                <a:latin typeface="Times New Roman" panose="02020603050405020304" pitchFamily="18" charset="0"/>
                <a:cs typeface="Times New Roman" panose="02020603050405020304" pitchFamily="18" charset="0"/>
              </a:rPr>
              <a:t>and modeling of aerosols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27541" y="6477000"/>
            <a:ext cx="1516459" cy="338554"/>
          </a:xfrm>
          <a:prstGeom prst="rect">
            <a:avLst/>
          </a:prstGeom>
          <a:noFill/>
          <a:ln>
            <a:solidFill>
              <a:schemeClr val="tx1"/>
            </a:solidFill>
          </a:ln>
        </p:spPr>
        <p:txBody>
          <a:bodyPr wrap="square" rtlCol="0">
            <a:spAutoFit/>
          </a:bodyPr>
          <a:lstStyle/>
          <a:p>
            <a:pPr defTabSz="457200"/>
            <a:r>
              <a:rPr lang="en-US" sz="1600" dirty="0" smtClean="0">
                <a:solidFill>
                  <a:prstClr val="black"/>
                </a:solidFill>
              </a:rPr>
              <a:t>Sarah Lu, EMC</a:t>
            </a:r>
            <a:endParaRPr lang="en-US" sz="1600" dirty="0">
              <a:solidFill>
                <a:prstClr val="black"/>
              </a:solidFill>
            </a:endParaRPr>
          </a:p>
        </p:txBody>
      </p:sp>
    </p:spTree>
    <p:extLst>
      <p:ext uri="{BB962C8B-B14F-4D97-AF65-F5344CB8AC3E}">
        <p14:creationId xmlns:p14="http://schemas.microsoft.com/office/powerpoint/2010/main" val="19184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4117735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81299" y="838200"/>
            <a:ext cx="3911600" cy="6035163"/>
            <a:chOff x="2781299" y="695837"/>
            <a:chExt cx="3911600" cy="6035163"/>
          </a:xfrm>
        </p:grpSpPr>
        <p:sp>
          <p:nvSpPr>
            <p:cNvPr id="74" name="Rectangle 73"/>
            <p:cNvSpPr/>
            <p:nvPr/>
          </p:nvSpPr>
          <p:spPr>
            <a:xfrm>
              <a:off x="3159125" y="3024906"/>
              <a:ext cx="2905125" cy="3706094"/>
            </a:xfrm>
            <a:prstGeom prst="rect">
              <a:avLst/>
            </a:prstGeom>
            <a:solidFill>
              <a:srgbClr val="E8E8E8"/>
            </a:solidFill>
            <a:ln>
              <a:solidFill>
                <a:srgbClr val="B8B8B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p:cNvSpPr/>
            <p:nvPr/>
          </p:nvSpPr>
          <p:spPr>
            <a:xfrm>
              <a:off x="3730625" y="5318125"/>
              <a:ext cx="2222500" cy="1301750"/>
            </a:xfrm>
            <a:prstGeom prst="rect">
              <a:avLst/>
            </a:prstGeom>
            <a:solidFill>
              <a:srgbClr val="E8E8E8"/>
            </a:solidFill>
            <a:ln>
              <a:solidFill>
                <a:srgbClr val="B8B8B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ight Arrow 51"/>
            <p:cNvSpPr/>
            <p:nvPr/>
          </p:nvSpPr>
          <p:spPr>
            <a:xfrm>
              <a:off x="5686424" y="4181475"/>
              <a:ext cx="1006475" cy="511175"/>
            </a:xfrm>
            <a:prstGeom prst="rightArrow">
              <a:avLst/>
            </a:prstGeom>
            <a:solidFill>
              <a:srgbClr val="B8B8B7"/>
            </a:solidFill>
            <a:ln>
              <a:solidFill>
                <a:srgbClr val="18485E"/>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OUTPUT</a:t>
              </a:r>
              <a:endParaRPr lang="en-US" sz="1600" dirty="0"/>
            </a:p>
          </p:txBody>
        </p:sp>
        <p:sp>
          <p:nvSpPr>
            <p:cNvPr id="53" name="Right Arrow 52"/>
            <p:cNvSpPr/>
            <p:nvPr/>
          </p:nvSpPr>
          <p:spPr>
            <a:xfrm>
              <a:off x="2781299" y="4164012"/>
              <a:ext cx="897901" cy="511175"/>
            </a:xfrm>
            <a:prstGeom prst="rightArrow">
              <a:avLst/>
            </a:prstGeom>
            <a:solidFill>
              <a:srgbClr val="B8B8B7"/>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INPUT</a:t>
              </a:r>
              <a:endParaRPr lang="en-US" sz="1600" dirty="0"/>
            </a:p>
          </p:txBody>
        </p:sp>
        <p:sp>
          <p:nvSpPr>
            <p:cNvPr id="55" name="Predefined Process 54"/>
            <p:cNvSpPr/>
            <p:nvPr/>
          </p:nvSpPr>
          <p:spPr>
            <a:xfrm>
              <a:off x="3763710" y="3489326"/>
              <a:ext cx="1055688" cy="1628774"/>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Sea Ice </a:t>
              </a:r>
              <a:r>
                <a:rPr lang="en-US" sz="1200" dirty="0" smtClean="0"/>
                <a:t>fraction &amp; thickness</a:t>
              </a:r>
            </a:p>
            <a:p>
              <a:pPr algn="ctr"/>
              <a:r>
                <a:rPr lang="en-US" sz="1200" dirty="0" smtClean="0"/>
                <a:t>…</a:t>
              </a:r>
            </a:p>
          </p:txBody>
        </p:sp>
        <p:sp>
          <p:nvSpPr>
            <p:cNvPr id="56" name="Predefined Process 55"/>
            <p:cNvSpPr/>
            <p:nvPr/>
          </p:nvSpPr>
          <p:spPr>
            <a:xfrm>
              <a:off x="4433550" y="5487025"/>
              <a:ext cx="1412850" cy="503236"/>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Nudging</a:t>
              </a:r>
              <a:endParaRPr lang="en-US" dirty="0"/>
            </a:p>
          </p:txBody>
        </p:sp>
        <p:cxnSp>
          <p:nvCxnSpPr>
            <p:cNvPr id="58" name="Elbow Connector 57"/>
            <p:cNvCxnSpPr/>
            <p:nvPr/>
          </p:nvCxnSpPr>
          <p:spPr>
            <a:xfrm rot="16200000" flipH="1">
              <a:off x="4012550" y="5363703"/>
              <a:ext cx="591344" cy="201738"/>
            </a:xfrm>
            <a:prstGeom prst="bentConnector2">
              <a:avLst/>
            </a:prstGeom>
            <a:ln>
              <a:solidFill>
                <a:srgbClr val="000004"/>
              </a:solidFill>
              <a:tailEnd type="arrow"/>
            </a:ln>
          </p:spPr>
          <p:style>
            <a:lnRef idx="2">
              <a:schemeClr val="accent1"/>
            </a:lnRef>
            <a:fillRef idx="0">
              <a:schemeClr val="accent1"/>
            </a:fillRef>
            <a:effectRef idx="1">
              <a:schemeClr val="accent1"/>
            </a:effectRef>
            <a:fontRef idx="minor">
              <a:schemeClr val="tx1"/>
            </a:fontRef>
          </p:style>
        </p:cxnSp>
        <p:cxnSp>
          <p:nvCxnSpPr>
            <p:cNvPr id="63" name="Elbow Connector 62"/>
            <p:cNvCxnSpPr>
              <a:endCxn id="52" idx="1"/>
            </p:cNvCxnSpPr>
            <p:nvPr/>
          </p:nvCxnSpPr>
          <p:spPr>
            <a:xfrm rot="5400000" flipH="1" flipV="1">
              <a:off x="4894055" y="4716258"/>
              <a:ext cx="1071564" cy="513174"/>
            </a:xfrm>
            <a:prstGeom prst="bentConnector2">
              <a:avLst/>
            </a:prstGeom>
            <a:ln>
              <a:solidFill>
                <a:srgbClr val="000004"/>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841751" y="5980111"/>
              <a:ext cx="2111374" cy="646331"/>
            </a:xfrm>
            <a:prstGeom prst="rect">
              <a:avLst/>
            </a:prstGeom>
            <a:noFill/>
          </p:spPr>
          <p:txBody>
            <a:bodyPr wrap="square" rtlCol="0">
              <a:spAutoFit/>
            </a:bodyPr>
            <a:lstStyle/>
            <a:p>
              <a:r>
                <a:rPr lang="en-US" dirty="0" smtClean="0">
                  <a:solidFill>
                    <a:srgbClr val="000004"/>
                  </a:solidFill>
                </a:rPr>
                <a:t>Ensemble mean or each member</a:t>
              </a:r>
              <a:endParaRPr lang="en-US" dirty="0">
                <a:solidFill>
                  <a:srgbClr val="B8B8B7"/>
                </a:solidFill>
              </a:endParaRPr>
            </a:p>
          </p:txBody>
        </p:sp>
        <p:sp>
          <p:nvSpPr>
            <p:cNvPr id="75" name="TextBox 74"/>
            <p:cNvSpPr txBox="1"/>
            <p:nvPr/>
          </p:nvSpPr>
          <p:spPr>
            <a:xfrm>
              <a:off x="3381375" y="3024906"/>
              <a:ext cx="2524126" cy="369332"/>
            </a:xfrm>
            <a:prstGeom prst="rect">
              <a:avLst/>
            </a:prstGeom>
            <a:noFill/>
          </p:spPr>
          <p:txBody>
            <a:bodyPr wrap="square" rtlCol="0">
              <a:spAutoFit/>
            </a:bodyPr>
            <a:lstStyle/>
            <a:p>
              <a:r>
                <a:rPr lang="en-US" dirty="0" smtClean="0"/>
                <a:t>Sea Ice Data Assimilation</a:t>
              </a:r>
              <a:endParaRPr lang="en-US" dirty="0"/>
            </a:p>
          </p:txBody>
        </p:sp>
        <p:sp>
          <p:nvSpPr>
            <p:cNvPr id="82" name="Rectangle 81"/>
            <p:cNvSpPr/>
            <p:nvPr/>
          </p:nvSpPr>
          <p:spPr>
            <a:xfrm>
              <a:off x="3324225" y="698400"/>
              <a:ext cx="2660651" cy="1797325"/>
            </a:xfrm>
            <a:prstGeom prst="rect">
              <a:avLst/>
            </a:prstGeom>
            <a:solidFill>
              <a:srgbClr val="E8E8E8"/>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TextBox 98"/>
            <p:cNvSpPr txBox="1"/>
            <p:nvPr/>
          </p:nvSpPr>
          <p:spPr>
            <a:xfrm>
              <a:off x="3730625" y="695837"/>
              <a:ext cx="1885375" cy="738664"/>
            </a:xfrm>
            <a:prstGeom prst="rect">
              <a:avLst/>
            </a:prstGeom>
            <a:noFill/>
          </p:spPr>
          <p:txBody>
            <a:bodyPr wrap="square" rtlCol="0">
              <a:spAutoFit/>
            </a:bodyPr>
            <a:lstStyle/>
            <a:p>
              <a:pPr algn="ctr"/>
              <a:r>
                <a:rPr lang="en-US" dirty="0" smtClean="0">
                  <a:solidFill>
                    <a:srgbClr val="008000"/>
                  </a:solidFill>
                </a:rPr>
                <a:t>Observations </a:t>
              </a:r>
              <a:r>
                <a:rPr lang="en-US" sz="1200" dirty="0" smtClean="0">
                  <a:solidFill>
                    <a:srgbClr val="008000"/>
                  </a:solidFill>
                </a:rPr>
                <a:t>(remote &amp; in-situ)</a:t>
              </a:r>
            </a:p>
            <a:p>
              <a:pPr algn="ctr"/>
              <a:r>
                <a:rPr lang="en-US" sz="1200" dirty="0" smtClean="0">
                  <a:solidFill>
                    <a:srgbClr val="008000"/>
                  </a:solidFill>
                </a:rPr>
                <a:t>(real time or climatology)</a:t>
              </a:r>
              <a:endParaRPr lang="en-US" sz="1200" dirty="0">
                <a:solidFill>
                  <a:srgbClr val="008000"/>
                </a:solidFill>
              </a:endParaRPr>
            </a:p>
          </p:txBody>
        </p:sp>
        <p:sp>
          <p:nvSpPr>
            <p:cNvPr id="83" name="Right Arrow 82"/>
            <p:cNvSpPr/>
            <p:nvPr/>
          </p:nvSpPr>
          <p:spPr>
            <a:xfrm rot="5400000">
              <a:off x="4311398" y="2469750"/>
              <a:ext cx="504824" cy="511175"/>
            </a:xfrm>
            <a:prstGeom prst="rightArrow">
              <a:avLst/>
            </a:prstGeom>
            <a:solidFill>
              <a:srgbClr val="B8B8B7"/>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a:t>
              </a:r>
              <a:endParaRPr lang="en-US" sz="1600" dirty="0"/>
            </a:p>
          </p:txBody>
        </p:sp>
        <p:pic>
          <p:nvPicPr>
            <p:cNvPr id="1028" name="Picture 4" descr="http://upload.wikimedia.org/wikipedia/commons/d/d7/DMSP_Block-5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302" y="1447210"/>
              <a:ext cx="1155248" cy="920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c.gc.ca/api-ipy/1D482A37-A8BD-4799-9C41-9566EC1E4361/COB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550" y="1454410"/>
              <a:ext cx="1370575" cy="91371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6941741" y="6477000"/>
            <a:ext cx="1973659" cy="338554"/>
          </a:xfrm>
          <a:prstGeom prst="rect">
            <a:avLst/>
          </a:prstGeom>
          <a:noFill/>
          <a:ln>
            <a:solidFill>
              <a:schemeClr val="tx1"/>
            </a:solidFill>
          </a:ln>
        </p:spPr>
        <p:txBody>
          <a:bodyPr wrap="square" rtlCol="0">
            <a:spAutoFit/>
          </a:bodyPr>
          <a:lstStyle/>
          <a:p>
            <a:pPr defTabSz="457200"/>
            <a:r>
              <a:rPr lang="en-US" sz="1600" dirty="0" err="1" smtClean="0">
                <a:solidFill>
                  <a:prstClr val="black"/>
                </a:solidFill>
              </a:rPr>
              <a:t>Xingren</a:t>
            </a:r>
            <a:r>
              <a:rPr lang="en-US" sz="1600" dirty="0" smtClean="0">
                <a:solidFill>
                  <a:prstClr val="black"/>
                </a:solidFill>
              </a:rPr>
              <a:t> Wu, EMC</a:t>
            </a:r>
            <a:endParaRPr lang="en-US" sz="1600" dirty="0">
              <a:solidFill>
                <a:prstClr val="black"/>
              </a:solidFill>
            </a:endParaRPr>
          </a:p>
        </p:txBody>
      </p:sp>
      <p:sp>
        <p:nvSpPr>
          <p:cNvPr id="19" name="TextBox 18"/>
          <p:cNvSpPr txBox="1"/>
          <p:nvPr/>
        </p:nvSpPr>
        <p:spPr>
          <a:xfrm>
            <a:off x="2438400" y="152400"/>
            <a:ext cx="4473031" cy="523220"/>
          </a:xfrm>
          <a:prstGeom prst="rect">
            <a:avLst/>
          </a:prstGeom>
          <a:noFill/>
        </p:spPr>
        <p:txBody>
          <a:bodyPr wrap="square" rtlCol="0">
            <a:spAutoFit/>
          </a:bodyPr>
          <a:lstStyle/>
          <a:p>
            <a:r>
              <a:rPr lang="en-US" sz="1600" b="1" dirty="0" smtClean="0">
                <a:solidFill>
                  <a:srgbClr val="007434"/>
                </a:solidFill>
              </a:rPr>
              <a:t>   </a:t>
            </a:r>
            <a:r>
              <a:rPr lang="en-US" sz="2800" b="1" dirty="0" smtClean="0">
                <a:solidFill>
                  <a:srgbClr val="FF0000"/>
                </a:solidFill>
                <a:latin typeface="Times New Roman" panose="02020603050405020304" pitchFamily="18" charset="0"/>
                <a:cs typeface="Times New Roman" panose="02020603050405020304" pitchFamily="18" charset="0"/>
              </a:rPr>
              <a:t>Sea Ice Data Assimilation</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9938" name="Drawing" r:id="rId5" imgW="723675" imgH="723675" progId="Presentations.Drawing.11">
                  <p:embed/>
                </p:oleObj>
              </mc:Choice>
              <mc:Fallback>
                <p:oleObj name="Drawing" r:id="rId5" imgW="723675" imgH="723675" progId="Presentations.Drawing.11">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9939" name="Drawing" r:id="rId7" imgW="723675" imgH="685530" progId="Presentations.Drawing.11">
                  <p:embed/>
                </p:oleObj>
              </mc:Choice>
              <mc:Fallback>
                <p:oleObj name="Drawing" r:id="rId7" imgW="723675" imgH="685530" progId="Presentations.Drawing.11">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Line 5"/>
          <p:cNvSpPr>
            <a:spLocks noChangeShapeType="1"/>
          </p:cNvSpPr>
          <p:nvPr/>
        </p:nvSpPr>
        <p:spPr bwMode="auto">
          <a:xfrm>
            <a:off x="228600" y="8382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6306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idx="4294967295"/>
          </p:nvPr>
        </p:nvSpPr>
        <p:spPr>
          <a:xfrm>
            <a:off x="1828800" y="165100"/>
            <a:ext cx="5334000" cy="901700"/>
          </a:xfrm>
          <a:noFill/>
        </p:spPr>
        <p:txBody>
          <a:bodyPr/>
          <a:lstStyle/>
          <a:p>
            <a:r>
              <a:rPr lang="en-US" altLang="en-US" sz="2800" b="1">
                <a:solidFill>
                  <a:srgbClr val="FF3399"/>
                </a:solidFill>
                <a:latin typeface="Times New Roman" pitchFamily="18" charset="0"/>
                <a:cs typeface="Times New Roman" pitchFamily="18" charset="0"/>
              </a:rPr>
              <a:t>GODAS – 3DVAR</a:t>
            </a:r>
          </a:p>
        </p:txBody>
      </p:sp>
      <p:sp>
        <p:nvSpPr>
          <p:cNvPr id="306180" name="Rectangle 4"/>
          <p:cNvSpPr>
            <a:spLocks noGrp="1" noChangeArrowheads="1"/>
          </p:cNvSpPr>
          <p:nvPr>
            <p:ph type="body" idx="4294967295"/>
          </p:nvPr>
        </p:nvSpPr>
        <p:spPr>
          <a:xfrm>
            <a:off x="228600" y="1143000"/>
            <a:ext cx="8610600" cy="5029200"/>
          </a:xfrm>
          <a:noFill/>
        </p:spPr>
        <p:txBody>
          <a:bodyPr>
            <a:normAutofit/>
          </a:bodyPr>
          <a:lstStyle/>
          <a:p>
            <a:pPr>
              <a:lnSpc>
                <a:spcPct val="80000"/>
              </a:lnSpc>
              <a:buClr>
                <a:srgbClr val="FF0000"/>
              </a:buClr>
              <a:buFontTx/>
              <a:buBlip>
                <a:blip r:embed="rId3"/>
              </a:buBlip>
            </a:pPr>
            <a:r>
              <a:rPr lang="en-US" altLang="en-US" sz="1800" b="1">
                <a:latin typeface="Times New Roman" pitchFamily="18" charset="0"/>
                <a:cs typeface="Times New Roman" pitchFamily="18" charset="0"/>
              </a:rPr>
              <a:t>Version</a:t>
            </a: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Changing from a version based on MOM V3 to one based on MOM4p0d</a:t>
            </a: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As was the case with MOM4p0d, the code has been completely rewritten from Fortran 77 to Fortran 90.</a:t>
            </a:r>
          </a:p>
          <a:p>
            <a:pPr>
              <a:lnSpc>
                <a:spcPct val="80000"/>
              </a:lnSpc>
              <a:buClr>
                <a:srgbClr val="FF0000"/>
              </a:buClr>
              <a:buFontTx/>
              <a:buBlip>
                <a:blip r:embed="rId3"/>
              </a:buBlip>
            </a:pPr>
            <a:r>
              <a:rPr lang="en-US" altLang="en-US" sz="1800" b="1">
                <a:latin typeface="Times New Roman" pitchFamily="18" charset="0"/>
                <a:cs typeface="Times New Roman" pitchFamily="18" charset="0"/>
              </a:rPr>
              <a:t>Domain and Resolution</a:t>
            </a: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Changing to a global domain.</a:t>
            </a: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Increasing resolution to match the MOM4p0d configuration used in the CFS: 1/2</a:t>
            </a:r>
            <a:r>
              <a:rPr lang="en-US" altLang="en-US" sz="1800" baseline="30000">
                <a:latin typeface="Times New Roman" pitchFamily="18" charset="0"/>
                <a:cs typeface="Times New Roman" pitchFamily="18" charset="0"/>
              </a:rPr>
              <a:t>o</a:t>
            </a:r>
            <a:r>
              <a:rPr lang="en-US" altLang="en-US" sz="1800">
                <a:latin typeface="Times New Roman" pitchFamily="18" charset="0"/>
                <a:cs typeface="Times New Roman" pitchFamily="18" charset="0"/>
              </a:rPr>
              <a:t>x1/2</a:t>
            </a:r>
            <a:r>
              <a:rPr lang="en-US" altLang="en-US" sz="1800" baseline="30000">
                <a:latin typeface="Times New Roman" pitchFamily="18" charset="0"/>
                <a:cs typeface="Times New Roman" pitchFamily="18" charset="0"/>
              </a:rPr>
              <a:t>o </a:t>
            </a:r>
            <a:r>
              <a:rPr lang="en-US" altLang="en-US" sz="1800">
                <a:latin typeface="Times New Roman" pitchFamily="18" charset="0"/>
                <a:cs typeface="Times New Roman" pitchFamily="18" charset="0"/>
              </a:rPr>
              <a:t>(1/4</a:t>
            </a:r>
            <a:r>
              <a:rPr lang="en-US" altLang="en-US" sz="1800" baseline="30000">
                <a:latin typeface="Times New Roman" pitchFamily="18" charset="0"/>
                <a:cs typeface="Times New Roman" pitchFamily="18" charset="0"/>
              </a:rPr>
              <a:t>o</a:t>
            </a:r>
            <a:r>
              <a:rPr lang="en-US" altLang="en-US" sz="1800">
                <a:latin typeface="Times New Roman" pitchFamily="18" charset="0"/>
                <a:cs typeface="Times New Roman" pitchFamily="18" charset="0"/>
              </a:rPr>
              <a:t> within 10</a:t>
            </a:r>
            <a:r>
              <a:rPr lang="en-US" altLang="en-US" sz="1800" baseline="30000">
                <a:latin typeface="Times New Roman" pitchFamily="18" charset="0"/>
                <a:cs typeface="Times New Roman" pitchFamily="18" charset="0"/>
              </a:rPr>
              <a:t>o</a:t>
            </a:r>
            <a:r>
              <a:rPr lang="en-US" altLang="en-US" sz="1800">
                <a:latin typeface="Times New Roman" pitchFamily="18" charset="0"/>
                <a:cs typeface="Times New Roman" pitchFamily="18" charset="0"/>
              </a:rPr>
              <a:t> of the equator); 40 Z-levels.</a:t>
            </a:r>
          </a:p>
          <a:p>
            <a:pPr>
              <a:lnSpc>
                <a:spcPct val="80000"/>
              </a:lnSpc>
              <a:buClr>
                <a:srgbClr val="FF0000"/>
              </a:buClr>
              <a:buFontTx/>
              <a:buBlip>
                <a:blip r:embed="rId3"/>
              </a:buBlip>
            </a:pPr>
            <a:r>
              <a:rPr lang="en-US" altLang="en-US" sz="1800" b="1">
                <a:latin typeface="Times New Roman" pitchFamily="18" charset="0"/>
                <a:cs typeface="Times New Roman" pitchFamily="18" charset="0"/>
              </a:rPr>
              <a:t>Functionality</a:t>
            </a:r>
            <a:endParaRPr lang="en-US" altLang="en-US" sz="1800">
              <a:latin typeface="Times New Roman" pitchFamily="18" charset="0"/>
              <a:cs typeface="Times New Roman" pitchFamily="18" charset="0"/>
            </a:endParaRP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Adding the ability to compile the 3DVAR analysis in either an executable combining the analysis with MOM or an executable containing only the analysis.  The latter formulation is used with the CFS where it reads the forecast from a restart file produced by the coupled CFS, does the analysis, and updates the restart file.</a:t>
            </a: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Adding relaxation of surface temperature and salinity to observed fields under the control of the 3DVAR analysis.</a:t>
            </a:r>
          </a:p>
          <a:p>
            <a:pPr>
              <a:lnSpc>
                <a:spcPct val="80000"/>
              </a:lnSpc>
              <a:buClr>
                <a:srgbClr val="FF0000"/>
              </a:buClr>
              <a:buFontTx/>
              <a:buBlip>
                <a:blip r:embed="rId3"/>
              </a:buBlip>
            </a:pPr>
            <a:r>
              <a:rPr lang="en-US" altLang="en-US" sz="1800" b="1">
                <a:latin typeface="Times New Roman" pitchFamily="18" charset="0"/>
                <a:cs typeface="Times New Roman" pitchFamily="18" charset="0"/>
              </a:rPr>
              <a:t>Data</a:t>
            </a:r>
          </a:p>
          <a:p>
            <a:pPr lvl="1">
              <a:lnSpc>
                <a:spcPct val="80000"/>
              </a:lnSpc>
              <a:buClr>
                <a:srgbClr val="17375E"/>
              </a:buClr>
              <a:buFont typeface="Wingdings" pitchFamily="2" charset="2"/>
              <a:buChar char="Ø"/>
            </a:pPr>
            <a:r>
              <a:rPr lang="en-US" altLang="en-US" sz="1800">
                <a:latin typeface="Times New Roman" pitchFamily="18" charset="0"/>
                <a:cs typeface="Times New Roman" pitchFamily="18" charset="0"/>
              </a:rPr>
              <a:t>The data sets that can be assimilated remain unchanged from the current operational GODAS: XBTs, tropical moorings (TAO, TRITON, PIRATA, RAMA), Argo floats, CTDs), altimetry (JASON-x).</a:t>
            </a:r>
            <a:endParaRPr lang="en-US" altLang="en-US" sz="1800" b="1">
              <a:latin typeface="Times New Roman" pitchFamily="18" charset="0"/>
              <a:cs typeface="Times New Roman" pitchFamily="18" charset="0"/>
            </a:endParaRPr>
          </a:p>
        </p:txBody>
      </p:sp>
      <p:sp>
        <p:nvSpPr>
          <p:cNvPr id="18438" name="Text Box 6"/>
          <p:cNvSpPr txBox="1">
            <a:spLocks noChangeArrowheads="1"/>
          </p:cNvSpPr>
          <p:nvPr/>
        </p:nvSpPr>
        <p:spPr bwMode="auto">
          <a:xfrm>
            <a:off x="6019800" y="6400800"/>
            <a:ext cx="22860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Dave Behringer, EMC</a:t>
            </a:r>
          </a:p>
        </p:txBody>
      </p:sp>
      <p:graphicFrame>
        <p:nvGraphicFramePr>
          <p:cNvPr id="18439" name="Object 7"/>
          <p:cNvGraphicFramePr>
            <a:graphicFrameLocks/>
          </p:cNvGraphicFramePr>
          <p:nvPr/>
        </p:nvGraphicFramePr>
        <p:xfrm>
          <a:off x="0" y="0"/>
          <a:ext cx="708025" cy="708025"/>
        </p:xfrm>
        <a:graphic>
          <a:graphicData uri="http://schemas.openxmlformats.org/presentationml/2006/ole">
            <mc:AlternateContent xmlns:mc="http://schemas.openxmlformats.org/markup-compatibility/2006">
              <mc:Choice xmlns:v="urn:schemas-microsoft-com:vml" Requires="v">
                <p:oleObj spid="_x0000_s60562" name="Drawing" r:id="rId4" imgW="723675" imgH="723675" progId="Presentations.Drawing.11">
                  <p:embed/>
                </p:oleObj>
              </mc:Choice>
              <mc:Fallback>
                <p:oleObj name="Drawing" r:id="rId4" imgW="723675" imgH="723675" progId="Presentations.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p:cNvGraphicFramePr>
          <p:nvPr/>
        </p:nvGraphicFramePr>
        <p:xfrm>
          <a:off x="8435975" y="0"/>
          <a:ext cx="708025" cy="669925"/>
        </p:xfrm>
        <a:graphic>
          <a:graphicData uri="http://schemas.openxmlformats.org/presentationml/2006/ole">
            <mc:AlternateContent xmlns:mc="http://schemas.openxmlformats.org/markup-compatibility/2006">
              <mc:Choice xmlns:v="urn:schemas-microsoft-com:vml" Requires="v">
                <p:oleObj spid="_x0000_s60563" name="Drawing" r:id="rId6" imgW="723675" imgH="685530" progId="Presentations.Drawing.11">
                  <p:embed/>
                </p:oleObj>
              </mc:Choice>
              <mc:Fallback>
                <p:oleObj name="Drawing" r:id="rId6" imgW="723675" imgH="685530" progId="Presentations.Drawing.1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5975" y="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1" name="Line 9"/>
          <p:cNvSpPr>
            <a:spLocks noChangeShapeType="1"/>
          </p:cNvSpPr>
          <p:nvPr/>
        </p:nvSpPr>
        <p:spPr bwMode="auto">
          <a:xfrm>
            <a:off x="228600" y="11430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71676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941741" y="6477000"/>
            <a:ext cx="1973659" cy="338554"/>
          </a:xfrm>
          <a:prstGeom prst="rect">
            <a:avLst/>
          </a:prstGeom>
          <a:noFill/>
          <a:ln>
            <a:solidFill>
              <a:schemeClr val="tx1"/>
            </a:solidFill>
          </a:ln>
        </p:spPr>
        <p:txBody>
          <a:bodyPr wrap="square" rtlCol="0">
            <a:spAutoFit/>
          </a:bodyPr>
          <a:lstStyle/>
          <a:p>
            <a:pPr defTabSz="457200"/>
            <a:r>
              <a:rPr lang="en-US" sz="1600" dirty="0" err="1" smtClean="0">
                <a:solidFill>
                  <a:prstClr val="black"/>
                </a:solidFill>
              </a:rPr>
              <a:t>Xingren</a:t>
            </a:r>
            <a:r>
              <a:rPr lang="en-US" sz="1600" dirty="0" smtClean="0">
                <a:solidFill>
                  <a:prstClr val="black"/>
                </a:solidFill>
              </a:rPr>
              <a:t> Wu, EMC</a:t>
            </a:r>
            <a:endParaRPr lang="en-US" sz="1600" dirty="0">
              <a:solidFill>
                <a:prstClr val="black"/>
              </a:solidFill>
            </a:endParaRPr>
          </a:p>
        </p:txBody>
      </p:sp>
      <p:sp>
        <p:nvSpPr>
          <p:cNvPr id="19" name="TextBox 18"/>
          <p:cNvSpPr txBox="1"/>
          <p:nvPr/>
        </p:nvSpPr>
        <p:spPr>
          <a:xfrm>
            <a:off x="2438400" y="152400"/>
            <a:ext cx="4473031" cy="523220"/>
          </a:xfrm>
          <a:prstGeom prst="rect">
            <a:avLst/>
          </a:prstGeom>
          <a:noFill/>
        </p:spPr>
        <p:txBody>
          <a:bodyPr wrap="square" rtlCol="0">
            <a:spAutoFit/>
          </a:bodyPr>
          <a:lstStyle/>
          <a:p>
            <a:r>
              <a:rPr lang="en-US" sz="1600" b="1" dirty="0" smtClean="0">
                <a:solidFill>
                  <a:srgbClr val="007434"/>
                </a:solidFill>
              </a:rPr>
              <a:t>   </a:t>
            </a:r>
            <a:r>
              <a:rPr lang="en-US" sz="2800" b="1" dirty="0" smtClean="0">
                <a:solidFill>
                  <a:srgbClr val="FF0000"/>
                </a:solidFill>
                <a:latin typeface="Times New Roman" panose="02020603050405020304" pitchFamily="18" charset="0"/>
                <a:cs typeface="Times New Roman" panose="02020603050405020304" pitchFamily="18" charset="0"/>
              </a:rPr>
              <a:t>Sea Ice Data Assimilation</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3575319906"/>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80958"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76143995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80959"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Line 5"/>
          <p:cNvSpPr>
            <a:spLocks noChangeShapeType="1"/>
          </p:cNvSpPr>
          <p:nvPr/>
        </p:nvSpPr>
        <p:spPr bwMode="auto">
          <a:xfrm>
            <a:off x="228600" y="8382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 name="Rectangle 3"/>
          <p:cNvSpPr/>
          <p:nvPr/>
        </p:nvSpPr>
        <p:spPr>
          <a:xfrm>
            <a:off x="304800" y="838200"/>
            <a:ext cx="8610600" cy="6001643"/>
          </a:xfrm>
          <a:prstGeom prst="rect">
            <a:avLst/>
          </a:prstGeom>
        </p:spPr>
        <p:txBody>
          <a:bodyPr wrap="square">
            <a:spAutoFit/>
          </a:bodyPr>
          <a:lstStyle/>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Nudging of sea ice concentration in the CFSv2 has been successful; a continuation using the same technique may be acceptable</a:t>
            </a:r>
            <a:r>
              <a:rPr lang="en-US" sz="2400" dirty="0" smtClean="0">
                <a:latin typeface="Times New Roman" panose="02020603050405020304" pitchFamily="18" charset="0"/>
                <a:cs typeface="Times New Roman" panose="02020603050405020304" pitchFamily="18" charset="0"/>
              </a:rPr>
              <a:t>.</a:t>
            </a:r>
          </a:p>
          <a:p>
            <a:pPr lvl="0"/>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inclusion of sea ice thickness assimilation may be a minimum requirement for the next CFS</a:t>
            </a:r>
            <a:r>
              <a:rPr lang="en-US" sz="2400" dirty="0" smtClean="0">
                <a:latin typeface="Times New Roman" panose="02020603050405020304" pitchFamily="18" charset="0"/>
                <a:cs typeface="Times New Roman" panose="02020603050405020304" pitchFamily="18" charset="0"/>
              </a:rPr>
              <a:t>.</a:t>
            </a:r>
          </a:p>
          <a:p>
            <a:pPr lvl="0"/>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lack of observational data needs to be resolved, </a:t>
            </a:r>
            <a:r>
              <a:rPr lang="en-US" sz="2400" dirty="0" smtClean="0">
                <a:latin typeface="Times New Roman" panose="02020603050405020304" pitchFamily="18" charset="0"/>
                <a:cs typeface="Times New Roman" panose="02020603050405020304" pitchFamily="18" charset="0"/>
              </a:rPr>
              <a:t>and the </a:t>
            </a:r>
            <a:r>
              <a:rPr lang="en-US" sz="2400" dirty="0">
                <a:latin typeface="Times New Roman" panose="02020603050405020304" pitchFamily="18" charset="0"/>
                <a:cs typeface="Times New Roman" panose="02020603050405020304" pitchFamily="18" charset="0"/>
              </a:rPr>
              <a:t>strategy to handle the situation could require some development</a:t>
            </a:r>
            <a:r>
              <a:rPr lang="en-US" sz="2400" dirty="0" smtClean="0">
                <a:latin typeface="Times New Roman" panose="02020603050405020304" pitchFamily="18" charset="0"/>
                <a:cs typeface="Times New Roman" panose="02020603050405020304" pitchFamily="18" charset="0"/>
              </a:rPr>
              <a:t>.</a:t>
            </a:r>
          </a:p>
          <a:p>
            <a:pPr lvl="0"/>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fully coupled ocean-</a:t>
            </a:r>
            <a:r>
              <a:rPr lang="en-US" sz="2400" dirty="0" err="1">
                <a:latin typeface="Times New Roman" panose="02020603050405020304" pitchFamily="18" charset="0"/>
                <a:cs typeface="Times New Roman" panose="02020603050405020304" pitchFamily="18" charset="0"/>
              </a:rPr>
              <a:t>seaice</a:t>
            </a:r>
            <a:r>
              <a:rPr lang="en-US" sz="2400" dirty="0">
                <a:latin typeface="Times New Roman" panose="02020603050405020304" pitchFamily="18" charset="0"/>
                <a:cs typeface="Times New Roman" panose="02020603050405020304" pitchFamily="18" charset="0"/>
              </a:rPr>
              <a:t> or atmosphere-</a:t>
            </a:r>
            <a:r>
              <a:rPr lang="en-US" sz="2400" dirty="0" err="1">
                <a:latin typeface="Times New Roman" panose="02020603050405020304" pitchFamily="18" charset="0"/>
                <a:cs typeface="Times New Roman" panose="02020603050405020304" pitchFamily="18" charset="0"/>
              </a:rPr>
              <a:t>seaice</a:t>
            </a:r>
            <a:r>
              <a:rPr lang="en-US" sz="2400" dirty="0">
                <a:latin typeface="Times New Roman" panose="02020603050405020304" pitchFamily="18" charset="0"/>
                <a:cs typeface="Times New Roman" panose="02020603050405020304" pitchFamily="18" charset="0"/>
              </a:rPr>
              <a:t> data assimilation </a:t>
            </a:r>
            <a:r>
              <a:rPr lang="en-US" sz="2400" dirty="0" smtClean="0">
                <a:latin typeface="Times New Roman" panose="02020603050405020304" pitchFamily="18" charset="0"/>
                <a:cs typeface="Times New Roman" panose="02020603050405020304" pitchFamily="18" charset="0"/>
              </a:rPr>
              <a:t>may not be feasible at the present time, </a:t>
            </a:r>
            <a:r>
              <a:rPr lang="en-US" sz="2400" dirty="0">
                <a:latin typeface="Times New Roman" panose="02020603050405020304" pitchFamily="18" charset="0"/>
                <a:cs typeface="Times New Roman" panose="02020603050405020304" pitchFamily="18" charset="0"/>
              </a:rPr>
              <a:t>but </a:t>
            </a:r>
            <a:r>
              <a:rPr lang="en-US" sz="2400" dirty="0" smtClean="0">
                <a:latin typeface="Times New Roman" panose="02020603050405020304" pitchFamily="18" charset="0"/>
                <a:cs typeface="Times New Roman" panose="02020603050405020304" pitchFamily="18" charset="0"/>
              </a:rPr>
              <a:t>the application </a:t>
            </a:r>
            <a:r>
              <a:rPr lang="en-US" sz="2400" dirty="0">
                <a:latin typeface="Times New Roman" panose="02020603050405020304" pitchFamily="18" charset="0"/>
                <a:cs typeface="Times New Roman" panose="02020603050405020304" pitchFamily="18" charset="0"/>
              </a:rPr>
              <a:t>of the ensemble information from the fully coupled model forecast guess fields </a:t>
            </a:r>
            <a:r>
              <a:rPr lang="en-US" sz="2400" dirty="0" smtClean="0">
                <a:latin typeface="Times New Roman" panose="02020603050405020304" pitchFamily="18" charset="0"/>
                <a:cs typeface="Times New Roman" panose="02020603050405020304" pitchFamily="18" charset="0"/>
              </a:rPr>
              <a:t>(atmosphere/ocean/</a:t>
            </a:r>
            <a:r>
              <a:rPr lang="en-US" sz="2400" dirty="0" err="1" smtClean="0">
                <a:latin typeface="Times New Roman" panose="02020603050405020304" pitchFamily="18" charset="0"/>
                <a:cs typeface="Times New Roman" panose="02020603050405020304" pitchFamily="18" charset="0"/>
              </a:rPr>
              <a:t>seaice</a:t>
            </a:r>
            <a:r>
              <a:rPr lang="en-US" sz="2400" dirty="0" smtClean="0">
                <a:latin typeface="Times New Roman" panose="02020603050405020304" pitchFamily="18" charset="0"/>
                <a:cs typeface="Times New Roman" panose="02020603050405020304" pitchFamily="18" charset="0"/>
              </a:rPr>
              <a:t>/land/waves</a:t>
            </a:r>
            <a:r>
              <a:rPr lang="en-US" sz="2400" dirty="0">
                <a:latin typeface="Times New Roman" panose="02020603050405020304" pitchFamily="18" charset="0"/>
                <a:cs typeface="Times New Roman" panose="02020603050405020304" pitchFamily="18" charset="0"/>
              </a:rPr>
              <a:t>) should be very useful.</a:t>
            </a:r>
          </a:p>
        </p:txBody>
      </p:sp>
    </p:spTree>
    <p:extLst>
      <p:ext uri="{BB962C8B-B14F-4D97-AF65-F5344CB8AC3E}">
        <p14:creationId xmlns:p14="http://schemas.microsoft.com/office/powerpoint/2010/main" val="18905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1484111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14720" y="6185478"/>
            <a:ext cx="8294400" cy="450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701" tIns="41352" rIns="82701" bIns="41352" anchor="ctr"/>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charset="0"/>
              <a:ea typeface="ＭＳ Ｐゴシック" charset="0"/>
              <a:cs typeface="Arial Unicode MS" charset="0"/>
            </a:endParaRPr>
          </a:p>
        </p:txBody>
      </p:sp>
      <p:grpSp>
        <p:nvGrpSpPr>
          <p:cNvPr id="4" name="Group 3"/>
          <p:cNvGrpSpPr/>
          <p:nvPr/>
        </p:nvGrpSpPr>
        <p:grpSpPr>
          <a:xfrm>
            <a:off x="838676" y="1219200"/>
            <a:ext cx="7778286" cy="3624579"/>
            <a:chOff x="838676" y="416525"/>
            <a:chExt cx="7778286" cy="3624579"/>
          </a:xfrm>
        </p:grpSpPr>
        <p:sp>
          <p:nvSpPr>
            <p:cNvPr id="4098" name="AutoShape 2"/>
            <p:cNvSpPr>
              <a:spLocks noChangeArrowheads="1"/>
            </p:cNvSpPr>
            <p:nvPr/>
          </p:nvSpPr>
          <p:spPr bwMode="auto">
            <a:xfrm>
              <a:off x="3326996" y="416525"/>
              <a:ext cx="1643505" cy="997353"/>
            </a:xfrm>
            <a:prstGeom prst="roundRect">
              <a:avLst>
                <a:gd name="adj" fmla="val 116"/>
              </a:avLst>
            </a:prstGeom>
            <a:solidFill>
              <a:srgbClr val="C5000B"/>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nchor="ctr" anchorCtr="1"/>
            <a:lstStyle/>
            <a:p>
              <a:pPr defTabSz="413522" fontAlgn="base" hangingPunct="0">
                <a:lnSpc>
                  <a:spcPct val="93000"/>
                </a:lnSpc>
                <a:spcBef>
                  <a:spcPct val="0"/>
                </a:spcBef>
                <a:spcAft>
                  <a:spcPct val="0"/>
                </a:spcAft>
                <a:buClr>
                  <a:srgbClr val="000000"/>
                </a:buClr>
                <a:buSzPct val="100000"/>
                <a:tabLst>
                  <a:tab pos="0" algn="l"/>
                  <a:tab pos="413522" algn="l"/>
                  <a:tab pos="827046" algn="l"/>
                  <a:tab pos="1240572" algn="l"/>
                  <a:tab pos="1654094" algn="l"/>
                  <a:tab pos="2067617" algn="l"/>
                  <a:tab pos="2481144" algn="l"/>
                  <a:tab pos="2894668" algn="l"/>
                  <a:tab pos="3308194" algn="l"/>
                  <a:tab pos="3721718" algn="l"/>
                  <a:tab pos="4135234" algn="l"/>
                  <a:tab pos="4548762" algn="l"/>
                  <a:tab pos="4962285" algn="l"/>
                  <a:tab pos="5375815" algn="l"/>
                  <a:tab pos="5789334" algn="l"/>
                  <a:tab pos="6202852" algn="l"/>
                  <a:tab pos="6616385" algn="l"/>
                  <a:tab pos="7029906" algn="l"/>
                  <a:tab pos="7443432" algn="l"/>
                  <a:tab pos="7856954" algn="l"/>
                  <a:tab pos="8270478" algn="l"/>
                </a:tabLst>
                <a:defRPr/>
              </a:pPr>
              <a:r>
                <a:rPr lang="en-US" dirty="0" smtClean="0">
                  <a:solidFill>
                    <a:srgbClr val="FFFFFF"/>
                  </a:solidFill>
                  <a:latin typeface="Arial" pitchFamily="34" charset="0"/>
                  <a:ea typeface="ＭＳ Ｐゴシック" charset="0"/>
                  <a:cs typeface="Arial" pitchFamily="34" charset="0"/>
                </a:rPr>
                <a:t>GFS</a:t>
              </a:r>
              <a:endParaRPr lang="en-US" dirty="0">
                <a:solidFill>
                  <a:srgbClr val="FFFFFF"/>
                </a:solidFill>
                <a:latin typeface="Arial" pitchFamily="34" charset="0"/>
                <a:ea typeface="ＭＳ Ｐゴシック" charset="0"/>
                <a:cs typeface="Arial" pitchFamily="34" charset="0"/>
              </a:endParaRPr>
            </a:p>
          </p:txBody>
        </p:sp>
        <p:sp>
          <p:nvSpPr>
            <p:cNvPr id="4099" name="AutoShape 3"/>
            <p:cNvSpPr>
              <a:spLocks noChangeArrowheads="1"/>
            </p:cNvSpPr>
            <p:nvPr/>
          </p:nvSpPr>
          <p:spPr bwMode="auto">
            <a:xfrm>
              <a:off x="838676" y="3036165"/>
              <a:ext cx="1643505" cy="997353"/>
            </a:xfrm>
            <a:prstGeom prst="roundRect">
              <a:avLst>
                <a:gd name="adj" fmla="val 116"/>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nchor="ctr" anchorCtr="1"/>
            <a:lstStyle/>
            <a:p>
              <a:pPr defTabSz="413522" fontAlgn="base" hangingPunct="0">
                <a:lnSpc>
                  <a:spcPct val="93000"/>
                </a:lnSpc>
                <a:spcBef>
                  <a:spcPct val="0"/>
                </a:spcBef>
                <a:spcAft>
                  <a:spcPct val="0"/>
                </a:spcAft>
                <a:buClr>
                  <a:srgbClr val="000000"/>
                </a:buClr>
                <a:buSzPct val="100000"/>
                <a:tabLst>
                  <a:tab pos="0" algn="l"/>
                  <a:tab pos="413522" algn="l"/>
                  <a:tab pos="827046" algn="l"/>
                  <a:tab pos="1240572" algn="l"/>
                  <a:tab pos="1654094" algn="l"/>
                  <a:tab pos="2067617" algn="l"/>
                  <a:tab pos="2481144" algn="l"/>
                  <a:tab pos="2894668" algn="l"/>
                  <a:tab pos="3308194" algn="l"/>
                  <a:tab pos="3721718" algn="l"/>
                  <a:tab pos="4135234" algn="l"/>
                  <a:tab pos="4548762" algn="l"/>
                  <a:tab pos="4962285" algn="l"/>
                  <a:tab pos="5375815" algn="l"/>
                  <a:tab pos="5789334" algn="l"/>
                  <a:tab pos="6202852" algn="l"/>
                  <a:tab pos="6616385" algn="l"/>
                  <a:tab pos="7029906" algn="l"/>
                  <a:tab pos="7443432" algn="l"/>
                  <a:tab pos="7856954" algn="l"/>
                  <a:tab pos="8270478" algn="l"/>
                </a:tabLst>
                <a:defRPr/>
              </a:pPr>
              <a:r>
                <a:rPr lang="en-US" dirty="0">
                  <a:solidFill>
                    <a:srgbClr val="FFFFFF"/>
                  </a:solidFill>
                  <a:latin typeface="Arial" pitchFamily="34" charset="0"/>
                  <a:ea typeface="ＭＳ Ｐゴシック" charset="0"/>
                  <a:cs typeface="Arial" pitchFamily="34" charset="0"/>
                </a:rPr>
                <a:t>Ocean</a:t>
              </a:r>
            </a:p>
          </p:txBody>
        </p:sp>
        <p:sp>
          <p:nvSpPr>
            <p:cNvPr id="4100" name="AutoShape 4"/>
            <p:cNvSpPr>
              <a:spLocks noChangeArrowheads="1"/>
            </p:cNvSpPr>
            <p:nvPr/>
          </p:nvSpPr>
          <p:spPr bwMode="auto">
            <a:xfrm>
              <a:off x="6022676" y="3036165"/>
              <a:ext cx="1948306" cy="997353"/>
            </a:xfrm>
            <a:prstGeom prst="roundRect">
              <a:avLst>
                <a:gd name="adj" fmla="val 116"/>
              </a:avLst>
            </a:prstGeom>
            <a:solidFill>
              <a:srgbClr val="579D1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nchor="ctr" anchorCtr="1"/>
            <a:lstStyle/>
            <a:p>
              <a:pPr defTabSz="413522" fontAlgn="base" hangingPunct="0">
                <a:lnSpc>
                  <a:spcPct val="93000"/>
                </a:lnSpc>
                <a:spcBef>
                  <a:spcPct val="0"/>
                </a:spcBef>
                <a:spcAft>
                  <a:spcPct val="0"/>
                </a:spcAft>
                <a:buClr>
                  <a:srgbClr val="000000"/>
                </a:buClr>
                <a:buSzPct val="100000"/>
                <a:tabLst>
                  <a:tab pos="0" algn="l"/>
                  <a:tab pos="413522" algn="l"/>
                  <a:tab pos="827046" algn="l"/>
                  <a:tab pos="1240572" algn="l"/>
                  <a:tab pos="1654094" algn="l"/>
                  <a:tab pos="2067617" algn="l"/>
                  <a:tab pos="2481144" algn="l"/>
                  <a:tab pos="2894668" algn="l"/>
                  <a:tab pos="3308194" algn="l"/>
                  <a:tab pos="3721718" algn="l"/>
                  <a:tab pos="4135234" algn="l"/>
                  <a:tab pos="4548762" algn="l"/>
                  <a:tab pos="4962285" algn="l"/>
                  <a:tab pos="5375815" algn="l"/>
                  <a:tab pos="5789334" algn="l"/>
                  <a:tab pos="6202852" algn="l"/>
                  <a:tab pos="6616385" algn="l"/>
                  <a:tab pos="7029906" algn="l"/>
                  <a:tab pos="7443432" algn="l"/>
                  <a:tab pos="7856954" algn="l"/>
                  <a:tab pos="8270478" algn="l"/>
                </a:tabLst>
                <a:defRPr/>
              </a:pPr>
              <a:r>
                <a:rPr lang="en-US" dirty="0" smtClean="0">
                  <a:solidFill>
                    <a:srgbClr val="FFFFFF"/>
                  </a:solidFill>
                  <a:latin typeface="Arial" pitchFamily="34" charset="0"/>
                  <a:ea typeface="ＭＳ Ｐゴシック" charset="0"/>
                  <a:cs typeface="Arial" pitchFamily="34" charset="0"/>
                </a:rPr>
                <a:t>WAVEWATCH III</a:t>
              </a:r>
              <a:endParaRPr lang="en-US" dirty="0">
                <a:solidFill>
                  <a:srgbClr val="FFFFFF"/>
                </a:solidFill>
                <a:latin typeface="Arial" pitchFamily="34" charset="0"/>
                <a:ea typeface="ＭＳ Ｐゴシック" charset="0"/>
                <a:cs typeface="Arial" pitchFamily="34" charset="0"/>
              </a:endParaRPr>
            </a:p>
          </p:txBody>
        </p:sp>
        <p:sp>
          <p:nvSpPr>
            <p:cNvPr id="4101" name="Line 5"/>
            <p:cNvSpPr>
              <a:spLocks noChangeShapeType="1"/>
            </p:cNvSpPr>
            <p:nvPr/>
          </p:nvSpPr>
          <p:spPr bwMode="auto">
            <a:xfrm flipV="1">
              <a:off x="1253396" y="1123640"/>
              <a:ext cx="1314804" cy="1332112"/>
            </a:xfrm>
            <a:prstGeom prst="line">
              <a:avLst/>
            </a:prstGeom>
            <a:noFill/>
            <a:ln w="3672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701" tIns="41352" rIns="82701" bIns="41352"/>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pitchFamily="34" charset="0"/>
                <a:ea typeface="ＭＳ Ｐゴシック" charset="0"/>
                <a:cs typeface="Arial" pitchFamily="34" charset="0"/>
              </a:endParaRPr>
            </a:p>
          </p:txBody>
        </p:sp>
        <p:sp>
          <p:nvSpPr>
            <p:cNvPr id="4102" name="Line 6"/>
            <p:cNvSpPr>
              <a:spLocks noChangeShapeType="1"/>
            </p:cNvSpPr>
            <p:nvPr/>
          </p:nvSpPr>
          <p:spPr bwMode="auto">
            <a:xfrm>
              <a:off x="3152756" y="4039949"/>
              <a:ext cx="2136557" cy="1155"/>
            </a:xfrm>
            <a:prstGeom prst="line">
              <a:avLst/>
            </a:prstGeom>
            <a:noFill/>
            <a:ln w="3672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701" tIns="41352" rIns="82701" bIns="41352"/>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pitchFamily="34" charset="0"/>
                <a:ea typeface="ＭＳ Ｐゴシック" charset="0"/>
                <a:cs typeface="Arial" pitchFamily="34" charset="0"/>
              </a:endParaRPr>
            </a:p>
          </p:txBody>
        </p:sp>
        <p:sp>
          <p:nvSpPr>
            <p:cNvPr id="4103" name="Line 7"/>
            <p:cNvSpPr>
              <a:spLocks noChangeShapeType="1"/>
            </p:cNvSpPr>
            <p:nvPr/>
          </p:nvSpPr>
          <p:spPr bwMode="auto">
            <a:xfrm flipH="1">
              <a:off x="2288761" y="1747224"/>
              <a:ext cx="988386" cy="997353"/>
            </a:xfrm>
            <a:prstGeom prst="line">
              <a:avLst/>
            </a:prstGeom>
            <a:noFill/>
            <a:ln w="36720">
              <a:solidFill>
                <a:srgbClr val="C5000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701" tIns="41352" rIns="82701" bIns="41352"/>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pitchFamily="34" charset="0"/>
                <a:ea typeface="ＭＳ Ｐゴシック" charset="0"/>
                <a:cs typeface="Arial" pitchFamily="34" charset="0"/>
              </a:endParaRPr>
            </a:p>
          </p:txBody>
        </p:sp>
        <p:sp>
          <p:nvSpPr>
            <p:cNvPr id="4104" name="Text Box 8"/>
            <p:cNvSpPr txBox="1">
              <a:spLocks noChangeArrowheads="1"/>
            </p:cNvSpPr>
            <p:nvPr/>
          </p:nvSpPr>
          <p:spPr bwMode="auto">
            <a:xfrm>
              <a:off x="2704916" y="1539844"/>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a:solidFill>
                    <a:srgbClr val="C5000B"/>
                  </a:solidFill>
                  <a:latin typeface="Arial" pitchFamily="34" charset="0"/>
                  <a:cs typeface="Arial" pitchFamily="34" charset="0"/>
                </a:rPr>
                <a:t>Q</a:t>
              </a:r>
              <a:r>
                <a:rPr lang="en-US" baseline="-33000">
                  <a:solidFill>
                    <a:srgbClr val="C5000B"/>
                  </a:solidFill>
                  <a:latin typeface="Arial" pitchFamily="34" charset="0"/>
                  <a:cs typeface="Arial" pitchFamily="34" charset="0"/>
                </a:rPr>
                <a:t>air</a:t>
              </a:r>
            </a:p>
          </p:txBody>
        </p:sp>
        <p:sp>
          <p:nvSpPr>
            <p:cNvPr id="4105" name="Text Box 9"/>
            <p:cNvSpPr txBox="1">
              <a:spLocks noChangeArrowheads="1"/>
            </p:cNvSpPr>
            <p:nvPr/>
          </p:nvSpPr>
          <p:spPr bwMode="auto">
            <a:xfrm>
              <a:off x="2290196" y="1954607"/>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a:solidFill>
                    <a:srgbClr val="C5000B"/>
                  </a:solidFill>
                  <a:latin typeface="Arial" pitchFamily="34" charset="0"/>
                  <a:cs typeface="Arial" pitchFamily="34" charset="0"/>
                </a:rPr>
                <a:t>R</a:t>
              </a:r>
              <a:r>
                <a:rPr lang="en-US" baseline="-33000">
                  <a:solidFill>
                    <a:srgbClr val="C5000B"/>
                  </a:solidFill>
                  <a:latin typeface="Arial" pitchFamily="34" charset="0"/>
                  <a:cs typeface="Arial" pitchFamily="34" charset="0"/>
                </a:rPr>
                <a:t>air</a:t>
              </a:r>
            </a:p>
          </p:txBody>
        </p:sp>
        <p:sp>
          <p:nvSpPr>
            <p:cNvPr id="4106" name="Text Box 10"/>
            <p:cNvSpPr txBox="1">
              <a:spLocks noChangeArrowheads="1"/>
            </p:cNvSpPr>
            <p:nvPr/>
          </p:nvSpPr>
          <p:spPr bwMode="auto">
            <a:xfrm>
              <a:off x="1875476" y="2300243"/>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a:solidFill>
                    <a:srgbClr val="C5000B"/>
                  </a:solidFill>
                  <a:latin typeface="Arial" pitchFamily="34" charset="0"/>
                  <a:cs typeface="Arial" pitchFamily="34" charset="0"/>
                </a:rPr>
                <a:t>τ</a:t>
              </a:r>
              <a:r>
                <a:rPr lang="en-US" baseline="-33000">
                  <a:solidFill>
                    <a:srgbClr val="C5000B"/>
                  </a:solidFill>
                  <a:latin typeface="Arial" pitchFamily="34" charset="0"/>
                  <a:cs typeface="Arial" pitchFamily="34" charset="0"/>
                </a:rPr>
                <a:t>air</a:t>
              </a:r>
            </a:p>
          </p:txBody>
        </p:sp>
        <p:sp>
          <p:nvSpPr>
            <p:cNvPr id="4107" name="Text Box 11"/>
            <p:cNvSpPr txBox="1">
              <a:spLocks noChangeArrowheads="1"/>
            </p:cNvSpPr>
            <p:nvPr/>
          </p:nvSpPr>
          <p:spPr bwMode="auto">
            <a:xfrm>
              <a:off x="1621936" y="1294106"/>
              <a:ext cx="657402" cy="33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dirty="0">
                  <a:solidFill>
                    <a:srgbClr val="0000FF"/>
                  </a:solidFill>
                  <a:latin typeface="Arial" pitchFamily="34" charset="0"/>
                  <a:cs typeface="Arial" pitchFamily="34" charset="0"/>
                </a:rPr>
                <a:t>SST</a:t>
              </a:r>
            </a:p>
          </p:txBody>
        </p:sp>
        <p:sp>
          <p:nvSpPr>
            <p:cNvPr id="4108" name="Text Box 12"/>
            <p:cNvSpPr txBox="1">
              <a:spLocks noChangeArrowheads="1"/>
            </p:cNvSpPr>
            <p:nvPr/>
          </p:nvSpPr>
          <p:spPr bwMode="auto">
            <a:xfrm>
              <a:off x="1253396" y="1747225"/>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a:solidFill>
                    <a:srgbClr val="0000FF"/>
                  </a:solidFill>
                  <a:latin typeface="Arial" pitchFamily="34" charset="0"/>
                  <a:cs typeface="Arial" pitchFamily="34" charset="0"/>
                </a:rPr>
                <a:t>U</a:t>
              </a:r>
              <a:r>
                <a:rPr lang="en-US" baseline="-33000">
                  <a:solidFill>
                    <a:srgbClr val="0000FF"/>
                  </a:solidFill>
                  <a:latin typeface="Arial" pitchFamily="34" charset="0"/>
                  <a:cs typeface="Arial" pitchFamily="34" charset="0"/>
                </a:rPr>
                <a:t>c</a:t>
              </a:r>
            </a:p>
          </p:txBody>
        </p:sp>
        <p:sp>
          <p:nvSpPr>
            <p:cNvPr id="4109" name="Text Box 13"/>
            <p:cNvSpPr txBox="1">
              <a:spLocks noChangeArrowheads="1"/>
            </p:cNvSpPr>
            <p:nvPr/>
          </p:nvSpPr>
          <p:spPr bwMode="auto">
            <a:xfrm>
              <a:off x="4014628" y="3556055"/>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dirty="0" err="1">
                  <a:solidFill>
                    <a:srgbClr val="0000FF"/>
                  </a:solidFill>
                  <a:latin typeface="Arial" pitchFamily="34" charset="0"/>
                  <a:cs typeface="Arial" pitchFamily="34" charset="0"/>
                </a:rPr>
                <a:t>U</a:t>
              </a:r>
              <a:r>
                <a:rPr lang="en-US" baseline="-33000" dirty="0" err="1">
                  <a:solidFill>
                    <a:srgbClr val="0000FF"/>
                  </a:solidFill>
                  <a:latin typeface="Arial" pitchFamily="34" charset="0"/>
                  <a:cs typeface="Arial" pitchFamily="34" charset="0"/>
                </a:rPr>
                <a:t>c</a:t>
              </a:r>
              <a:endParaRPr lang="en-US" baseline="-33000" dirty="0">
                <a:solidFill>
                  <a:srgbClr val="0000FF"/>
                </a:solidFill>
                <a:latin typeface="Arial" pitchFamily="34" charset="0"/>
                <a:cs typeface="Arial" pitchFamily="34" charset="0"/>
              </a:endParaRPr>
            </a:p>
          </p:txBody>
        </p:sp>
        <p:sp>
          <p:nvSpPr>
            <p:cNvPr id="4111" name="Line 15"/>
            <p:cNvSpPr>
              <a:spLocks noChangeShapeType="1"/>
            </p:cNvSpPr>
            <p:nvPr/>
          </p:nvSpPr>
          <p:spPr bwMode="auto">
            <a:xfrm flipH="1">
              <a:off x="3118201" y="3417801"/>
              <a:ext cx="2138839" cy="1155"/>
            </a:xfrm>
            <a:prstGeom prst="line">
              <a:avLst/>
            </a:prstGeom>
            <a:noFill/>
            <a:ln w="36720">
              <a:solidFill>
                <a:srgbClr val="579D1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701" tIns="41352" rIns="82701" bIns="41352"/>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pitchFamily="34" charset="0"/>
                <a:ea typeface="ＭＳ Ｐゴシック" charset="0"/>
                <a:cs typeface="Arial" pitchFamily="34" charset="0"/>
              </a:endParaRPr>
            </a:p>
          </p:txBody>
        </p:sp>
        <p:sp>
          <p:nvSpPr>
            <p:cNvPr id="4112" name="Text Box 16"/>
            <p:cNvSpPr txBox="1">
              <a:spLocks noChangeArrowheads="1"/>
            </p:cNvSpPr>
            <p:nvPr/>
          </p:nvSpPr>
          <p:spPr bwMode="auto">
            <a:xfrm>
              <a:off x="3534356" y="2922390"/>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dirty="0" err="1">
                  <a:solidFill>
                    <a:srgbClr val="579D1C"/>
                  </a:solidFill>
                  <a:latin typeface="Arial" pitchFamily="34" charset="0"/>
                  <a:cs typeface="Arial" pitchFamily="34" charset="0"/>
                </a:rPr>
                <a:t>τ</a:t>
              </a:r>
              <a:r>
                <a:rPr lang="en-US" baseline="-33000" dirty="0" err="1">
                  <a:solidFill>
                    <a:srgbClr val="579D1C"/>
                  </a:solidFill>
                  <a:latin typeface="Arial" pitchFamily="34" charset="0"/>
                  <a:cs typeface="Arial" pitchFamily="34" charset="0"/>
                </a:rPr>
                <a:t>diff</a:t>
              </a:r>
              <a:endParaRPr lang="en-US" baseline="-33000" dirty="0">
                <a:solidFill>
                  <a:srgbClr val="579D1C"/>
                </a:solidFill>
                <a:latin typeface="Arial" pitchFamily="34" charset="0"/>
                <a:cs typeface="Arial" pitchFamily="34" charset="0"/>
              </a:endParaRPr>
            </a:p>
          </p:txBody>
        </p:sp>
        <p:sp>
          <p:nvSpPr>
            <p:cNvPr id="4113" name="Text Box 17"/>
            <p:cNvSpPr txBox="1">
              <a:spLocks noChangeArrowheads="1"/>
            </p:cNvSpPr>
            <p:nvPr/>
          </p:nvSpPr>
          <p:spPr bwMode="auto">
            <a:xfrm>
              <a:off x="4179076" y="2922390"/>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dirty="0" err="1" smtClean="0">
                  <a:solidFill>
                    <a:srgbClr val="579D1C"/>
                  </a:solidFill>
                  <a:latin typeface="Arial" pitchFamily="34" charset="0"/>
                  <a:cs typeface="Arial" pitchFamily="34" charset="0"/>
                </a:rPr>
                <a:t>τ</a:t>
              </a:r>
              <a:r>
                <a:rPr lang="en-US" baseline="-33000" dirty="0" err="1" smtClean="0">
                  <a:solidFill>
                    <a:srgbClr val="579D1C"/>
                  </a:solidFill>
                  <a:latin typeface="Arial" pitchFamily="34" charset="0"/>
                  <a:cs typeface="Arial" pitchFamily="34" charset="0"/>
                </a:rPr>
                <a:t>coriol</a:t>
              </a:r>
              <a:endParaRPr lang="en-US" baseline="-33000" dirty="0">
                <a:solidFill>
                  <a:srgbClr val="579D1C"/>
                </a:solidFill>
                <a:latin typeface="Arial" pitchFamily="34" charset="0"/>
                <a:cs typeface="Arial" pitchFamily="34" charset="0"/>
              </a:endParaRPr>
            </a:p>
          </p:txBody>
        </p:sp>
        <p:sp>
          <p:nvSpPr>
            <p:cNvPr id="4114" name="Text Box 18"/>
            <p:cNvSpPr txBox="1">
              <a:spLocks noChangeArrowheads="1"/>
            </p:cNvSpPr>
            <p:nvPr/>
          </p:nvSpPr>
          <p:spPr bwMode="auto">
            <a:xfrm>
              <a:off x="4953100" y="2990104"/>
              <a:ext cx="657402" cy="33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dirty="0">
                  <a:solidFill>
                    <a:srgbClr val="579D1C"/>
                  </a:solidFill>
                  <a:latin typeface="Arial" pitchFamily="34" charset="0"/>
                  <a:cs typeface="Arial" pitchFamily="34" charset="0"/>
                </a:rPr>
                <a:t>λ</a:t>
              </a:r>
            </a:p>
          </p:txBody>
        </p:sp>
        <p:sp>
          <p:nvSpPr>
            <p:cNvPr id="4115" name="Line 19"/>
            <p:cNvSpPr>
              <a:spLocks noChangeShapeType="1"/>
            </p:cNvSpPr>
            <p:nvPr/>
          </p:nvSpPr>
          <p:spPr bwMode="auto">
            <a:xfrm flipH="1" flipV="1">
              <a:off x="5813881" y="916258"/>
              <a:ext cx="1645788" cy="1498338"/>
            </a:xfrm>
            <a:prstGeom prst="line">
              <a:avLst/>
            </a:prstGeom>
            <a:noFill/>
            <a:ln w="36720">
              <a:solidFill>
                <a:srgbClr val="579D1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701" tIns="41352" rIns="82701" bIns="41352"/>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pitchFamily="34" charset="0"/>
                <a:ea typeface="ＭＳ Ｐゴシック" charset="0"/>
                <a:cs typeface="Arial" pitchFamily="34" charset="0"/>
              </a:endParaRPr>
            </a:p>
          </p:txBody>
        </p:sp>
        <p:sp>
          <p:nvSpPr>
            <p:cNvPr id="4116" name="Line 20"/>
            <p:cNvSpPr>
              <a:spLocks noChangeShapeType="1"/>
            </p:cNvSpPr>
            <p:nvPr/>
          </p:nvSpPr>
          <p:spPr bwMode="auto">
            <a:xfrm>
              <a:off x="5193236" y="1747224"/>
              <a:ext cx="986103" cy="997353"/>
            </a:xfrm>
            <a:prstGeom prst="line">
              <a:avLst/>
            </a:prstGeom>
            <a:noFill/>
            <a:ln w="36720">
              <a:solidFill>
                <a:srgbClr val="C5000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701" tIns="41352" rIns="82701" bIns="41352"/>
            <a:lstStyle/>
            <a:p>
              <a:pPr defTabSz="413522" fontAlgn="base" hangingPunct="0">
                <a:lnSpc>
                  <a:spcPct val="93000"/>
                </a:lnSpc>
                <a:spcBef>
                  <a:spcPct val="0"/>
                </a:spcBef>
                <a:spcAft>
                  <a:spcPct val="0"/>
                </a:spcAft>
                <a:buClr>
                  <a:srgbClr val="000000"/>
                </a:buClr>
                <a:buSzPct val="100000"/>
                <a:defRPr/>
              </a:pPr>
              <a:endParaRPr lang="en-US">
                <a:solidFill>
                  <a:srgbClr val="FFFFFF"/>
                </a:solidFill>
                <a:latin typeface="Arial" pitchFamily="34" charset="0"/>
                <a:ea typeface="ＭＳ Ｐゴシック" charset="0"/>
                <a:cs typeface="Arial" pitchFamily="34" charset="0"/>
              </a:endParaRPr>
            </a:p>
          </p:txBody>
        </p:sp>
        <p:sp>
          <p:nvSpPr>
            <p:cNvPr id="4117" name="Text Box 21"/>
            <p:cNvSpPr txBox="1">
              <a:spLocks noChangeArrowheads="1"/>
            </p:cNvSpPr>
            <p:nvPr/>
          </p:nvSpPr>
          <p:spPr bwMode="auto">
            <a:xfrm>
              <a:off x="5607956" y="1747225"/>
              <a:ext cx="657402" cy="3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a:solidFill>
                    <a:srgbClr val="C5000B"/>
                  </a:solidFill>
                  <a:latin typeface="Arial" pitchFamily="34" charset="0"/>
                  <a:cs typeface="Arial" pitchFamily="34" charset="0"/>
                </a:rPr>
                <a:t>U</a:t>
              </a:r>
              <a:r>
                <a:rPr lang="en-US" baseline="-33000">
                  <a:solidFill>
                    <a:srgbClr val="C5000B"/>
                  </a:solidFill>
                  <a:latin typeface="Arial" pitchFamily="34" charset="0"/>
                  <a:cs typeface="Arial" pitchFamily="34" charset="0"/>
                </a:rPr>
                <a:t>ref</a:t>
              </a:r>
            </a:p>
          </p:txBody>
        </p:sp>
        <p:sp>
          <p:nvSpPr>
            <p:cNvPr id="4123" name="Text Box 27"/>
            <p:cNvSpPr txBox="1">
              <a:spLocks noChangeArrowheads="1"/>
            </p:cNvSpPr>
            <p:nvPr/>
          </p:nvSpPr>
          <p:spPr bwMode="auto">
            <a:xfrm>
              <a:off x="6715400" y="1294106"/>
              <a:ext cx="1901562" cy="33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5000B"/>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dirty="0" err="1" smtClean="0">
                  <a:solidFill>
                    <a:srgbClr val="579D1C"/>
                  </a:solidFill>
                  <a:latin typeface="Arial" pitchFamily="34" charset="0"/>
                  <a:cs typeface="Arial" pitchFamily="34" charset="0"/>
                </a:rPr>
                <a:t>Charnock</a:t>
              </a:r>
              <a:endParaRPr lang="en-US" dirty="0">
                <a:solidFill>
                  <a:srgbClr val="579D1C"/>
                </a:solidFill>
                <a:latin typeface="Arial" pitchFamily="34" charset="0"/>
                <a:cs typeface="Arial" pitchFamily="34" charset="0"/>
              </a:endParaRPr>
            </a:p>
          </p:txBody>
        </p:sp>
      </p:grpSp>
      <p:sp>
        <p:nvSpPr>
          <p:cNvPr id="4124" name="Text Box 28"/>
          <p:cNvSpPr txBox="1">
            <a:spLocks noChangeArrowheads="1"/>
          </p:cNvSpPr>
          <p:nvPr/>
        </p:nvSpPr>
        <p:spPr bwMode="auto">
          <a:xfrm>
            <a:off x="211680" y="5010246"/>
            <a:ext cx="8835840" cy="1771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399" tIns="40699" rIns="81399" bIns="4069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Arial Unicode MS" charset="0"/>
              </a:defRPr>
            </a:lvl9pPr>
          </a:lstStyle>
          <a:p>
            <a:pPr defTabSz="413522" fontAlgn="base" hangingPunct="0">
              <a:lnSpc>
                <a:spcPct val="93000"/>
              </a:lnSpc>
              <a:spcBef>
                <a:spcPct val="0"/>
              </a:spcBef>
              <a:spcAft>
                <a:spcPct val="0"/>
              </a:spcAft>
              <a:buClr>
                <a:srgbClr val="000000"/>
              </a:buClr>
              <a:buSzPct val="100000"/>
              <a:defRPr/>
            </a:pPr>
            <a:r>
              <a:rPr lang="en-US" sz="2000" b="1" u="sng" dirty="0" smtClean="0">
                <a:solidFill>
                  <a:srgbClr val="FF0000"/>
                </a:solidFill>
                <a:latin typeface="Times New Roman" panose="02020603050405020304" pitchFamily="18" charset="0"/>
                <a:cs typeface="Times New Roman" panose="02020603050405020304" pitchFamily="18" charset="0"/>
              </a:rPr>
              <a:t>GFS model</a:t>
            </a:r>
            <a:r>
              <a:rPr lang="en-US" sz="2000" u="sng" dirty="0" smtClean="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air-sea fluxes depend on </a:t>
            </a:r>
            <a:r>
              <a:rPr lang="en-US" sz="2000" b="1" dirty="0">
                <a:latin typeface="Times New Roman" panose="02020603050405020304" pitchFamily="18" charset="0"/>
                <a:cs typeface="Times New Roman" panose="02020603050405020304" pitchFamily="18" charset="0"/>
              </a:rPr>
              <a:t>sea </a:t>
            </a:r>
            <a:r>
              <a:rPr lang="en-US" sz="2000" b="1" dirty="0" smtClean="0">
                <a:latin typeface="Times New Roman" panose="02020603050405020304" pitchFamily="18" charset="0"/>
                <a:cs typeface="Times New Roman" panose="02020603050405020304" pitchFamily="18" charset="0"/>
              </a:rPr>
              <a:t>state</a:t>
            </a:r>
            <a:r>
              <a:rPr lang="en-US" sz="2000" dirty="0" smtClean="0">
                <a:latin typeface="Times New Roman" panose="02020603050405020304" pitchFamily="18" charset="0"/>
                <a:cs typeface="Times New Roman" panose="02020603050405020304" pitchFamily="18" charset="0"/>
              </a:rPr>
              <a:t> (roughness -&gt; </a:t>
            </a:r>
            <a:r>
              <a:rPr lang="en-US" sz="2000" dirty="0" err="1" smtClean="0">
                <a:latin typeface="Times New Roman" panose="02020603050405020304" pitchFamily="18" charset="0"/>
                <a:cs typeface="Times New Roman" panose="02020603050405020304" pitchFamily="18" charset="0"/>
              </a:rPr>
              <a:t>Charnock</a:t>
            </a:r>
            <a:r>
              <a:rPr lang="en-US" sz="2000" dirty="0" smtClean="0">
                <a:latin typeface="Times New Roman" panose="02020603050405020304" pitchFamily="18" charset="0"/>
                <a:cs typeface="Times New Roman" panose="02020603050405020304" pitchFamily="18" charset="0"/>
              </a:rPr>
              <a:t>).</a:t>
            </a:r>
          </a:p>
          <a:p>
            <a:pPr defTabSz="413522" fontAlgn="base" hangingPunct="0">
              <a:lnSpc>
                <a:spcPct val="93000"/>
              </a:lnSpc>
              <a:spcBef>
                <a:spcPct val="0"/>
              </a:spcBef>
              <a:spcAft>
                <a:spcPct val="0"/>
              </a:spcAft>
              <a:buClr>
                <a:srgbClr val="000000"/>
              </a:buClr>
              <a:buSzPct val="100000"/>
              <a:defRPr/>
            </a:pPr>
            <a:endParaRPr lang="en-US" sz="2000" dirty="0">
              <a:latin typeface="Times New Roman" panose="02020603050405020304" pitchFamily="18" charset="0"/>
              <a:cs typeface="Times New Roman" panose="02020603050405020304" pitchFamily="18" charset="0"/>
            </a:endParaRPr>
          </a:p>
          <a:p>
            <a:pPr defTabSz="413522" fontAlgn="base" hangingPunct="0">
              <a:lnSpc>
                <a:spcPct val="93000"/>
              </a:lnSpc>
              <a:spcBef>
                <a:spcPct val="0"/>
              </a:spcBef>
              <a:spcAft>
                <a:spcPct val="0"/>
              </a:spcAft>
              <a:buClr>
                <a:srgbClr val="000000"/>
              </a:buClr>
              <a:buSzPct val="100000"/>
              <a:defRPr/>
            </a:pPr>
            <a:r>
              <a:rPr lang="en-US" sz="2000" b="1" u="sng" dirty="0" smtClean="0">
                <a:solidFill>
                  <a:srgbClr val="579D1C"/>
                </a:solidFill>
                <a:latin typeface="Times New Roman" panose="02020603050405020304" pitchFamily="18" charset="0"/>
                <a:cs typeface="Times New Roman" panose="02020603050405020304" pitchFamily="18" charset="0"/>
              </a:rPr>
              <a:t>WAVEWATCH III </a:t>
            </a:r>
            <a:r>
              <a:rPr lang="en-US" sz="2000" b="1" u="sng" dirty="0">
                <a:solidFill>
                  <a:srgbClr val="579D1C"/>
                </a:solidFill>
                <a:latin typeface="Times New Roman" panose="02020603050405020304" pitchFamily="18" charset="0"/>
                <a:cs typeface="Times New Roman" panose="02020603050405020304" pitchFamily="18" charset="0"/>
              </a:rPr>
              <a:t>model</a:t>
            </a:r>
            <a:r>
              <a:rPr lang="en-US" sz="2000" u="sng" dirty="0">
                <a:solidFill>
                  <a:srgbClr val="579D1C"/>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forced </a:t>
            </a:r>
            <a:r>
              <a:rPr lang="en-US" sz="2000" dirty="0" smtClean="0">
                <a:latin typeface="Times New Roman" panose="02020603050405020304" pitchFamily="18" charset="0"/>
                <a:cs typeface="Times New Roman" panose="02020603050405020304" pitchFamily="18" charset="0"/>
              </a:rPr>
              <a:t>by </a:t>
            </a:r>
            <a:r>
              <a:rPr lang="en-US" sz="2000" b="1" dirty="0" smtClean="0">
                <a:latin typeface="Times New Roman" panose="02020603050405020304" pitchFamily="18" charset="0"/>
                <a:cs typeface="Times New Roman" panose="02020603050405020304" pitchFamily="18" charset="0"/>
              </a:rPr>
              <a:t>wind</a:t>
            </a:r>
            <a:r>
              <a:rPr lang="en-US" sz="2000" dirty="0" smtClean="0">
                <a:latin typeface="Times New Roman" panose="02020603050405020304" pitchFamily="18" charset="0"/>
                <a:cs typeface="Times New Roman" panose="02020603050405020304" pitchFamily="18" charset="0"/>
              </a:rPr>
              <a:t> from GFS and currents from Ocean</a:t>
            </a:r>
            <a:r>
              <a:rPr lang="en-US" sz="2000" b="1" dirty="0" smtClean="0">
                <a:latin typeface="Times New Roman" panose="02020603050405020304" pitchFamily="18" charset="0"/>
                <a:cs typeface="Times New Roman" panose="02020603050405020304" pitchFamily="18" charset="0"/>
              </a:rPr>
              <a:t>.</a:t>
            </a:r>
          </a:p>
          <a:p>
            <a:pPr defTabSz="413522" fontAlgn="base" hangingPunct="0">
              <a:lnSpc>
                <a:spcPct val="93000"/>
              </a:lnSpc>
              <a:spcBef>
                <a:spcPct val="0"/>
              </a:spcBef>
              <a:spcAft>
                <a:spcPct val="0"/>
              </a:spcAft>
              <a:buClr>
                <a:srgbClr val="000000"/>
              </a:buClr>
              <a:buSzPct val="100000"/>
              <a:defRPr/>
            </a:pPr>
            <a:endParaRPr lang="en-US" sz="2000" b="1" dirty="0">
              <a:latin typeface="Times New Roman" panose="02020603050405020304" pitchFamily="18" charset="0"/>
              <a:cs typeface="Times New Roman" panose="02020603050405020304" pitchFamily="18" charset="0"/>
            </a:endParaRPr>
          </a:p>
          <a:p>
            <a:pPr defTabSz="413522" fontAlgn="base" hangingPunct="0">
              <a:lnSpc>
                <a:spcPct val="93000"/>
              </a:lnSpc>
              <a:spcBef>
                <a:spcPct val="0"/>
              </a:spcBef>
              <a:spcAft>
                <a:spcPct val="0"/>
              </a:spcAft>
              <a:buClr>
                <a:srgbClr val="000000"/>
              </a:buClr>
              <a:buSzPct val="100000"/>
              <a:defRPr/>
            </a:pPr>
            <a:r>
              <a:rPr lang="en-US" sz="2000" b="1" u="sng" dirty="0">
                <a:solidFill>
                  <a:srgbClr val="0000FF"/>
                </a:solidFill>
                <a:latin typeface="Times New Roman" panose="02020603050405020304" pitchFamily="18" charset="0"/>
                <a:cs typeface="Times New Roman" panose="02020603050405020304" pitchFamily="18" charset="0"/>
              </a:rPr>
              <a:t>Ocean model </a:t>
            </a:r>
            <a:r>
              <a:rPr lang="en-US" sz="2000" dirty="0">
                <a:latin typeface="Times New Roman" panose="02020603050405020304" pitchFamily="18" charset="0"/>
                <a:cs typeface="Times New Roman" panose="02020603050405020304" pitchFamily="18" charset="0"/>
              </a:rPr>
              <a:t>forced by </a:t>
            </a:r>
            <a:r>
              <a:rPr lang="en-US" sz="2000" b="1" dirty="0">
                <a:latin typeface="Times New Roman" panose="02020603050405020304" pitchFamily="18" charset="0"/>
                <a:cs typeface="Times New Roman" panose="02020603050405020304" pitchFamily="18" charset="0"/>
              </a:rPr>
              <a:t>heat flux</a:t>
            </a:r>
            <a:r>
              <a:rPr lang="en-US" sz="2000" dirty="0">
                <a:latin typeface="Times New Roman" panose="02020603050405020304" pitchFamily="18" charset="0"/>
                <a:cs typeface="Times New Roman" panose="02020603050405020304" pitchFamily="18" charset="0"/>
              </a:rPr>
              <a:t>, sea state dependent </a:t>
            </a:r>
            <a:r>
              <a:rPr lang="en-US" sz="2000" b="1" dirty="0">
                <a:latin typeface="Times New Roman" panose="02020603050405020304" pitchFamily="18" charset="0"/>
                <a:cs typeface="Times New Roman" panose="02020603050405020304" pitchFamily="18" charset="0"/>
              </a:rPr>
              <a:t>wind stress</a:t>
            </a:r>
            <a:r>
              <a:rPr lang="en-US" sz="2000" dirty="0">
                <a:latin typeface="Times New Roman" panose="02020603050405020304" pitchFamily="18" charset="0"/>
                <a:cs typeface="Times New Roman" panose="02020603050405020304" pitchFamily="18" charset="0"/>
              </a:rPr>
              <a:t> modified by </a:t>
            </a:r>
            <a:r>
              <a:rPr lang="en-US" sz="2000" b="1" dirty="0">
                <a:latin typeface="Times New Roman" panose="02020603050405020304" pitchFamily="18" charset="0"/>
                <a:cs typeface="Times New Roman" panose="02020603050405020304" pitchFamily="18" charset="0"/>
              </a:rPr>
              <a:t>growing or decaying wave fields and </a:t>
            </a:r>
            <a:r>
              <a:rPr lang="en-US" sz="2000" b="1" dirty="0" err="1">
                <a:latin typeface="Times New Roman" panose="02020603050405020304" pitchFamily="18" charset="0"/>
                <a:cs typeface="Times New Roman" panose="02020603050405020304" pitchFamily="18" charset="0"/>
              </a:rPr>
              <a:t>Coriolis</a:t>
            </a:r>
            <a:r>
              <a:rPr lang="en-US" sz="2000" b="1" dirty="0">
                <a:latin typeface="Times New Roman" panose="02020603050405020304" pitchFamily="18" charset="0"/>
                <a:cs typeface="Times New Roman" panose="02020603050405020304" pitchFamily="18" charset="0"/>
              </a:rPr>
              <a:t>-Stokes </a:t>
            </a:r>
            <a:r>
              <a:rPr lang="en-US" sz="2000" b="1" dirty="0" smtClean="0">
                <a:latin typeface="Times New Roman" panose="02020603050405020304" pitchFamily="18" charset="0"/>
                <a:cs typeface="Times New Roman" panose="02020603050405020304" pitchFamily="18" charset="0"/>
              </a:rPr>
              <a:t>effect</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6918" name="Drawing" r:id="rId4" imgW="723675" imgH="723675" progId="Presentations.Drawing.11">
                  <p:embed/>
                </p:oleObj>
              </mc:Choice>
              <mc:Fallback>
                <p:oleObj name="Drawing" r:id="rId4" imgW="723675" imgH="723675" progId="Presentations.Drawing.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6919" name="Drawing" r:id="rId6" imgW="723675" imgH="685530" progId="Presentations.Drawing.11">
                  <p:embed/>
                </p:oleObj>
              </mc:Choice>
              <mc:Fallback>
                <p:oleObj name="Drawing" r:id="rId6" imgW="723675" imgH="685530" progId="Presentations.Drawing.11">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Shape 23"/>
          <p:cNvSpPr txBox="1">
            <a:spLocks/>
          </p:cNvSpPr>
          <p:nvPr/>
        </p:nvSpPr>
        <p:spPr>
          <a:xfrm>
            <a:off x="457200" y="381000"/>
            <a:ext cx="7924800" cy="762200"/>
          </a:xfrm>
          <a:prstGeom prst="rect">
            <a:avLst/>
          </a:prstGeom>
        </p:spPr>
        <p:txBody>
          <a:bodyPr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3600" dirty="0" smtClean="0">
                <a:solidFill>
                  <a:srgbClr val="CC3399"/>
                </a:solidFill>
                <a:latin typeface="Times New Roman" panose="02020603050405020304" pitchFamily="18" charset="0"/>
                <a:cs typeface="Times New Roman" panose="02020603050405020304" pitchFamily="18" charset="0"/>
              </a:rPr>
              <a:t>Wave Coupling</a:t>
            </a:r>
            <a:endParaRPr lang="en" sz="3600" dirty="0">
              <a:solidFill>
                <a:srgbClr val="CC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89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0"/>
            <a:ext cx="8229600" cy="1143200"/>
          </a:xfrm>
          <a:prstGeom prst="rect">
            <a:avLst/>
          </a:prstGeom>
        </p:spPr>
        <p:txBody>
          <a:bodyPr lIns="91425" tIns="91425" rIns="91425" bIns="91425" anchor="b" anchorCtr="0">
            <a:noAutofit/>
          </a:bodyPr>
          <a:lstStyle/>
          <a:p>
            <a:pPr>
              <a:spcBef>
                <a:spcPts val="0"/>
              </a:spcBef>
              <a:buNone/>
            </a:pPr>
            <a:r>
              <a:rPr lang="en" sz="3600" dirty="0">
                <a:solidFill>
                  <a:srgbClr val="CC3399"/>
                </a:solidFill>
                <a:latin typeface="Times New Roman" panose="02020603050405020304" pitchFamily="18" charset="0"/>
                <a:cs typeface="Times New Roman" panose="02020603050405020304" pitchFamily="18" charset="0"/>
              </a:rPr>
              <a:t>WAVEWATCH III</a:t>
            </a:r>
          </a:p>
        </p:txBody>
      </p:sp>
      <p:sp>
        <p:nvSpPr>
          <p:cNvPr id="24" name="Shape 24"/>
          <p:cNvSpPr txBox="1">
            <a:spLocks noGrp="1"/>
          </p:cNvSpPr>
          <p:nvPr>
            <p:ph type="body" idx="1"/>
          </p:nvPr>
        </p:nvSpPr>
        <p:spPr>
          <a:xfrm>
            <a:off x="457200" y="1600201"/>
            <a:ext cx="8458200" cy="48005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2400" dirty="0">
                <a:latin typeface="Times New Roman" panose="02020603050405020304" pitchFamily="18" charset="0"/>
                <a:cs typeface="Times New Roman" panose="02020603050405020304" pitchFamily="18" charset="0"/>
              </a:rPr>
              <a:t>Current </a:t>
            </a:r>
            <a:r>
              <a:rPr lang="en" sz="2400" dirty="0" smtClean="0">
                <a:latin typeface="Times New Roman" panose="02020603050405020304" pitchFamily="18" charset="0"/>
                <a:cs typeface="Times New Roman" panose="02020603050405020304" pitchFamily="18" charset="0"/>
              </a:rPr>
              <a:t>Status</a:t>
            </a:r>
          </a:p>
          <a:p>
            <a:pPr marL="114300" lvl="0" indent="0" rtl="0">
              <a:spcBef>
                <a:spcPts val="0"/>
              </a:spcBef>
              <a:buClr>
                <a:schemeClr val="dk1"/>
              </a:buClr>
              <a:buSzPct val="100000"/>
              <a:buNone/>
            </a:pPr>
            <a:endParaRPr lang="en" sz="2400" dirty="0">
              <a:latin typeface="Times New Roman" panose="02020603050405020304" pitchFamily="18" charset="0"/>
              <a:cs typeface="Times New Roman" panose="02020603050405020304" pitchFamily="18" charset="0"/>
            </a:endParaRP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Wave model is driven in uncoupled mode with GFS 10m winds for global forecasts (4 cycles a day out to 180 h of forecast</a:t>
            </a:r>
            <a:r>
              <a:rPr lang="en" sz="2400" dirty="0" smtClean="0">
                <a:latin typeface="Times New Roman" panose="02020603050405020304" pitchFamily="18" charset="0"/>
                <a:cs typeface="Times New Roman" panose="02020603050405020304" pitchFamily="18" charset="0"/>
              </a:rPr>
              <a:t>)</a:t>
            </a:r>
          </a:p>
          <a:p>
            <a:pPr marL="914400" lvl="1" indent="-317500" rtl="0">
              <a:spcBef>
                <a:spcPts val="0"/>
              </a:spcBef>
              <a:buClr>
                <a:schemeClr val="dk1"/>
              </a:buClr>
              <a:buSzPct val="100000"/>
              <a:buFont typeface="Courier New"/>
              <a:buChar char="o"/>
            </a:pPr>
            <a:endParaRPr lang="en" sz="2400" dirty="0">
              <a:latin typeface="Times New Roman" panose="02020603050405020304" pitchFamily="18" charset="0"/>
              <a:cs typeface="Times New Roman" panose="02020603050405020304" pitchFamily="18" charset="0"/>
            </a:endParaRP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Hurricane wave model uses a blend of GFS and HWRF winds for forecasts (4 cycles a day out to 126 h of forecast</a:t>
            </a:r>
            <a:r>
              <a:rPr lang="en" sz="2400" dirty="0" smtClean="0">
                <a:latin typeface="Times New Roman" panose="02020603050405020304" pitchFamily="18" charset="0"/>
                <a:cs typeface="Times New Roman" panose="02020603050405020304" pitchFamily="18" charset="0"/>
              </a:rPr>
              <a:t>)</a:t>
            </a:r>
          </a:p>
          <a:p>
            <a:pPr marL="914400" lvl="1" indent="-317500" rtl="0">
              <a:spcBef>
                <a:spcPts val="0"/>
              </a:spcBef>
              <a:buClr>
                <a:schemeClr val="dk1"/>
              </a:buClr>
              <a:buSzPct val="100000"/>
              <a:buFont typeface="Courier New"/>
              <a:buChar char="o"/>
            </a:pPr>
            <a:endParaRPr lang="en" sz="2400" dirty="0">
              <a:latin typeface="Times New Roman" panose="02020603050405020304" pitchFamily="18" charset="0"/>
              <a:cs typeface="Times New Roman" panose="02020603050405020304" pitchFamily="18" charset="0"/>
            </a:endParaRP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Use first guess model results from previous cycle as final wave analysis</a:t>
            </a:r>
          </a:p>
          <a:p>
            <a:pPr lvl="0">
              <a:spcBef>
                <a:spcPts val="0"/>
              </a:spcBef>
              <a:buNone/>
            </a:pPr>
            <a:endParaRPr sz="1800" dirty="0"/>
          </a:p>
        </p:txBody>
      </p:sp>
      <p:graphicFrame>
        <p:nvGraphicFramePr>
          <p:cNvPr id="2" name="Object 1"/>
          <p:cNvGraphicFramePr>
            <a:graphicFrameLocks/>
          </p:cNvGraphicFramePr>
          <p:nvPr>
            <p:extLst>
              <p:ext uri="{D42A27DB-BD31-4B8C-83A1-F6EECF244321}">
                <p14:modId xmlns:p14="http://schemas.microsoft.com/office/powerpoint/2010/main" val="2110450140"/>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7940" name="Drawing" r:id="rId4" imgW="723675" imgH="723675" progId="Presentations.Drawing.11">
                  <p:embed/>
                </p:oleObj>
              </mc:Choice>
              <mc:Fallback>
                <p:oleObj name="Drawing" r:id="rId4" imgW="723675" imgH="723675" progId="Presentations.Drawing.11">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 name="Object 3"/>
          <p:cNvGraphicFramePr>
            <a:graphicFrameLocks/>
          </p:cNvGraphicFramePr>
          <p:nvPr>
            <p:extLst>
              <p:ext uri="{D42A27DB-BD31-4B8C-83A1-F6EECF244321}">
                <p14:modId xmlns:p14="http://schemas.microsoft.com/office/powerpoint/2010/main" val="1722089160"/>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7941" name="Drawing" r:id="rId6" imgW="723675" imgH="685530" progId="Presentations.Drawing.11">
                  <p:embed/>
                </p:oleObj>
              </mc:Choice>
              <mc:Fallback>
                <p:oleObj name="Drawing" r:id="rId6" imgW="723675" imgH="685530" progId="Presentations.Drawing.11">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648199" y="6443246"/>
            <a:ext cx="4495801" cy="338554"/>
          </a:xfrm>
          <a:prstGeom prst="rect">
            <a:avLst/>
          </a:prstGeom>
          <a:noFill/>
          <a:ln>
            <a:solidFill>
              <a:schemeClr val="tx1"/>
            </a:solidFill>
          </a:ln>
        </p:spPr>
        <p:txBody>
          <a:bodyPr wrap="square" rtlCol="0">
            <a:spAutoFit/>
          </a:bodyPr>
          <a:lstStyle/>
          <a:p>
            <a:pPr defTabSz="457200"/>
            <a:r>
              <a:rPr lang="en-US" sz="1600" dirty="0" err="1" smtClean="0">
                <a:solidFill>
                  <a:prstClr val="black"/>
                </a:solidFill>
              </a:rPr>
              <a:t>Arun</a:t>
            </a:r>
            <a:r>
              <a:rPr lang="en-US" sz="1600" dirty="0" smtClean="0">
                <a:solidFill>
                  <a:prstClr val="black"/>
                </a:solidFill>
              </a:rPr>
              <a:t> Chawla, Henrique </a:t>
            </a:r>
            <a:r>
              <a:rPr lang="en-US" sz="1600" dirty="0" err="1" smtClean="0">
                <a:solidFill>
                  <a:prstClr val="black"/>
                </a:solidFill>
              </a:rPr>
              <a:t>Alves</a:t>
            </a:r>
            <a:r>
              <a:rPr lang="en-US" sz="1600" dirty="0" smtClean="0">
                <a:solidFill>
                  <a:prstClr val="black"/>
                </a:solidFill>
              </a:rPr>
              <a:t>, Hendrik </a:t>
            </a:r>
            <a:r>
              <a:rPr lang="en-US" sz="1600" dirty="0" err="1" smtClean="0">
                <a:solidFill>
                  <a:prstClr val="black"/>
                </a:solidFill>
              </a:rPr>
              <a:t>Tolman</a:t>
            </a:r>
            <a:r>
              <a:rPr lang="en-US" sz="1600" dirty="0" smtClean="0">
                <a:solidFill>
                  <a:prstClr val="black"/>
                </a:solidFill>
              </a:rPr>
              <a:t>, EMC</a:t>
            </a:r>
            <a:endParaRPr lang="en-US" sz="1600" dirty="0">
              <a:solidFill>
                <a:prstClr val="black"/>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0"/>
            <a:ext cx="8229600" cy="1143200"/>
          </a:xfrm>
          <a:prstGeom prst="rect">
            <a:avLst/>
          </a:prstGeom>
        </p:spPr>
        <p:txBody>
          <a:bodyPr lIns="91425" tIns="91425" rIns="91425" bIns="91425" anchor="b" anchorCtr="0">
            <a:noAutofit/>
          </a:bodyPr>
          <a:lstStyle/>
          <a:p>
            <a:pPr>
              <a:spcBef>
                <a:spcPts val="0"/>
              </a:spcBef>
              <a:buNone/>
            </a:pPr>
            <a:r>
              <a:rPr lang="en" sz="3600" dirty="0">
                <a:solidFill>
                  <a:srgbClr val="CC3399"/>
                </a:solidFill>
                <a:latin typeface="Times New Roman" panose="02020603050405020304" pitchFamily="18" charset="0"/>
                <a:cs typeface="Times New Roman" panose="02020603050405020304" pitchFamily="18" charset="0"/>
              </a:rPr>
              <a:t>WAVEWATCH III</a:t>
            </a:r>
          </a:p>
        </p:txBody>
      </p:sp>
      <p:sp>
        <p:nvSpPr>
          <p:cNvPr id="24" name="Shape 24"/>
          <p:cNvSpPr txBox="1">
            <a:spLocks noGrp="1"/>
          </p:cNvSpPr>
          <p:nvPr>
            <p:ph type="body" idx="1"/>
          </p:nvPr>
        </p:nvSpPr>
        <p:spPr>
          <a:xfrm>
            <a:off x="457200" y="1295400"/>
            <a:ext cx="8382000" cy="53340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2400" dirty="0" smtClean="0">
                <a:latin typeface="Times New Roman" panose="02020603050405020304" pitchFamily="18" charset="0"/>
                <a:cs typeface="Times New Roman" panose="02020603050405020304" pitchFamily="18" charset="0"/>
              </a:rPr>
              <a:t>Planned </a:t>
            </a:r>
            <a:r>
              <a:rPr lang="en" sz="2400" dirty="0">
                <a:latin typeface="Times New Roman" panose="02020603050405020304" pitchFamily="18" charset="0"/>
                <a:cs typeface="Times New Roman" panose="02020603050405020304" pitchFamily="18" charset="0"/>
              </a:rPr>
              <a:t>Upgrades</a:t>
            </a: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Drive the wave model in a coupled mode with atmospheric winds (for wave </a:t>
            </a:r>
            <a:r>
              <a:rPr lang="en" sz="2400" dirty="0" smtClean="0">
                <a:latin typeface="Times New Roman" panose="02020603050405020304" pitchFamily="18" charset="0"/>
                <a:cs typeface="Times New Roman" panose="02020603050405020304" pitchFamily="18" charset="0"/>
              </a:rPr>
              <a:t>dependent </a:t>
            </a:r>
            <a:r>
              <a:rPr lang="en" sz="2400" dirty="0">
                <a:latin typeface="Times New Roman" panose="02020603050405020304" pitchFamily="18" charset="0"/>
                <a:cs typeface="Times New Roman" panose="02020603050405020304" pitchFamily="18" charset="0"/>
              </a:rPr>
              <a:t>boundary conditions in atmospheric models)</a:t>
            </a: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Include wave - ocean coupling (currents from ocean model to wave model and wave induced langmuir mixing and stokes drift from wave model to ocean model)</a:t>
            </a: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Data assimilation of significant wave heights to develop a wave analysis</a:t>
            </a:r>
          </a:p>
          <a:p>
            <a:pPr marL="1371600" lvl="2" indent="-304800" rtl="0">
              <a:spcBef>
                <a:spcPts val="0"/>
              </a:spcBef>
              <a:buClr>
                <a:schemeClr val="dk1"/>
              </a:buClr>
              <a:buSzPct val="100000"/>
              <a:buFont typeface="Wingdings"/>
              <a:buChar char="§"/>
            </a:pPr>
            <a:r>
              <a:rPr lang="en" dirty="0">
                <a:latin typeface="Times New Roman" panose="02020603050405020304" pitchFamily="18" charset="0"/>
                <a:cs typeface="Times New Roman" panose="02020603050405020304" pitchFamily="18" charset="0"/>
              </a:rPr>
              <a:t>GSI approach</a:t>
            </a:r>
          </a:p>
          <a:p>
            <a:pPr marL="1371600" lvl="2" indent="-304800" rtl="0">
              <a:spcBef>
                <a:spcPts val="0"/>
              </a:spcBef>
              <a:buClr>
                <a:schemeClr val="dk1"/>
              </a:buClr>
              <a:buSzPct val="100000"/>
              <a:buFont typeface="Wingdings"/>
              <a:buChar char="§"/>
            </a:pPr>
            <a:r>
              <a:rPr lang="en" dirty="0">
                <a:latin typeface="Times New Roman" panose="02020603050405020304" pitchFamily="18" charset="0"/>
                <a:cs typeface="Times New Roman" panose="02020603050405020304" pitchFamily="18" charset="0"/>
              </a:rPr>
              <a:t>LETKF approach</a:t>
            </a:r>
          </a:p>
          <a:p>
            <a:pPr marL="914400" lvl="1" indent="-317500" rtl="0">
              <a:spcBef>
                <a:spcPts val="0"/>
              </a:spcBef>
              <a:buClr>
                <a:schemeClr val="dk1"/>
              </a:buClr>
              <a:buSzPct val="100000"/>
              <a:buFont typeface="Courier New"/>
              <a:buChar char="o"/>
            </a:pPr>
            <a:r>
              <a:rPr lang="en" sz="2400" dirty="0">
                <a:latin typeface="Times New Roman" panose="02020603050405020304" pitchFamily="18" charset="0"/>
                <a:cs typeface="Times New Roman" panose="02020603050405020304" pitchFamily="18" charset="0"/>
              </a:rPr>
              <a:t>Planned sources of data </a:t>
            </a:r>
          </a:p>
          <a:p>
            <a:pPr marL="1371600" lvl="2" indent="-304800" rtl="0">
              <a:spcBef>
                <a:spcPts val="0"/>
              </a:spcBef>
              <a:buClr>
                <a:schemeClr val="dk1"/>
              </a:buClr>
              <a:buSzPct val="100000"/>
              <a:buFont typeface="Wingdings"/>
              <a:buChar char="§"/>
            </a:pPr>
            <a:r>
              <a:rPr lang="en" dirty="0">
                <a:latin typeface="Times New Roman" panose="02020603050405020304" pitchFamily="18" charset="0"/>
                <a:cs typeface="Times New Roman" panose="02020603050405020304" pitchFamily="18" charset="0"/>
              </a:rPr>
              <a:t>Spectral data from ocean buoys</a:t>
            </a:r>
          </a:p>
          <a:p>
            <a:pPr marL="1371600" lvl="2" indent="-304800" rtl="0">
              <a:spcBef>
                <a:spcPts val="0"/>
              </a:spcBef>
              <a:buClr>
                <a:schemeClr val="dk1"/>
              </a:buClr>
              <a:buSzPct val="100000"/>
              <a:buFont typeface="Wingdings"/>
              <a:buChar char="§"/>
            </a:pPr>
            <a:r>
              <a:rPr lang="en" dirty="0">
                <a:latin typeface="Times New Roman" panose="02020603050405020304" pitchFamily="18" charset="0"/>
                <a:cs typeface="Times New Roman" panose="02020603050405020304" pitchFamily="18" charset="0"/>
              </a:rPr>
              <a:t>Satellite data from altimeters</a:t>
            </a:r>
          </a:p>
          <a:p>
            <a:pPr lvl="0">
              <a:spcBef>
                <a:spcPts val="0"/>
              </a:spcBef>
              <a:buNone/>
            </a:pPr>
            <a:endParaRPr sz="2400"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3304040048"/>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78958" name="Drawing" r:id="rId4" imgW="723675" imgH="723675" progId="Presentations.Drawing.11">
                  <p:embed/>
                </p:oleObj>
              </mc:Choice>
              <mc:Fallback>
                <p:oleObj name="Drawing" r:id="rId4" imgW="723675" imgH="723675" progId="Presentations.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 name="Object 3"/>
          <p:cNvGraphicFramePr>
            <a:graphicFrameLocks/>
          </p:cNvGraphicFramePr>
          <p:nvPr>
            <p:extLst>
              <p:ext uri="{D42A27DB-BD31-4B8C-83A1-F6EECF244321}">
                <p14:modId xmlns:p14="http://schemas.microsoft.com/office/powerpoint/2010/main" val="3762079148"/>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78959" name="Drawing" r:id="rId6" imgW="723675" imgH="685530" progId="Presentations.Drawing.11">
                  <p:embed/>
                </p:oleObj>
              </mc:Choice>
              <mc:Fallback>
                <p:oleObj name="Drawing" r:id="rId6" imgW="723675" imgH="685530" progId="Presentations.Drawing.1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648199" y="6443246"/>
            <a:ext cx="4495801" cy="338554"/>
          </a:xfrm>
          <a:prstGeom prst="rect">
            <a:avLst/>
          </a:prstGeom>
          <a:noFill/>
          <a:ln>
            <a:solidFill>
              <a:schemeClr val="tx1"/>
            </a:solidFill>
          </a:ln>
        </p:spPr>
        <p:txBody>
          <a:bodyPr wrap="square" rtlCol="0">
            <a:spAutoFit/>
          </a:bodyPr>
          <a:lstStyle/>
          <a:p>
            <a:pPr defTabSz="457200"/>
            <a:r>
              <a:rPr lang="en-US" sz="1600" dirty="0" err="1" smtClean="0">
                <a:solidFill>
                  <a:prstClr val="black"/>
                </a:solidFill>
              </a:rPr>
              <a:t>Arun</a:t>
            </a:r>
            <a:r>
              <a:rPr lang="en-US" sz="1600" dirty="0" smtClean="0">
                <a:solidFill>
                  <a:prstClr val="black"/>
                </a:solidFill>
              </a:rPr>
              <a:t> Chawla, Henrique </a:t>
            </a:r>
            <a:r>
              <a:rPr lang="en-US" sz="1600" dirty="0" err="1" smtClean="0">
                <a:solidFill>
                  <a:prstClr val="black"/>
                </a:solidFill>
              </a:rPr>
              <a:t>Alves</a:t>
            </a:r>
            <a:r>
              <a:rPr lang="en-US" sz="1600" dirty="0" smtClean="0">
                <a:solidFill>
                  <a:prstClr val="black"/>
                </a:solidFill>
              </a:rPr>
              <a:t>, Hendrik </a:t>
            </a:r>
            <a:r>
              <a:rPr lang="en-US" sz="1600" dirty="0" err="1" smtClean="0">
                <a:solidFill>
                  <a:prstClr val="black"/>
                </a:solidFill>
              </a:rPr>
              <a:t>Tolman</a:t>
            </a:r>
            <a:r>
              <a:rPr lang="en-US" sz="1600" dirty="0" smtClean="0">
                <a:solidFill>
                  <a:prstClr val="black"/>
                </a:solidFill>
              </a:rPr>
              <a:t>, EMC</a:t>
            </a:r>
            <a:endParaRPr lang="en-US" sz="1600" dirty="0">
              <a:solidFill>
                <a:prstClr val="black"/>
              </a:solidFill>
            </a:endParaRPr>
          </a:p>
        </p:txBody>
      </p:sp>
    </p:spTree>
    <p:extLst>
      <p:ext uri="{BB962C8B-B14F-4D97-AF65-F5344CB8AC3E}">
        <p14:creationId xmlns:p14="http://schemas.microsoft.com/office/powerpoint/2010/main" val="14397010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63634"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63635"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4"/>
          <p:cNvSpPr>
            <a:spLocks noChangeArrowheads="1"/>
          </p:cNvSpPr>
          <p:nvPr/>
        </p:nvSpPr>
        <p:spPr bwMode="auto">
          <a:xfrm>
            <a:off x="533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3399"/>
                </a:solidFill>
                <a:latin typeface="Times New Roman" pitchFamily="18" charset="0"/>
              </a:rPr>
              <a:t>CFS VERSION 3</a:t>
            </a:r>
          </a:p>
        </p:txBody>
      </p:sp>
      <p:sp>
        <p:nvSpPr>
          <p:cNvPr id="8197"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86" name="Text Box 2"/>
          <p:cNvSpPr txBox="1">
            <a:spLocks noChangeArrowheads="1"/>
          </p:cNvSpPr>
          <p:nvPr/>
        </p:nvSpPr>
        <p:spPr bwMode="auto">
          <a:xfrm>
            <a:off x="228600" y="1090613"/>
            <a:ext cx="8763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defRPr>
            </a:lvl1pPr>
            <a:lvl2pPr marL="990600" indent="-533400" eaLnBrk="0" hangingPunct="0">
              <a:spcBef>
                <a:spcPct val="20000"/>
              </a:spcBef>
              <a:buChar char="–"/>
              <a:defRPr sz="2800">
                <a:solidFill>
                  <a:schemeClr val="tx1"/>
                </a:solidFill>
                <a:latin typeface="Arial" charset="0"/>
              </a:defRPr>
            </a:lvl2pPr>
            <a:lvl3pPr marL="1447800" indent="-533400" eaLnBrk="0" hangingPunct="0">
              <a:spcBef>
                <a:spcPct val="20000"/>
              </a:spcBef>
              <a:buChar char="•"/>
              <a:defRPr sz="2400">
                <a:solidFill>
                  <a:schemeClr val="tx1"/>
                </a:solidFill>
                <a:latin typeface="Arial" charset="0"/>
              </a:defRPr>
            </a:lvl3pPr>
            <a:lvl4pPr marL="1905000" indent="-533400" eaLnBrk="0" hangingPunct="0">
              <a:spcBef>
                <a:spcPct val="20000"/>
              </a:spcBef>
              <a:buChar char="–"/>
              <a:defRPr sz="2000">
                <a:solidFill>
                  <a:schemeClr val="tx1"/>
                </a:solidFill>
                <a:latin typeface="Arial" charset="0"/>
              </a:defRPr>
            </a:lvl4pPr>
            <a:lvl5pPr marL="2362200" indent="-533400" eaLnBrk="0" hangingPunct="0">
              <a:spcBef>
                <a:spcPct val="20000"/>
              </a:spcBef>
              <a:buChar char="»"/>
              <a:defRPr sz="2000">
                <a:solidFill>
                  <a:schemeClr val="tx1"/>
                </a:solidFill>
                <a:latin typeface="Arial" charset="0"/>
              </a:defRPr>
            </a:lvl5pPr>
            <a:lvl6pPr marL="2819400" indent="-533400" eaLnBrk="0" fontAlgn="base" hangingPunct="0">
              <a:spcBef>
                <a:spcPct val="20000"/>
              </a:spcBef>
              <a:spcAft>
                <a:spcPct val="0"/>
              </a:spcAft>
              <a:buChar char="»"/>
              <a:defRPr sz="2000">
                <a:solidFill>
                  <a:schemeClr val="tx1"/>
                </a:solidFill>
                <a:latin typeface="Arial" charset="0"/>
              </a:defRPr>
            </a:lvl6pPr>
            <a:lvl7pPr marL="3276600" indent="-533400" eaLnBrk="0" fontAlgn="base" hangingPunct="0">
              <a:spcBef>
                <a:spcPct val="20000"/>
              </a:spcBef>
              <a:spcAft>
                <a:spcPct val="0"/>
              </a:spcAft>
              <a:buChar char="»"/>
              <a:defRPr sz="2000">
                <a:solidFill>
                  <a:schemeClr val="tx1"/>
                </a:solidFill>
                <a:latin typeface="Arial" charset="0"/>
              </a:defRPr>
            </a:lvl7pPr>
            <a:lvl8pPr marL="3733800" indent="-533400" eaLnBrk="0" fontAlgn="base" hangingPunct="0">
              <a:spcBef>
                <a:spcPct val="20000"/>
              </a:spcBef>
              <a:spcAft>
                <a:spcPct val="0"/>
              </a:spcAft>
              <a:buChar char="»"/>
              <a:defRPr sz="2000">
                <a:solidFill>
                  <a:schemeClr val="tx1"/>
                </a:solidFill>
                <a:latin typeface="Arial" charset="0"/>
              </a:defRPr>
            </a:lvl8pPr>
            <a:lvl9pPr marL="4191000" indent="-5334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i="1">
                <a:solidFill>
                  <a:srgbClr val="0000FF"/>
                </a:solidFill>
                <a:latin typeface="Times New Roman" pitchFamily="18" charset="0"/>
                <a:ea typeface="Cambria" pitchFamily="18" charset="0"/>
                <a:cs typeface="Times New Roman" pitchFamily="18" charset="0"/>
              </a:rPr>
              <a:t>Improve analysis coupling</a:t>
            </a:r>
            <a:endParaRPr lang="en-US" altLang="en-US" sz="2400">
              <a:solidFill>
                <a:srgbClr val="0000FF"/>
              </a:solidFill>
              <a:latin typeface="Times New Roman" pitchFamily="18" charset="0"/>
              <a:ea typeface="Cambria" pitchFamily="18" charset="0"/>
              <a:cs typeface="Times New Roman" pitchFamily="18" charset="0"/>
            </a:endParaRP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The operational CFSR uses a coupled atmosphere-ocean-land-sea ice forecast for the analysis background but the analysis is done separately for each of the domains.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In the next reanalysis, the goal is to increase the coupling so that, e.g., the ocean analysis influences the atmospheric analysis (and vice versa).  This will be achieved mainly by using a coupled ensemble system to provide the background and the EnKF to generate structure functions that extend across the sea-atmosphere interface.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The same can be done for the atmosphere and land, because assimilation of land data will be improved for soil temperature and soil moisture content.</a:t>
            </a:r>
            <a:endParaRPr lang="en-US" altLang="en-US" sz="2400" i="1">
              <a:solidFill>
                <a:srgbClr val="000000"/>
              </a:solidFill>
              <a:latin typeface="Times New Roman" pitchFamily="18" charset="0"/>
              <a:ea typeface="Cambria" pitchFamily="18" charset="0"/>
              <a:cs typeface="Times New Roman" pitchFamily="18" charset="0"/>
            </a:endParaRPr>
          </a:p>
        </p:txBody>
      </p:sp>
    </p:spTree>
    <p:extLst>
      <p:ext uri="{BB962C8B-B14F-4D97-AF65-F5344CB8AC3E}">
        <p14:creationId xmlns:p14="http://schemas.microsoft.com/office/powerpoint/2010/main" val="2054100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0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66706"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66707"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533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3399"/>
                </a:solidFill>
                <a:latin typeface="Times New Roman" pitchFamily="18" charset="0"/>
              </a:rPr>
              <a:t>CFS VERSION 3</a:t>
            </a:r>
          </a:p>
        </p:txBody>
      </p:sp>
      <p:sp>
        <p:nvSpPr>
          <p:cNvPr id="11269"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8" name="Text Box 2"/>
          <p:cNvSpPr txBox="1">
            <a:spLocks noChangeArrowheads="1"/>
          </p:cNvSpPr>
          <p:nvPr/>
        </p:nvSpPr>
        <p:spPr bwMode="auto">
          <a:xfrm>
            <a:off x="228600" y="1090613"/>
            <a:ext cx="8763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defRPr>
            </a:lvl1pPr>
            <a:lvl2pPr marL="990600" indent="-533400" eaLnBrk="0" hangingPunct="0">
              <a:spcBef>
                <a:spcPct val="20000"/>
              </a:spcBef>
              <a:buChar char="–"/>
              <a:defRPr sz="2800">
                <a:solidFill>
                  <a:schemeClr val="tx1"/>
                </a:solidFill>
                <a:latin typeface="Arial" charset="0"/>
              </a:defRPr>
            </a:lvl2pPr>
            <a:lvl3pPr marL="1447800" indent="-533400" eaLnBrk="0" hangingPunct="0">
              <a:spcBef>
                <a:spcPct val="20000"/>
              </a:spcBef>
              <a:buChar char="•"/>
              <a:defRPr sz="2400">
                <a:solidFill>
                  <a:schemeClr val="tx1"/>
                </a:solidFill>
                <a:latin typeface="Arial" charset="0"/>
              </a:defRPr>
            </a:lvl3pPr>
            <a:lvl4pPr marL="1905000" indent="-533400" eaLnBrk="0" hangingPunct="0">
              <a:spcBef>
                <a:spcPct val="20000"/>
              </a:spcBef>
              <a:buChar char="–"/>
              <a:defRPr sz="2000">
                <a:solidFill>
                  <a:schemeClr val="tx1"/>
                </a:solidFill>
                <a:latin typeface="Arial" charset="0"/>
              </a:defRPr>
            </a:lvl4pPr>
            <a:lvl5pPr marL="2362200" indent="-533400" eaLnBrk="0" hangingPunct="0">
              <a:spcBef>
                <a:spcPct val="20000"/>
              </a:spcBef>
              <a:buChar char="»"/>
              <a:defRPr sz="2000">
                <a:solidFill>
                  <a:schemeClr val="tx1"/>
                </a:solidFill>
                <a:latin typeface="Arial" charset="0"/>
              </a:defRPr>
            </a:lvl5pPr>
            <a:lvl6pPr marL="2819400" indent="-533400" eaLnBrk="0" fontAlgn="base" hangingPunct="0">
              <a:spcBef>
                <a:spcPct val="20000"/>
              </a:spcBef>
              <a:spcAft>
                <a:spcPct val="0"/>
              </a:spcAft>
              <a:buChar char="»"/>
              <a:defRPr sz="2000">
                <a:solidFill>
                  <a:schemeClr val="tx1"/>
                </a:solidFill>
                <a:latin typeface="Arial" charset="0"/>
              </a:defRPr>
            </a:lvl6pPr>
            <a:lvl7pPr marL="3276600" indent="-533400" eaLnBrk="0" fontAlgn="base" hangingPunct="0">
              <a:spcBef>
                <a:spcPct val="20000"/>
              </a:spcBef>
              <a:spcAft>
                <a:spcPct val="0"/>
              </a:spcAft>
              <a:buChar char="»"/>
              <a:defRPr sz="2000">
                <a:solidFill>
                  <a:schemeClr val="tx1"/>
                </a:solidFill>
                <a:latin typeface="Arial" charset="0"/>
              </a:defRPr>
            </a:lvl7pPr>
            <a:lvl8pPr marL="3733800" indent="-533400" eaLnBrk="0" fontAlgn="base" hangingPunct="0">
              <a:spcBef>
                <a:spcPct val="20000"/>
              </a:spcBef>
              <a:spcAft>
                <a:spcPct val="0"/>
              </a:spcAft>
              <a:buChar char="»"/>
              <a:defRPr sz="2000">
                <a:solidFill>
                  <a:schemeClr val="tx1"/>
                </a:solidFill>
                <a:latin typeface="Arial" charset="0"/>
              </a:defRPr>
            </a:lvl8pPr>
            <a:lvl9pPr marL="4191000" indent="-5334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i="1">
                <a:solidFill>
                  <a:srgbClr val="0000FF"/>
                </a:solidFill>
                <a:latin typeface="Times New Roman" pitchFamily="18" charset="0"/>
                <a:ea typeface="Cambria" pitchFamily="18" charset="0"/>
                <a:cs typeface="Times New Roman" pitchFamily="18" charset="0"/>
              </a:rPr>
              <a:t>Increased resolution of the system</a:t>
            </a:r>
            <a:endParaRPr lang="en-US" altLang="en-US" sz="2400">
              <a:solidFill>
                <a:srgbClr val="0000FF"/>
              </a:solidFill>
              <a:latin typeface="Times New Roman" pitchFamily="18" charset="0"/>
              <a:ea typeface="Cambria" pitchFamily="18" charset="0"/>
              <a:cs typeface="Times New Roman" pitchFamily="18" charset="0"/>
            </a:endParaRP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The resolution of all parts of the system will be increased in proportion to the increased computing power currently available, with the possibility of exploring cheaper cloud computing options.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This will result in better assimilation of isolated data observed in the vicinity of steep topography. </a:t>
            </a:r>
          </a:p>
          <a:p>
            <a:pPr eaLnBrk="1" hangingPunct="1">
              <a:spcBef>
                <a:spcPct val="50000"/>
              </a:spcBef>
              <a:buFontTx/>
              <a:buNone/>
            </a:pPr>
            <a:r>
              <a:rPr lang="en-US" altLang="en-US" sz="2000">
                <a:solidFill>
                  <a:srgbClr val="000000"/>
                </a:solidFill>
                <a:latin typeface="Times New Roman" pitchFamily="18" charset="0"/>
                <a:ea typeface="Cambria" pitchFamily="18" charset="0"/>
                <a:cs typeface="Times New Roman" pitchFamily="18" charset="0"/>
              </a:rPr>
              <a:t>	</a:t>
            </a:r>
          </a:p>
        </p:txBody>
      </p:sp>
    </p:spTree>
    <p:extLst>
      <p:ext uri="{BB962C8B-B14F-4D97-AF65-F5344CB8AC3E}">
        <p14:creationId xmlns:p14="http://schemas.microsoft.com/office/powerpoint/2010/main" val="201690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1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1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67730"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67731"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4"/>
          <p:cNvSpPr>
            <a:spLocks noChangeArrowheads="1"/>
          </p:cNvSpPr>
          <p:nvPr/>
        </p:nvSpPr>
        <p:spPr bwMode="auto">
          <a:xfrm>
            <a:off x="533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3399"/>
                </a:solidFill>
                <a:latin typeface="Times New Roman" pitchFamily="18" charset="0"/>
              </a:rPr>
              <a:t>CFS VERSION 3</a:t>
            </a:r>
          </a:p>
        </p:txBody>
      </p:sp>
      <p:sp>
        <p:nvSpPr>
          <p:cNvPr id="12293"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8" name="Text Box 2"/>
          <p:cNvSpPr txBox="1">
            <a:spLocks noChangeArrowheads="1"/>
          </p:cNvSpPr>
          <p:nvPr/>
        </p:nvSpPr>
        <p:spPr bwMode="auto">
          <a:xfrm>
            <a:off x="228600" y="1090613"/>
            <a:ext cx="876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defRPr>
            </a:lvl1pPr>
            <a:lvl2pPr marL="990600" indent="-533400" eaLnBrk="0" hangingPunct="0">
              <a:spcBef>
                <a:spcPct val="20000"/>
              </a:spcBef>
              <a:buChar char="–"/>
              <a:defRPr sz="2800">
                <a:solidFill>
                  <a:schemeClr val="tx1"/>
                </a:solidFill>
                <a:latin typeface="Arial" charset="0"/>
              </a:defRPr>
            </a:lvl2pPr>
            <a:lvl3pPr marL="1447800" indent="-533400" eaLnBrk="0" hangingPunct="0">
              <a:spcBef>
                <a:spcPct val="20000"/>
              </a:spcBef>
              <a:buChar char="•"/>
              <a:defRPr sz="2400">
                <a:solidFill>
                  <a:schemeClr val="tx1"/>
                </a:solidFill>
                <a:latin typeface="Arial" charset="0"/>
              </a:defRPr>
            </a:lvl3pPr>
            <a:lvl4pPr marL="1905000" indent="-533400" eaLnBrk="0" hangingPunct="0">
              <a:spcBef>
                <a:spcPct val="20000"/>
              </a:spcBef>
              <a:buChar char="–"/>
              <a:defRPr sz="2000">
                <a:solidFill>
                  <a:schemeClr val="tx1"/>
                </a:solidFill>
                <a:latin typeface="Arial" charset="0"/>
              </a:defRPr>
            </a:lvl4pPr>
            <a:lvl5pPr marL="2362200" indent="-533400" eaLnBrk="0" hangingPunct="0">
              <a:spcBef>
                <a:spcPct val="20000"/>
              </a:spcBef>
              <a:buChar char="»"/>
              <a:defRPr sz="2000">
                <a:solidFill>
                  <a:schemeClr val="tx1"/>
                </a:solidFill>
                <a:latin typeface="Arial" charset="0"/>
              </a:defRPr>
            </a:lvl5pPr>
            <a:lvl6pPr marL="2819400" indent="-533400" eaLnBrk="0" fontAlgn="base" hangingPunct="0">
              <a:spcBef>
                <a:spcPct val="20000"/>
              </a:spcBef>
              <a:spcAft>
                <a:spcPct val="0"/>
              </a:spcAft>
              <a:buChar char="»"/>
              <a:defRPr sz="2000">
                <a:solidFill>
                  <a:schemeClr val="tx1"/>
                </a:solidFill>
                <a:latin typeface="Arial" charset="0"/>
              </a:defRPr>
            </a:lvl6pPr>
            <a:lvl7pPr marL="3276600" indent="-533400" eaLnBrk="0" fontAlgn="base" hangingPunct="0">
              <a:spcBef>
                <a:spcPct val="20000"/>
              </a:spcBef>
              <a:spcAft>
                <a:spcPct val="0"/>
              </a:spcAft>
              <a:buChar char="»"/>
              <a:defRPr sz="2000">
                <a:solidFill>
                  <a:schemeClr val="tx1"/>
                </a:solidFill>
                <a:latin typeface="Arial" charset="0"/>
              </a:defRPr>
            </a:lvl7pPr>
            <a:lvl8pPr marL="3733800" indent="-533400" eaLnBrk="0" fontAlgn="base" hangingPunct="0">
              <a:spcBef>
                <a:spcPct val="20000"/>
              </a:spcBef>
              <a:spcAft>
                <a:spcPct val="0"/>
              </a:spcAft>
              <a:buChar char="»"/>
              <a:defRPr sz="2000">
                <a:solidFill>
                  <a:schemeClr val="tx1"/>
                </a:solidFill>
                <a:latin typeface="Arial" charset="0"/>
              </a:defRPr>
            </a:lvl8pPr>
            <a:lvl9pPr marL="4191000" indent="-5334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i="1">
                <a:solidFill>
                  <a:srgbClr val="0000FF"/>
                </a:solidFill>
                <a:latin typeface="Times New Roman" pitchFamily="18" charset="0"/>
                <a:ea typeface="Cambria" pitchFamily="18" charset="0"/>
                <a:cs typeface="Times New Roman" pitchFamily="18" charset="0"/>
              </a:rPr>
              <a:t>Increased resolution of the system (contd)</a:t>
            </a:r>
            <a:endParaRPr lang="en-US" altLang="en-US" sz="2400">
              <a:solidFill>
                <a:srgbClr val="0000FF"/>
              </a:solidFill>
              <a:latin typeface="Times New Roman" pitchFamily="18" charset="0"/>
              <a:ea typeface="Cambria" pitchFamily="18" charset="0"/>
              <a:cs typeface="Times New Roman" pitchFamily="18" charset="0"/>
            </a:endParaRP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It will also allow a better description of extremes over the period 1979-2020, along with changes in climate that can be guided by forcing functions (aerosols, GHGs), and observations amenable to assimilation.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One example of an improved description of assimilating extremes would be hurricanes and storm surge events that become better resolved at high resolution.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Another example is better hydrology to improve the realism of extremes in droughts, floods and river flow. </a:t>
            </a:r>
          </a:p>
          <a:p>
            <a:pPr eaLnBrk="1" hangingPunct="1">
              <a:spcBef>
                <a:spcPct val="50000"/>
              </a:spcBef>
              <a:buFontTx/>
              <a:buNone/>
            </a:pPr>
            <a:r>
              <a:rPr lang="en-US" altLang="en-US" sz="2000">
                <a:solidFill>
                  <a:srgbClr val="000000"/>
                </a:solidFill>
                <a:latin typeface="Times New Roman" pitchFamily="18" charset="0"/>
                <a:ea typeface="Cambria" pitchFamily="18" charset="0"/>
                <a:cs typeface="Times New Roman" pitchFamily="18" charset="0"/>
              </a:rPr>
              <a:t>	</a:t>
            </a:r>
          </a:p>
        </p:txBody>
      </p:sp>
    </p:spTree>
    <p:extLst>
      <p:ext uri="{BB962C8B-B14F-4D97-AF65-F5344CB8AC3E}">
        <p14:creationId xmlns:p14="http://schemas.microsoft.com/office/powerpoint/2010/main" val="3950423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1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68754"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68755"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4"/>
          <p:cNvSpPr>
            <a:spLocks noChangeArrowheads="1"/>
          </p:cNvSpPr>
          <p:nvPr/>
        </p:nvSpPr>
        <p:spPr bwMode="auto">
          <a:xfrm>
            <a:off x="533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3399"/>
                </a:solidFill>
                <a:latin typeface="Times New Roman" pitchFamily="18" charset="0"/>
              </a:rPr>
              <a:t>CFS VERSION 3</a:t>
            </a:r>
          </a:p>
        </p:txBody>
      </p:sp>
      <p:sp>
        <p:nvSpPr>
          <p:cNvPr id="13317"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Text Box 2"/>
          <p:cNvSpPr txBox="1">
            <a:spLocks noChangeArrowheads="1"/>
          </p:cNvSpPr>
          <p:nvPr/>
        </p:nvSpPr>
        <p:spPr bwMode="auto">
          <a:xfrm>
            <a:off x="228600" y="1090613"/>
            <a:ext cx="8763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defRPr>
            </a:lvl1pPr>
            <a:lvl2pPr marL="990600" indent="-533400" eaLnBrk="0" hangingPunct="0">
              <a:spcBef>
                <a:spcPct val="20000"/>
              </a:spcBef>
              <a:buChar char="–"/>
              <a:defRPr sz="2800">
                <a:solidFill>
                  <a:schemeClr val="tx1"/>
                </a:solidFill>
                <a:latin typeface="Arial" charset="0"/>
              </a:defRPr>
            </a:lvl2pPr>
            <a:lvl3pPr marL="1447800" indent="-533400" eaLnBrk="0" hangingPunct="0">
              <a:spcBef>
                <a:spcPct val="20000"/>
              </a:spcBef>
              <a:buChar char="•"/>
              <a:defRPr sz="2400">
                <a:solidFill>
                  <a:schemeClr val="tx1"/>
                </a:solidFill>
                <a:latin typeface="Arial" charset="0"/>
              </a:defRPr>
            </a:lvl3pPr>
            <a:lvl4pPr marL="1905000" indent="-533400" eaLnBrk="0" hangingPunct="0">
              <a:spcBef>
                <a:spcPct val="20000"/>
              </a:spcBef>
              <a:buChar char="–"/>
              <a:defRPr sz="2000">
                <a:solidFill>
                  <a:schemeClr val="tx1"/>
                </a:solidFill>
                <a:latin typeface="Arial" charset="0"/>
              </a:defRPr>
            </a:lvl4pPr>
            <a:lvl5pPr marL="2362200" indent="-533400" eaLnBrk="0" hangingPunct="0">
              <a:spcBef>
                <a:spcPct val="20000"/>
              </a:spcBef>
              <a:buChar char="»"/>
              <a:defRPr sz="2000">
                <a:solidFill>
                  <a:schemeClr val="tx1"/>
                </a:solidFill>
                <a:latin typeface="Arial" charset="0"/>
              </a:defRPr>
            </a:lvl5pPr>
            <a:lvl6pPr marL="2819400" indent="-533400" eaLnBrk="0" fontAlgn="base" hangingPunct="0">
              <a:spcBef>
                <a:spcPct val="20000"/>
              </a:spcBef>
              <a:spcAft>
                <a:spcPct val="0"/>
              </a:spcAft>
              <a:buChar char="»"/>
              <a:defRPr sz="2000">
                <a:solidFill>
                  <a:schemeClr val="tx1"/>
                </a:solidFill>
                <a:latin typeface="Arial" charset="0"/>
              </a:defRPr>
            </a:lvl6pPr>
            <a:lvl7pPr marL="3276600" indent="-533400" eaLnBrk="0" fontAlgn="base" hangingPunct="0">
              <a:spcBef>
                <a:spcPct val="20000"/>
              </a:spcBef>
              <a:spcAft>
                <a:spcPct val="0"/>
              </a:spcAft>
              <a:buChar char="»"/>
              <a:defRPr sz="2000">
                <a:solidFill>
                  <a:schemeClr val="tx1"/>
                </a:solidFill>
                <a:latin typeface="Arial" charset="0"/>
              </a:defRPr>
            </a:lvl7pPr>
            <a:lvl8pPr marL="3733800" indent="-533400" eaLnBrk="0" fontAlgn="base" hangingPunct="0">
              <a:spcBef>
                <a:spcPct val="20000"/>
              </a:spcBef>
              <a:spcAft>
                <a:spcPct val="0"/>
              </a:spcAft>
              <a:buChar char="»"/>
              <a:defRPr sz="2000">
                <a:solidFill>
                  <a:schemeClr val="tx1"/>
                </a:solidFill>
                <a:latin typeface="Arial" charset="0"/>
              </a:defRPr>
            </a:lvl8pPr>
            <a:lvl9pPr marL="4191000" indent="-5334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i="1">
                <a:solidFill>
                  <a:srgbClr val="0000FF"/>
                </a:solidFill>
                <a:latin typeface="Times New Roman" pitchFamily="18" charset="0"/>
                <a:ea typeface="Cambria" pitchFamily="18" charset="0"/>
                <a:cs typeface="Times New Roman" pitchFamily="18" charset="0"/>
              </a:rPr>
              <a:t>Increased resolution of the system (contd)</a:t>
            </a:r>
            <a:endParaRPr lang="en-US" altLang="en-US" sz="2400">
              <a:solidFill>
                <a:srgbClr val="0000FF"/>
              </a:solidFill>
              <a:latin typeface="Times New Roman" pitchFamily="18" charset="0"/>
              <a:ea typeface="Cambria" pitchFamily="18" charset="0"/>
              <a:cs typeface="Times New Roman" pitchFamily="18" charset="0"/>
            </a:endParaRP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Higher resolution and better topography, along with improved physics of the boundary layer and improvements to both shallow and deep convection, will help the analysis at the interfaces, ie. sea surface temperature, 2-meter air temperature and precipitation. Producing a better daily cycle in each of these three interface variables is absolutely necessary.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An increase in resolution and the embedding of regional models into the global domain will also help in make more realistic downscaling studies possible. </a:t>
            </a:r>
          </a:p>
          <a:p>
            <a:pPr eaLnBrk="1" hangingPunct="1">
              <a:spcBef>
                <a:spcPct val="50000"/>
              </a:spcBef>
              <a:buFontTx/>
              <a:buNone/>
            </a:pPr>
            <a:endParaRPr lang="en-US" altLang="en-US" sz="2400">
              <a:solidFill>
                <a:srgbClr val="000000"/>
              </a:solidFill>
              <a:latin typeface="Times New Roman" pitchFamily="18" charset="0"/>
              <a:ea typeface="Cambria" pitchFamily="18" charset="0"/>
              <a:cs typeface="Times New Roman" pitchFamily="18" charset="0"/>
            </a:endParaRPr>
          </a:p>
        </p:txBody>
      </p:sp>
    </p:spTree>
    <p:extLst>
      <p:ext uri="{BB962C8B-B14F-4D97-AF65-F5344CB8AC3E}">
        <p14:creationId xmlns:p14="http://schemas.microsoft.com/office/powerpoint/2010/main" val="261082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69778"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69779"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4"/>
          <p:cNvSpPr>
            <a:spLocks noChangeArrowheads="1"/>
          </p:cNvSpPr>
          <p:nvPr/>
        </p:nvSpPr>
        <p:spPr bwMode="auto">
          <a:xfrm>
            <a:off x="533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3399"/>
                </a:solidFill>
                <a:latin typeface="Times New Roman" pitchFamily="18" charset="0"/>
              </a:rPr>
              <a:t>CFS VERSION 3</a:t>
            </a:r>
          </a:p>
        </p:txBody>
      </p:sp>
      <p:sp>
        <p:nvSpPr>
          <p:cNvPr id="14341"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4" name="Text Box 2"/>
          <p:cNvSpPr txBox="1">
            <a:spLocks noChangeArrowheads="1"/>
          </p:cNvSpPr>
          <p:nvPr/>
        </p:nvSpPr>
        <p:spPr bwMode="auto">
          <a:xfrm>
            <a:off x="228600" y="1090613"/>
            <a:ext cx="8763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defRPr>
            </a:lvl1pPr>
            <a:lvl2pPr marL="990600" indent="-533400" eaLnBrk="0" hangingPunct="0">
              <a:spcBef>
                <a:spcPct val="20000"/>
              </a:spcBef>
              <a:buChar char="–"/>
              <a:defRPr sz="2800">
                <a:solidFill>
                  <a:schemeClr val="tx1"/>
                </a:solidFill>
                <a:latin typeface="Arial" charset="0"/>
              </a:defRPr>
            </a:lvl2pPr>
            <a:lvl3pPr marL="1447800" indent="-533400" eaLnBrk="0" hangingPunct="0">
              <a:spcBef>
                <a:spcPct val="20000"/>
              </a:spcBef>
              <a:buChar char="•"/>
              <a:defRPr sz="2400">
                <a:solidFill>
                  <a:schemeClr val="tx1"/>
                </a:solidFill>
                <a:latin typeface="Arial" charset="0"/>
              </a:defRPr>
            </a:lvl3pPr>
            <a:lvl4pPr marL="1905000" indent="-533400" eaLnBrk="0" hangingPunct="0">
              <a:spcBef>
                <a:spcPct val="20000"/>
              </a:spcBef>
              <a:buChar char="–"/>
              <a:defRPr sz="2000">
                <a:solidFill>
                  <a:schemeClr val="tx1"/>
                </a:solidFill>
                <a:latin typeface="Arial" charset="0"/>
              </a:defRPr>
            </a:lvl4pPr>
            <a:lvl5pPr marL="2362200" indent="-533400" eaLnBrk="0" hangingPunct="0">
              <a:spcBef>
                <a:spcPct val="20000"/>
              </a:spcBef>
              <a:buChar char="»"/>
              <a:defRPr sz="2000">
                <a:solidFill>
                  <a:schemeClr val="tx1"/>
                </a:solidFill>
                <a:latin typeface="Arial" charset="0"/>
              </a:defRPr>
            </a:lvl5pPr>
            <a:lvl6pPr marL="2819400" indent="-533400" eaLnBrk="0" fontAlgn="base" hangingPunct="0">
              <a:spcBef>
                <a:spcPct val="20000"/>
              </a:spcBef>
              <a:spcAft>
                <a:spcPct val="0"/>
              </a:spcAft>
              <a:buChar char="»"/>
              <a:defRPr sz="2000">
                <a:solidFill>
                  <a:schemeClr val="tx1"/>
                </a:solidFill>
                <a:latin typeface="Arial" charset="0"/>
              </a:defRPr>
            </a:lvl6pPr>
            <a:lvl7pPr marL="3276600" indent="-533400" eaLnBrk="0" fontAlgn="base" hangingPunct="0">
              <a:spcBef>
                <a:spcPct val="20000"/>
              </a:spcBef>
              <a:spcAft>
                <a:spcPct val="0"/>
              </a:spcAft>
              <a:buChar char="»"/>
              <a:defRPr sz="2000">
                <a:solidFill>
                  <a:schemeClr val="tx1"/>
                </a:solidFill>
                <a:latin typeface="Arial" charset="0"/>
              </a:defRPr>
            </a:lvl7pPr>
            <a:lvl8pPr marL="3733800" indent="-533400" eaLnBrk="0" fontAlgn="base" hangingPunct="0">
              <a:spcBef>
                <a:spcPct val="20000"/>
              </a:spcBef>
              <a:spcAft>
                <a:spcPct val="0"/>
              </a:spcAft>
              <a:buChar char="»"/>
              <a:defRPr sz="2000">
                <a:solidFill>
                  <a:schemeClr val="tx1"/>
                </a:solidFill>
                <a:latin typeface="Arial" charset="0"/>
              </a:defRPr>
            </a:lvl8pPr>
            <a:lvl9pPr marL="4191000" indent="-5334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i="1">
                <a:solidFill>
                  <a:srgbClr val="0000FF"/>
                </a:solidFill>
                <a:latin typeface="Times New Roman" pitchFamily="18" charset="0"/>
                <a:ea typeface="Cambria" pitchFamily="18" charset="0"/>
                <a:cs typeface="Times New Roman" pitchFamily="18" charset="0"/>
              </a:rPr>
              <a:t>Increased resolution of the system (contd)</a:t>
            </a:r>
            <a:endParaRPr lang="en-US" altLang="en-US" sz="2400">
              <a:solidFill>
                <a:srgbClr val="000000"/>
              </a:solidFill>
              <a:latin typeface="Times New Roman" pitchFamily="18" charset="0"/>
              <a:ea typeface="Cambria" pitchFamily="18" charset="0"/>
              <a:cs typeface="Times New Roman" pitchFamily="18" charset="0"/>
            </a:endParaRP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Increased resolution of the coupled system will also improve the representation of waves, shallow coastal oceans and ecosystems.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Increased resolution into the stratosphere and higher comes at an opportune time, now that nature offers us an experiment with a quiet sun from 2008 onward, followed by an extremely weak solar cycle 24. This should yield insight into the chemistry of such vital elements as ozone, and give a better description of both the trend and interannual variation of the ozone hole from 1979-present.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Increased vertical resolution in the stratosphere will potentially help in the prediction/simulation of  the QBO.</a:t>
            </a:r>
          </a:p>
          <a:p>
            <a:pPr eaLnBrk="1" hangingPunct="1">
              <a:spcBef>
                <a:spcPct val="50000"/>
              </a:spcBef>
              <a:buFontTx/>
              <a:buNone/>
            </a:pPr>
            <a:r>
              <a:rPr lang="en-US" altLang="en-US" sz="2000">
                <a:solidFill>
                  <a:srgbClr val="000000"/>
                </a:solidFill>
                <a:latin typeface="Times New Roman" pitchFamily="18" charset="0"/>
                <a:ea typeface="Cambria" pitchFamily="18" charset="0"/>
                <a:cs typeface="Times New Roman" pitchFamily="18" charset="0"/>
              </a:rPr>
              <a:t>	</a:t>
            </a:r>
            <a:endParaRPr lang="en-US" altLang="en-US" sz="2000">
              <a:solidFill>
                <a:srgbClr val="000000"/>
              </a:solidFill>
              <a:latin typeface="Times New Roman" pitchFamily="18" charset="0"/>
              <a:ea typeface="Times New Roman" pitchFamily="18" charset="0"/>
              <a:cs typeface="Arial" charset="0"/>
            </a:endParaRPr>
          </a:p>
        </p:txBody>
      </p:sp>
    </p:spTree>
    <p:extLst>
      <p:ext uri="{BB962C8B-B14F-4D97-AF65-F5344CB8AC3E}">
        <p14:creationId xmlns:p14="http://schemas.microsoft.com/office/powerpoint/2010/main" val="997142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61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61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61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76200"/>
            <a:ext cx="8686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spcBef>
                <a:spcPts val="2000"/>
              </a:spcBef>
              <a:buClr>
                <a:srgbClr val="000000"/>
              </a:buClr>
              <a:buSzPct val="100000"/>
              <a:buFont typeface="Times New Roman" pitchFamily="18" charset="0"/>
              <a:buNone/>
            </a:pPr>
            <a:r>
              <a:rPr lang="en-US" altLang="en-US" sz="2800" b="1">
                <a:solidFill>
                  <a:srgbClr val="FF3399"/>
                </a:solidFill>
                <a:latin typeface="Times New Roman" pitchFamily="18" charset="0"/>
                <a:ea typeface="DejaVu LGC Sans"/>
                <a:cs typeface="DejaVu LGC Sans"/>
              </a:rPr>
              <a:t>Global Land Data Assimilation System (GLDAS)</a:t>
            </a:r>
          </a:p>
        </p:txBody>
      </p:sp>
      <p:sp>
        <p:nvSpPr>
          <p:cNvPr id="21507" name="Text Box 3"/>
          <p:cNvSpPr txBox="1">
            <a:spLocks noChangeArrowheads="1"/>
          </p:cNvSpPr>
          <p:nvPr/>
        </p:nvSpPr>
        <p:spPr bwMode="auto">
          <a:xfrm>
            <a:off x="228600" y="647700"/>
            <a:ext cx="8763000" cy="339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buClr>
                <a:srgbClr val="000000"/>
              </a:buClr>
              <a:buSzPct val="100000"/>
              <a:buFont typeface="Times New Roman" pitchFamily="18" charset="0"/>
              <a:buNone/>
            </a:pPr>
            <a:r>
              <a:rPr lang="en-US" altLang="en-US" sz="1600">
                <a:solidFill>
                  <a:srgbClr val="000000"/>
                </a:solidFill>
                <a:latin typeface="DejaVu LGC Sans"/>
                <a:ea typeface="DejaVu LGC Sans"/>
                <a:cs typeface="DejaVu LGC Sans"/>
              </a:rPr>
              <a:t>•</a:t>
            </a:r>
            <a:r>
              <a:rPr lang="en-US" altLang="en-US" sz="1600">
                <a:solidFill>
                  <a:srgbClr val="000000"/>
                </a:solidFill>
                <a:ea typeface="DejaVu LGC Sans"/>
                <a:cs typeface="DejaVu LGC Sans"/>
              </a:rPr>
              <a:t> </a:t>
            </a:r>
            <a:r>
              <a:rPr lang="en-US" altLang="en-US" b="1">
                <a:solidFill>
                  <a:srgbClr val="000000"/>
                </a:solidFill>
                <a:latin typeface="Times New Roman" pitchFamily="18" charset="0"/>
                <a:ea typeface="DejaVu LGC Sans"/>
                <a:cs typeface="DejaVu LGC Sans"/>
              </a:rPr>
              <a:t>GLDAS</a:t>
            </a:r>
            <a:r>
              <a:rPr lang="en-US" altLang="en-US">
                <a:solidFill>
                  <a:srgbClr val="000000"/>
                </a:solidFill>
                <a:latin typeface="Times New Roman" pitchFamily="18" charset="0"/>
                <a:ea typeface="DejaVu LGC Sans"/>
                <a:cs typeface="DejaVu LGC Sans"/>
              </a:rPr>
              <a:t> (running Noah LSM under NASA/Land Information System) forced with CFSv2/</a:t>
            </a:r>
            <a:r>
              <a:rPr lang="en-US" altLang="en-US" i="1">
                <a:solidFill>
                  <a:srgbClr val="000000"/>
                </a:solidFill>
                <a:latin typeface="Times New Roman" pitchFamily="18" charset="0"/>
                <a:ea typeface="DejaVu LGC Sans"/>
                <a:cs typeface="DejaVu LGC Sans"/>
              </a:rPr>
              <a:t>GDAS</a:t>
            </a:r>
            <a:r>
              <a:rPr lang="en-US" altLang="en-US">
                <a:solidFill>
                  <a:srgbClr val="000000"/>
                </a:solidFill>
                <a:latin typeface="Times New Roman" pitchFamily="18" charset="0"/>
                <a:ea typeface="DejaVu LGC Sans"/>
                <a:cs typeface="DejaVu LGC Sans"/>
              </a:rPr>
              <a:t> atmospheric data assimilation output and blended precipitation in a semi-coupled mode, versus no GLDAS in CFSv1, where CFSv2/</a:t>
            </a:r>
            <a:r>
              <a:rPr lang="en-US" altLang="en-US" b="1">
                <a:solidFill>
                  <a:srgbClr val="000000"/>
                </a:solidFill>
                <a:latin typeface="Times New Roman" pitchFamily="18" charset="0"/>
                <a:ea typeface="DejaVu LGC Sans"/>
                <a:cs typeface="DejaVu LGC Sans"/>
              </a:rPr>
              <a:t>GLDAS</a:t>
            </a:r>
            <a:r>
              <a:rPr lang="en-US" altLang="en-US">
                <a:solidFill>
                  <a:srgbClr val="000000"/>
                </a:solidFill>
                <a:latin typeface="Times New Roman" pitchFamily="18" charset="0"/>
                <a:ea typeface="DejaVu LGC Sans"/>
                <a:cs typeface="DejaVu LGC Sans"/>
              </a:rPr>
              <a:t> ingested into CFSv2/</a:t>
            </a:r>
            <a:r>
              <a:rPr lang="en-US" altLang="en-US" i="1">
                <a:solidFill>
                  <a:srgbClr val="000000"/>
                </a:solidFill>
                <a:latin typeface="Times New Roman" pitchFamily="18" charset="0"/>
                <a:ea typeface="DejaVu LGC Sans"/>
                <a:cs typeface="DejaVu LGC Sans"/>
              </a:rPr>
              <a:t>GDAS</a:t>
            </a:r>
            <a:r>
              <a:rPr lang="en-US" altLang="en-US">
                <a:solidFill>
                  <a:srgbClr val="000000"/>
                </a:solidFill>
                <a:latin typeface="Times New Roman" pitchFamily="18" charset="0"/>
                <a:ea typeface="DejaVu LGC Sans"/>
                <a:cs typeface="DejaVu LGC Sans"/>
              </a:rPr>
              <a:t> once every 24-hours.</a:t>
            </a:r>
          </a:p>
          <a:p>
            <a:pPr>
              <a:buClr>
                <a:srgbClr val="000000"/>
              </a:buClr>
              <a:buSzPct val="100000"/>
              <a:buFont typeface="Times New Roman" pitchFamily="18" charset="0"/>
              <a:buNone/>
            </a:pPr>
            <a:endParaRPr lang="en-US" altLang="en-US">
              <a:solidFill>
                <a:srgbClr val="000000"/>
              </a:solidFill>
              <a:latin typeface="Times New Roman" pitchFamily="18" charset="0"/>
              <a:ea typeface="DejaVu LGC Sans"/>
              <a:cs typeface="DejaVu LGC Sans"/>
            </a:endParaRPr>
          </a:p>
          <a:p>
            <a:pPr>
              <a:buClr>
                <a:srgbClr val="000000"/>
              </a:buClr>
              <a:buSzPct val="100000"/>
              <a:buFont typeface="Times New Roman" pitchFamily="18" charset="0"/>
              <a:buNone/>
            </a:pPr>
            <a:r>
              <a:rPr lang="en-US" altLang="en-US">
                <a:solidFill>
                  <a:srgbClr val="000000"/>
                </a:solidFill>
                <a:latin typeface="Times New Roman" pitchFamily="18" charset="0"/>
                <a:ea typeface="DejaVu LGC Sans"/>
                <a:cs typeface="DejaVu LGC Sans"/>
              </a:rPr>
              <a:t>• In CFSv2/</a:t>
            </a:r>
            <a:r>
              <a:rPr lang="en-US" altLang="en-US" b="1">
                <a:solidFill>
                  <a:srgbClr val="000000"/>
                </a:solidFill>
                <a:latin typeface="Times New Roman" pitchFamily="18" charset="0"/>
                <a:ea typeface="DejaVu LGC Sans"/>
                <a:cs typeface="DejaVu LGC Sans"/>
              </a:rPr>
              <a:t>GLDAS</a:t>
            </a:r>
            <a:r>
              <a:rPr lang="en-US" altLang="en-US">
                <a:solidFill>
                  <a:srgbClr val="000000"/>
                </a:solidFill>
                <a:latin typeface="Times New Roman" pitchFamily="18" charset="0"/>
                <a:ea typeface="DejaVu LGC Sans"/>
                <a:cs typeface="DejaVu LGC Sans"/>
              </a:rPr>
              <a:t>, blended precipitation a function of satellite (CMAP; heaviest weight in tropics), surface gauge (heaviest in middle latitudes) and </a:t>
            </a:r>
            <a:r>
              <a:rPr lang="en-US" altLang="en-US" i="1">
                <a:solidFill>
                  <a:srgbClr val="000000"/>
                </a:solidFill>
                <a:latin typeface="Times New Roman" pitchFamily="18" charset="0"/>
                <a:ea typeface="DejaVu LGC Sans"/>
                <a:cs typeface="DejaVu LGC Sans"/>
              </a:rPr>
              <a:t>GDAS</a:t>
            </a:r>
            <a:r>
              <a:rPr lang="en-US" altLang="en-US">
                <a:solidFill>
                  <a:srgbClr val="000000"/>
                </a:solidFill>
                <a:latin typeface="Times New Roman" pitchFamily="18" charset="0"/>
                <a:ea typeface="DejaVu LGC Sans"/>
                <a:cs typeface="DejaVu LGC Sans"/>
              </a:rPr>
              <a:t> (modeled; high latitude), vs use of model precipitation comparison with CMAP product and corresponding adjustment to soil moisture in CFSv1.</a:t>
            </a:r>
          </a:p>
          <a:p>
            <a:pPr>
              <a:buClr>
                <a:srgbClr val="000000"/>
              </a:buClr>
              <a:buSzPct val="100000"/>
              <a:buFont typeface="Times New Roman" pitchFamily="18" charset="0"/>
              <a:buNone/>
            </a:pPr>
            <a:endParaRPr lang="en-US" altLang="en-US">
              <a:solidFill>
                <a:srgbClr val="000000"/>
              </a:solidFill>
              <a:latin typeface="Times New Roman" pitchFamily="18" charset="0"/>
              <a:ea typeface="DejaVu LGC Sans"/>
              <a:cs typeface="DejaVu LGC Sans"/>
            </a:endParaRPr>
          </a:p>
          <a:p>
            <a:pPr>
              <a:buClr>
                <a:srgbClr val="000000"/>
              </a:buClr>
              <a:buSzPct val="100000"/>
              <a:buFont typeface="Times New Roman" pitchFamily="18" charset="0"/>
              <a:buNone/>
            </a:pPr>
            <a:r>
              <a:rPr lang="en-US" altLang="en-US">
                <a:solidFill>
                  <a:srgbClr val="000000"/>
                </a:solidFill>
                <a:latin typeface="Times New Roman" pitchFamily="18" charset="0"/>
                <a:ea typeface="DejaVu LGC Sans"/>
                <a:cs typeface="DejaVu LGC Sans"/>
              </a:rPr>
              <a:t>• Snow cycled in CFSv2/</a:t>
            </a:r>
            <a:r>
              <a:rPr lang="en-US" altLang="en-US" b="1">
                <a:solidFill>
                  <a:srgbClr val="000000"/>
                </a:solidFill>
                <a:latin typeface="Times New Roman" pitchFamily="18" charset="0"/>
                <a:ea typeface="DejaVu LGC Sans"/>
                <a:cs typeface="DejaVu LGC Sans"/>
              </a:rPr>
              <a:t>GLDAS</a:t>
            </a:r>
            <a:r>
              <a:rPr lang="en-US" altLang="en-US">
                <a:solidFill>
                  <a:srgbClr val="000000"/>
                </a:solidFill>
                <a:latin typeface="Times New Roman" pitchFamily="18" charset="0"/>
                <a:ea typeface="DejaVu LGC Sans"/>
                <a:cs typeface="DejaVu LGC Sans"/>
              </a:rPr>
              <a:t> if model within 0.5x to 2.0x of the observed value (IMS snow cover, and AFWA snow depth products), else adjusted to 0.5 or 2.0 of observed value.</a:t>
            </a:r>
          </a:p>
        </p:txBody>
      </p:sp>
      <p:grpSp>
        <p:nvGrpSpPr>
          <p:cNvPr id="21522" name="Group 18"/>
          <p:cNvGrpSpPr>
            <a:grpSpLocks/>
          </p:cNvGrpSpPr>
          <p:nvPr/>
        </p:nvGrpSpPr>
        <p:grpSpPr bwMode="auto">
          <a:xfrm>
            <a:off x="228600" y="3981450"/>
            <a:ext cx="8686800" cy="2419350"/>
            <a:chOff x="144" y="2508"/>
            <a:chExt cx="5472" cy="1524"/>
          </a:xfrm>
        </p:grpSpPr>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l="14964" r="4990"/>
            <a:stretch>
              <a:fillRect/>
            </a:stretch>
          </p:blipFill>
          <p:spPr bwMode="auto">
            <a:xfrm>
              <a:off x="4113" y="2508"/>
              <a:ext cx="1503" cy="1284"/>
            </a:xfrm>
            <a:prstGeom prst="rect">
              <a:avLst/>
            </a:prstGeom>
            <a:noFill/>
            <a:ln>
              <a:noFill/>
            </a:ln>
            <a:effectLst/>
            <a:extLst>
              <a:ext uri="{909E8E84-426E-40DD-AFC4-6F175D3DCCD1}">
                <a14:hiddenFill xmlns:a14="http://schemas.microsoft.com/office/drawing/2010/main">
                  <a:blipFill dpi="0" rotWithShape="0">
                    <a:blip/>
                    <a:srcRect l="14964" r="499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 y="2591"/>
              <a:ext cx="1105" cy="11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ext Box 6"/>
            <p:cNvSpPr txBox="1">
              <a:spLocks noChangeArrowheads="1"/>
            </p:cNvSpPr>
            <p:nvPr/>
          </p:nvSpPr>
          <p:spPr bwMode="auto">
            <a:xfrm>
              <a:off x="2975" y="3754"/>
              <a:ext cx="1201"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buClr>
                  <a:srgbClr val="000000"/>
                </a:buClr>
                <a:buSzPct val="100000"/>
                <a:buFont typeface="Times New Roman" pitchFamily="18" charset="0"/>
                <a:buNone/>
              </a:pPr>
              <a:r>
                <a:rPr lang="en-US" altLang="en-US" sz="1600" i="1">
                  <a:solidFill>
                    <a:srgbClr val="000000"/>
                  </a:solidFill>
                  <a:ea typeface="DejaVu LGC Sans"/>
                  <a:cs typeface="DejaVu LGC Sans"/>
                </a:rPr>
                <a:t>IMS snow cover</a:t>
              </a:r>
            </a:p>
          </p:txBody>
        </p:sp>
        <p:sp>
          <p:nvSpPr>
            <p:cNvPr id="21511" name="Text Box 7"/>
            <p:cNvSpPr txBox="1">
              <a:spLocks noChangeArrowheads="1"/>
            </p:cNvSpPr>
            <p:nvPr/>
          </p:nvSpPr>
          <p:spPr bwMode="auto">
            <a:xfrm>
              <a:off x="4216" y="3774"/>
              <a:ext cx="1297" cy="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buClr>
                  <a:srgbClr val="000000"/>
                </a:buClr>
                <a:buSzPct val="100000"/>
                <a:buFont typeface="Times New Roman" pitchFamily="18" charset="0"/>
                <a:buNone/>
              </a:pPr>
              <a:r>
                <a:rPr lang="en-US" altLang="en-US" sz="1600" i="1">
                  <a:solidFill>
                    <a:srgbClr val="000000"/>
                  </a:solidFill>
                  <a:ea typeface="DejaVu LGC Sans"/>
                  <a:cs typeface="DejaVu LGC Sans"/>
                </a:rPr>
                <a:t>AFWA snow depth</a:t>
              </a:r>
            </a:p>
          </p:txBody>
        </p:sp>
        <p:pic>
          <p:nvPicPr>
            <p:cNvPr id="215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2" y="2544"/>
              <a:ext cx="1182" cy="1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t="19652" b="3841"/>
            <a:stretch>
              <a:fillRect/>
            </a:stretch>
          </p:blipFill>
          <p:spPr bwMode="auto">
            <a:xfrm>
              <a:off x="169" y="2530"/>
              <a:ext cx="1296" cy="1214"/>
            </a:xfrm>
            <a:prstGeom prst="rect">
              <a:avLst/>
            </a:prstGeom>
            <a:noFill/>
            <a:ln>
              <a:noFill/>
            </a:ln>
            <a:effectLst/>
            <a:extLst>
              <a:ext uri="{909E8E84-426E-40DD-AFC4-6F175D3DCCD1}">
                <a14:hiddenFill xmlns:a14="http://schemas.microsoft.com/office/drawing/2010/main">
                  <a:blipFill dpi="0" rotWithShape="0">
                    <a:blip/>
                    <a:srcRect t="19652" b="384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4" name="Text Box 10"/>
            <p:cNvSpPr txBox="1">
              <a:spLocks noChangeArrowheads="1"/>
            </p:cNvSpPr>
            <p:nvPr/>
          </p:nvSpPr>
          <p:spPr bwMode="auto">
            <a:xfrm>
              <a:off x="144" y="3754"/>
              <a:ext cx="134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buClr>
                  <a:srgbClr val="000000"/>
                </a:buClr>
                <a:buSzPct val="100000"/>
                <a:buFont typeface="Times New Roman" pitchFamily="18" charset="0"/>
                <a:buNone/>
              </a:pPr>
              <a:r>
                <a:rPr lang="en-US" altLang="en-US" sz="1600" i="1">
                  <a:solidFill>
                    <a:srgbClr val="000000"/>
                  </a:solidFill>
                  <a:ea typeface="DejaVu LGC Sans"/>
                  <a:cs typeface="DejaVu LGC Sans"/>
                </a:rPr>
                <a:t>GDAS-CMAP precip</a:t>
              </a:r>
            </a:p>
          </p:txBody>
        </p:sp>
        <p:sp>
          <p:nvSpPr>
            <p:cNvPr id="21515" name="Text Box 11"/>
            <p:cNvSpPr txBox="1">
              <a:spLocks noChangeArrowheads="1"/>
            </p:cNvSpPr>
            <p:nvPr/>
          </p:nvSpPr>
          <p:spPr bwMode="auto">
            <a:xfrm>
              <a:off x="1535" y="3774"/>
              <a:ext cx="1297" cy="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buClr>
                  <a:srgbClr val="000000"/>
                </a:buClr>
                <a:buSzPct val="100000"/>
                <a:buFont typeface="Times New Roman" pitchFamily="18" charset="0"/>
                <a:buNone/>
              </a:pPr>
              <a:r>
                <a:rPr lang="en-US" altLang="en-US" sz="1600" i="1">
                  <a:solidFill>
                    <a:srgbClr val="000000"/>
                  </a:solidFill>
                  <a:ea typeface="DejaVu LGC Sans"/>
                  <a:cs typeface="DejaVu LGC Sans"/>
                </a:rPr>
                <a:t>Gauge locations</a:t>
              </a:r>
            </a:p>
          </p:txBody>
        </p:sp>
      </p:grpSp>
      <p:sp>
        <p:nvSpPr>
          <p:cNvPr id="21516" name="Text Box 12"/>
          <p:cNvSpPr txBox="1">
            <a:spLocks noChangeArrowheads="1"/>
          </p:cNvSpPr>
          <p:nvPr/>
        </p:nvSpPr>
        <p:spPr bwMode="auto">
          <a:xfrm>
            <a:off x="6400800" y="6400800"/>
            <a:ext cx="1676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Mike Ek, EMC</a:t>
            </a:r>
          </a:p>
        </p:txBody>
      </p:sp>
      <p:graphicFrame>
        <p:nvGraphicFramePr>
          <p:cNvPr id="21518" name="Object 14"/>
          <p:cNvGraphicFramePr>
            <a:graphicFrameLocks/>
          </p:cNvGraphicFramePr>
          <p:nvPr/>
        </p:nvGraphicFramePr>
        <p:xfrm>
          <a:off x="0" y="0"/>
          <a:ext cx="708025" cy="708025"/>
        </p:xfrm>
        <a:graphic>
          <a:graphicData uri="http://schemas.openxmlformats.org/presentationml/2006/ole">
            <mc:AlternateContent xmlns:mc="http://schemas.openxmlformats.org/markup-compatibility/2006">
              <mc:Choice xmlns:v="urn:schemas-microsoft-com:vml" Requires="v">
                <p:oleObj spid="_x0000_s22954" name="Drawing" r:id="rId8" imgW="723675" imgH="723675" progId="Presentations.Drawing.11">
                  <p:embed/>
                </p:oleObj>
              </mc:Choice>
              <mc:Fallback>
                <p:oleObj name="Drawing" r:id="rId8" imgW="723675" imgH="723675" progId="Presentations.Drawing.11">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9" name="Object 15"/>
          <p:cNvGraphicFramePr>
            <a:graphicFrameLocks/>
          </p:cNvGraphicFramePr>
          <p:nvPr/>
        </p:nvGraphicFramePr>
        <p:xfrm>
          <a:off x="8435975" y="0"/>
          <a:ext cx="708025" cy="669925"/>
        </p:xfrm>
        <a:graphic>
          <a:graphicData uri="http://schemas.openxmlformats.org/presentationml/2006/ole">
            <mc:AlternateContent xmlns:mc="http://schemas.openxmlformats.org/markup-compatibility/2006">
              <mc:Choice xmlns:v="urn:schemas-microsoft-com:vml" Requires="v">
                <p:oleObj spid="_x0000_s22955" name="Drawing" r:id="rId10" imgW="723675" imgH="685530" progId="Presentations.Drawing.11">
                  <p:embed/>
                </p:oleObj>
              </mc:Choice>
              <mc:Fallback>
                <p:oleObj name="Drawing" r:id="rId10" imgW="723675" imgH="685530" progId="Presentations.Drawing.1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35975" y="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1" name="Line 17"/>
          <p:cNvSpPr>
            <a:spLocks noChangeShapeType="1"/>
          </p:cNvSpPr>
          <p:nvPr/>
        </p:nvSpPr>
        <p:spPr bwMode="auto">
          <a:xfrm>
            <a:off x="228600" y="685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29965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70802" name="Drawing" r:id="rId3" imgW="723675" imgH="723675" progId="Presentations.Drawing.11">
                  <p:embed/>
                </p:oleObj>
              </mc:Choice>
              <mc:Fallback>
                <p:oleObj name="Drawing" r:id="rId3" imgW="723675" imgH="723675" progId="Presentations.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70803"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Rectangle 4"/>
          <p:cNvSpPr>
            <a:spLocks noChangeArrowheads="1"/>
          </p:cNvSpPr>
          <p:nvPr/>
        </p:nvSpPr>
        <p:spPr bwMode="auto">
          <a:xfrm>
            <a:off x="533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3399"/>
                </a:solidFill>
                <a:latin typeface="Times New Roman" pitchFamily="18" charset="0"/>
              </a:rPr>
              <a:t>CFS VERSION 3</a:t>
            </a:r>
          </a:p>
        </p:txBody>
      </p:sp>
      <p:sp>
        <p:nvSpPr>
          <p:cNvPr id="15365"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82" name="Text Box 2"/>
          <p:cNvSpPr txBox="1">
            <a:spLocks noChangeArrowheads="1"/>
          </p:cNvSpPr>
          <p:nvPr/>
        </p:nvSpPr>
        <p:spPr bwMode="auto">
          <a:xfrm>
            <a:off x="228600" y="1190625"/>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defRPr>
            </a:lvl1pPr>
            <a:lvl2pPr marL="990600" indent="-533400" eaLnBrk="0" hangingPunct="0">
              <a:spcBef>
                <a:spcPct val="20000"/>
              </a:spcBef>
              <a:buChar char="–"/>
              <a:defRPr sz="2800">
                <a:solidFill>
                  <a:schemeClr val="tx1"/>
                </a:solidFill>
                <a:latin typeface="Arial" charset="0"/>
              </a:defRPr>
            </a:lvl2pPr>
            <a:lvl3pPr marL="1447800" indent="-533400" eaLnBrk="0" hangingPunct="0">
              <a:spcBef>
                <a:spcPct val="20000"/>
              </a:spcBef>
              <a:buChar char="•"/>
              <a:defRPr sz="2400">
                <a:solidFill>
                  <a:schemeClr val="tx1"/>
                </a:solidFill>
                <a:latin typeface="Arial" charset="0"/>
              </a:defRPr>
            </a:lvl3pPr>
            <a:lvl4pPr marL="1905000" indent="-533400" eaLnBrk="0" hangingPunct="0">
              <a:spcBef>
                <a:spcPct val="20000"/>
              </a:spcBef>
              <a:buChar char="–"/>
              <a:defRPr sz="2000">
                <a:solidFill>
                  <a:schemeClr val="tx1"/>
                </a:solidFill>
                <a:latin typeface="Arial" charset="0"/>
              </a:defRPr>
            </a:lvl4pPr>
            <a:lvl5pPr marL="2362200" indent="-533400" eaLnBrk="0" hangingPunct="0">
              <a:spcBef>
                <a:spcPct val="20000"/>
              </a:spcBef>
              <a:buChar char="»"/>
              <a:defRPr sz="2000">
                <a:solidFill>
                  <a:schemeClr val="tx1"/>
                </a:solidFill>
                <a:latin typeface="Arial" charset="0"/>
              </a:defRPr>
            </a:lvl5pPr>
            <a:lvl6pPr marL="2819400" indent="-533400" eaLnBrk="0" fontAlgn="base" hangingPunct="0">
              <a:spcBef>
                <a:spcPct val="20000"/>
              </a:spcBef>
              <a:spcAft>
                <a:spcPct val="0"/>
              </a:spcAft>
              <a:buChar char="»"/>
              <a:defRPr sz="2000">
                <a:solidFill>
                  <a:schemeClr val="tx1"/>
                </a:solidFill>
                <a:latin typeface="Arial" charset="0"/>
              </a:defRPr>
            </a:lvl6pPr>
            <a:lvl7pPr marL="3276600" indent="-533400" eaLnBrk="0" fontAlgn="base" hangingPunct="0">
              <a:spcBef>
                <a:spcPct val="20000"/>
              </a:spcBef>
              <a:spcAft>
                <a:spcPct val="0"/>
              </a:spcAft>
              <a:buChar char="»"/>
              <a:defRPr sz="2000">
                <a:solidFill>
                  <a:schemeClr val="tx1"/>
                </a:solidFill>
                <a:latin typeface="Arial" charset="0"/>
              </a:defRPr>
            </a:lvl7pPr>
            <a:lvl8pPr marL="3733800" indent="-533400" eaLnBrk="0" fontAlgn="base" hangingPunct="0">
              <a:spcBef>
                <a:spcPct val="20000"/>
              </a:spcBef>
              <a:spcAft>
                <a:spcPct val="0"/>
              </a:spcAft>
              <a:buChar char="»"/>
              <a:defRPr sz="2000">
                <a:solidFill>
                  <a:schemeClr val="tx1"/>
                </a:solidFill>
                <a:latin typeface="Arial" charset="0"/>
              </a:defRPr>
            </a:lvl8pPr>
            <a:lvl9pPr marL="4191000" indent="-5334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i="1">
                <a:solidFill>
                  <a:srgbClr val="0000FF"/>
                </a:solidFill>
                <a:latin typeface="Times New Roman" pitchFamily="18" charset="0"/>
                <a:ea typeface="Cambria" pitchFamily="18" charset="0"/>
                <a:cs typeface="Times New Roman" pitchFamily="18" charset="0"/>
              </a:rPr>
              <a:t>Mitigate some of the problems in the operational CFSR</a:t>
            </a:r>
            <a:endParaRPr lang="en-US" altLang="en-US" sz="2400">
              <a:solidFill>
                <a:srgbClr val="0000FF"/>
              </a:solidFill>
              <a:latin typeface="Times New Roman" pitchFamily="18" charset="0"/>
              <a:ea typeface="Cambria" pitchFamily="18" charset="0"/>
              <a:cs typeface="Times New Roman" pitchFamily="18" charset="0"/>
            </a:endParaRP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Among the toughest problems is the analysis of sea-ice. The period 1979-2020 offers hitherto hard to explain, variations in the extent and thickness of the sea-ice in both polar regions. The modeling of sea ice, shelf ice, sheet ice and glacial ice needs to improve. </a:t>
            </a:r>
          </a:p>
          <a:p>
            <a:pPr eaLnBrk="1" hangingPunct="1">
              <a:spcBef>
                <a:spcPct val="50000"/>
              </a:spcBef>
              <a:buFontTx/>
              <a:buNone/>
            </a:pPr>
            <a:r>
              <a:rPr lang="en-US" altLang="en-US" sz="2400">
                <a:solidFill>
                  <a:srgbClr val="000000"/>
                </a:solidFill>
                <a:latin typeface="Times New Roman" pitchFamily="18" charset="0"/>
                <a:ea typeface="Cambria" pitchFamily="18" charset="0"/>
                <a:cs typeface="Times New Roman" pitchFamily="18" charset="0"/>
              </a:rPr>
              <a:t>	Special attention has to be given to the coupling of seaice to fresh water from atmosphere and continental runoff, and its interaction with meridional overturning currents in all ocean basins (especially the North Atlantic) and marginal seas (Mediterranean, Baltic etc).</a:t>
            </a:r>
          </a:p>
        </p:txBody>
      </p:sp>
    </p:spTree>
    <p:extLst>
      <p:ext uri="{BB962C8B-B14F-4D97-AF65-F5344CB8AC3E}">
        <p14:creationId xmlns:p14="http://schemas.microsoft.com/office/powerpoint/2010/main" val="1418040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8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74629"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8" name="TextBox 67"/>
          <p:cNvSpPr txBox="1"/>
          <p:nvPr/>
        </p:nvSpPr>
        <p:spPr>
          <a:xfrm>
            <a:off x="7074629"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71" name="Rectangle 70"/>
          <p:cNvSpPr/>
          <p:nvPr/>
        </p:nvSpPr>
        <p:spPr>
          <a:xfrm>
            <a:off x="7608945"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72" name="Right Arrow 71"/>
          <p:cNvSpPr/>
          <p:nvPr/>
        </p:nvSpPr>
        <p:spPr>
          <a:xfrm rot="16200000">
            <a:off x="7980362"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74" name="Right Arrow 73"/>
          <p:cNvSpPr/>
          <p:nvPr/>
        </p:nvSpPr>
        <p:spPr>
          <a:xfrm rot="16200000">
            <a:off x="7680080"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75" name="Right Arrow 74"/>
          <p:cNvSpPr/>
          <p:nvPr/>
        </p:nvSpPr>
        <p:spPr>
          <a:xfrm rot="16200000">
            <a:off x="7379800"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76" name="Right Arrow 75"/>
          <p:cNvSpPr/>
          <p:nvPr/>
        </p:nvSpPr>
        <p:spPr>
          <a:xfrm rot="16200000">
            <a:off x="7079520"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77" name="Right Arrow 76"/>
          <p:cNvSpPr/>
          <p:nvPr/>
        </p:nvSpPr>
        <p:spPr>
          <a:xfrm rot="16200000">
            <a:off x="6779240"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78" name="Right Arrow 77"/>
          <p:cNvSpPr/>
          <p:nvPr/>
        </p:nvSpPr>
        <p:spPr>
          <a:xfrm rot="16200000">
            <a:off x="6478960"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19" name="Rectangle 18"/>
          <p:cNvSpPr/>
          <p:nvPr/>
        </p:nvSpPr>
        <p:spPr>
          <a:xfrm>
            <a:off x="2209800" y="838200"/>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7086600" y="3849231"/>
            <a:ext cx="1828800" cy="2246769"/>
            <a:chOff x="7086600" y="3633787"/>
            <a:chExt cx="1828800" cy="2246769"/>
          </a:xfrm>
        </p:grpSpPr>
        <p:sp>
          <p:nvSpPr>
            <p:cNvPr id="100" name="TextBox 99"/>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Coupled 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2" name="Group 1"/>
            <p:cNvGrpSpPr/>
            <p:nvPr/>
          </p:nvGrpSpPr>
          <p:grpSpPr>
            <a:xfrm>
              <a:off x="7211568" y="4191000"/>
              <a:ext cx="1578864" cy="1580294"/>
              <a:chOff x="7135368" y="4724400"/>
              <a:chExt cx="1578864" cy="1580294"/>
            </a:xfrm>
          </p:grpSpPr>
          <p:sp>
            <p:nvSpPr>
              <p:cNvPr id="101" name="Rectangle 100"/>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Rectangle 103"/>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7" name="Rectangle 106"/>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0" name="Rectangle 109"/>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6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76800"/>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935396" y="6194424"/>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9" name="Group 8"/>
          <p:cNvGrpSpPr/>
          <p:nvPr/>
        </p:nvGrpSpPr>
        <p:grpSpPr>
          <a:xfrm>
            <a:off x="228600" y="3849231"/>
            <a:ext cx="1828800" cy="2246769"/>
            <a:chOff x="228600" y="3633787"/>
            <a:chExt cx="1828800" cy="2246769"/>
          </a:xfrm>
        </p:grpSpPr>
        <p:sp>
          <p:nvSpPr>
            <p:cNvPr id="38" name="TextBox 37"/>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7" name="Group 6"/>
            <p:cNvGrpSpPr/>
            <p:nvPr/>
          </p:nvGrpSpPr>
          <p:grpSpPr>
            <a:xfrm>
              <a:off x="381000" y="4267200"/>
              <a:ext cx="1578864" cy="1464611"/>
              <a:chOff x="381000" y="5012389"/>
              <a:chExt cx="1578864" cy="1464611"/>
            </a:xfrm>
          </p:grpSpPr>
          <p:sp>
            <p:nvSpPr>
              <p:cNvPr id="69" name="Rectangle 68"/>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ectangle 112"/>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115"/>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116"/>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Rectangle 118"/>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62" name="Right Arrow 61"/>
          <p:cNvSpPr/>
          <p:nvPr/>
        </p:nvSpPr>
        <p:spPr>
          <a:xfrm>
            <a:off x="1189019" y="6194424"/>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21" name="Right Arrow 120"/>
          <p:cNvSpPr/>
          <p:nvPr/>
        </p:nvSpPr>
        <p:spPr>
          <a:xfrm rot="5400000">
            <a:off x="842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914400"/>
            <a:ext cx="2240280" cy="1874520"/>
          </a:xfrm>
          <a:prstGeom prst="rect">
            <a:avLst/>
          </a:prstGeom>
          <a:ln w="50800">
            <a:solidFill>
              <a:srgbClr val="66CCFF"/>
            </a:solidFill>
          </a:ln>
        </p:spPr>
      </p:pic>
      <p:grpSp>
        <p:nvGrpSpPr>
          <p:cNvPr id="3" name="Group 2"/>
          <p:cNvGrpSpPr/>
          <p:nvPr/>
        </p:nvGrpSpPr>
        <p:grpSpPr>
          <a:xfrm>
            <a:off x="136711" y="838200"/>
            <a:ext cx="2012577" cy="2374607"/>
            <a:chOff x="136711" y="838200"/>
            <a:chExt cx="2012577" cy="2374607"/>
          </a:xfrm>
        </p:grpSpPr>
        <p:sp>
          <p:nvSpPr>
            <p:cNvPr id="122" name="Rectangle 121"/>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3" name="TextBox 122"/>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31" name="Rectangle 130"/>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27" name="Right Arrow 126"/>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26" name="Right Arrow 125"/>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24" name="Right Arrow 123"/>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29" name="Right Arrow 128"/>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25" name="Right Arrow 124"/>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30" name="Right Arrow 129"/>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79" name="Right Arrow 78"/>
          <p:cNvSpPr/>
          <p:nvPr/>
        </p:nvSpPr>
        <p:spPr>
          <a:xfrm rot="16200000">
            <a:off x="7700861" y="3277463"/>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12" name="Group 11"/>
          <p:cNvGrpSpPr/>
          <p:nvPr/>
        </p:nvGrpSpPr>
        <p:grpSpPr>
          <a:xfrm>
            <a:off x="228600" y="228599"/>
            <a:ext cx="8686800" cy="553998"/>
            <a:chOff x="228600" y="228599"/>
            <a:chExt cx="8686800" cy="553998"/>
          </a:xfrm>
        </p:grpSpPr>
        <p:sp>
          <p:nvSpPr>
            <p:cNvPr id="80" name="Predefined Process 79"/>
            <p:cNvSpPr/>
            <p:nvPr/>
          </p:nvSpPr>
          <p:spPr>
            <a:xfrm>
              <a:off x="228600" y="231278"/>
              <a:ext cx="8686800" cy="548640"/>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defTabSz="457200"/>
              <a:endParaRPr lang="en-US" sz="2600" dirty="0">
                <a:solidFill>
                  <a:prstClr val="white"/>
                </a:solidFill>
              </a:endParaRPr>
            </a:p>
          </p:txBody>
        </p:sp>
        <p:sp>
          <p:nvSpPr>
            <p:cNvPr id="10" name="Rectangle 9"/>
            <p:cNvSpPr/>
            <p:nvPr/>
          </p:nvSpPr>
          <p:spPr>
            <a:xfrm>
              <a:off x="351434" y="228599"/>
              <a:ext cx="8441133" cy="553998"/>
            </a:xfrm>
            <a:prstGeom prst="rect">
              <a:avLst/>
            </a:prstGeom>
          </p:spPr>
          <p:txBody>
            <a:bodyPr wrap="none">
              <a:spAutoFit/>
            </a:bodyPr>
            <a:lstStyle/>
            <a:p>
              <a:pPr algn="ctr" defTabSz="457200"/>
              <a:r>
                <a:rPr lang="en-US" sz="3000" dirty="0">
                  <a:solidFill>
                    <a:prstClr val="white"/>
                  </a:solidFill>
                </a:rPr>
                <a:t>NCEP Coupled Hybrid-</a:t>
              </a:r>
              <a:r>
                <a:rPr lang="en-US" sz="3000" dirty="0" err="1">
                  <a:solidFill>
                    <a:prstClr val="white"/>
                  </a:solidFill>
                </a:rPr>
                <a:t>EnKF</a:t>
              </a:r>
              <a:r>
                <a:rPr lang="en-US" sz="3000" dirty="0">
                  <a:solidFill>
                    <a:prstClr val="white"/>
                  </a:solidFill>
                </a:rPr>
                <a:t> Data Assimilation System</a:t>
              </a:r>
            </a:p>
          </p:txBody>
        </p:sp>
      </p:grpSp>
      <p:pic>
        <p:nvPicPr>
          <p:cNvPr id="6" name="Picture 5"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914400"/>
            <a:ext cx="2240280" cy="1874520"/>
          </a:xfrm>
          <a:prstGeom prst="rect">
            <a:avLst/>
          </a:prstGeom>
          <a:ln w="50800">
            <a:solidFill>
              <a:srgbClr val="CC66FF"/>
            </a:solidFill>
          </a:ln>
        </p:spPr>
      </p:pic>
    </p:spTree>
    <p:extLst>
      <p:ext uri="{BB962C8B-B14F-4D97-AF65-F5344CB8AC3E}">
        <p14:creationId xmlns:p14="http://schemas.microsoft.com/office/powerpoint/2010/main" val="1588445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3"/>
          <p:cNvSpPr txBox="1">
            <a:spLocks noChangeArrowheads="1"/>
          </p:cNvSpPr>
          <p:nvPr/>
        </p:nvSpPr>
        <p:spPr bwMode="auto">
          <a:xfrm>
            <a:off x="1143000" y="2362200"/>
            <a:ext cx="6553200" cy="13239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0" b="1">
                <a:solidFill>
                  <a:srgbClr val="FF0000"/>
                </a:solidFill>
                <a:latin typeface="Bradley Hand ITC" pitchFamily="66" charset="0"/>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76200" y="152400"/>
            <a:ext cx="8763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80000"/>
              </a:lnSpc>
              <a:spcBef>
                <a:spcPct val="20000"/>
              </a:spcBef>
            </a:pPr>
            <a:r>
              <a:rPr lang="en-US" altLang="en-US" sz="2400">
                <a:solidFill>
                  <a:srgbClr val="FF33CC"/>
                </a:solidFill>
                <a:latin typeface="Times New Roman" pitchFamily="18" charset="0"/>
                <a:ea typeface="Times" charset="0"/>
                <a:cs typeface="Times New Roman" pitchFamily="18" charset="0"/>
              </a:rPr>
              <a:t>Another innovative feature of the CFSR GSI is the use of the historical concentrations of carbon dioxide when the historical TOVS instruments were retrofit into the CRTM. </a:t>
            </a:r>
          </a:p>
        </p:txBody>
      </p:sp>
      <p:graphicFrame>
        <p:nvGraphicFramePr>
          <p:cNvPr id="178342" name="Group 166"/>
          <p:cNvGraphicFramePr>
            <a:graphicFrameLocks noGrp="1"/>
          </p:cNvGraphicFramePr>
          <p:nvPr/>
        </p:nvGraphicFramePr>
        <p:xfrm>
          <a:off x="3048000" y="1371600"/>
          <a:ext cx="3200400" cy="4421191"/>
        </p:xfrm>
        <a:graphic>
          <a:graphicData uri="http://schemas.openxmlformats.org/drawingml/2006/table">
            <a:tbl>
              <a:tblPr/>
              <a:tblGrid>
                <a:gridCol w="1752600"/>
                <a:gridCol w="1447800"/>
              </a:tblGrid>
              <a:tr h="5181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Times New Roman" pitchFamily="18" charset="0"/>
                          <a:ea typeface="ＭＳ Ｐゴシック" pitchFamily="34" charset="-128"/>
                        </a:rPr>
                        <a:t>Satellite Platform</a:t>
                      </a:r>
                      <a:r>
                        <a:rPr kumimoji="0" lang="en-US" altLang="ja-JP" sz="2800" b="0" i="0" u="none" strike="noStrike" cap="none" normalizeH="0" baseline="0" smtClean="0">
                          <a:ln>
                            <a:noFill/>
                          </a:ln>
                          <a:solidFill>
                            <a:schemeClr val="tx1"/>
                          </a:solidFill>
                          <a:effectLst/>
                          <a:latin typeface="Times New Roman" pitchFamily="18" charset="0"/>
                          <a:ea typeface="ＭＳ Ｐゴシック" pitchFamily="34" charset="-128"/>
                        </a:rPr>
                        <a:t> </a:t>
                      </a:r>
                      <a:endParaRPr kumimoji="0" lang="en-US" sz="2800" b="0"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Times New Roman" pitchFamily="18" charset="0"/>
                          <a:ea typeface="ＭＳ Ｐゴシック" pitchFamily="34" charset="-128"/>
                        </a:rPr>
                        <a:t>Mission Mean (ppmv)</a:t>
                      </a:r>
                      <a:r>
                        <a:rPr kumimoji="0" lang="en-US" altLang="ja-JP" sz="1400" b="0" i="0" u="none" strike="noStrike" cap="none" normalizeH="0" baseline="0" smtClean="0">
                          <a:ln>
                            <a:noFill/>
                          </a:ln>
                          <a:solidFill>
                            <a:schemeClr val="tx1"/>
                          </a:solidFill>
                          <a:effectLst/>
                          <a:latin typeface="Times New Roman" pitchFamily="18" charset="0"/>
                          <a:ea typeface="ＭＳ Ｐゴシック" pitchFamily="34" charset="-128"/>
                        </a:rPr>
                        <a:t>b </a:t>
                      </a:r>
                      <a:endParaRPr kumimoji="0" lang="en-US" sz="1400" b="0"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TIROS-N </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337.10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NOAA-6</a:t>
                      </a:r>
                      <a:r>
                        <a:rPr kumimoji="0" lang="en-US" altLang="ja-JP" sz="1200" b="1" i="0" u="none" strike="noStrike" cap="none" normalizeH="0" baseline="0" smtClean="0">
                          <a:ln>
                            <a:noFill/>
                          </a:ln>
                          <a:solidFill>
                            <a:schemeClr val="tx1"/>
                          </a:solidFill>
                          <a:effectLst/>
                          <a:latin typeface="Arial" pitchFamily="34" charset="0"/>
                          <a:ea typeface="ＭＳ Ｐゴシック" pitchFamily="34" charset="-128"/>
                        </a:rPr>
                        <a:t> </a:t>
                      </a:r>
                      <a:endParaRPr kumimoji="0" lang="en-US" sz="1200" b="1" i="0" u="none" strike="noStrike" cap="none" normalizeH="0" baseline="0" smtClean="0">
                        <a:ln>
                          <a:noFill/>
                        </a:ln>
                        <a:solidFill>
                          <a:schemeClr val="tx1"/>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340.02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NOAA-7</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342.96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NOAA-8</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343.67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NOAA-9</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355.01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NOAA-10</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351.99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NOAA-11</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363.03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Times New Roman" pitchFamily="18" charset="0"/>
                          <a:ea typeface="ＭＳ Ｐゴシック" pitchFamily="34" charset="-128"/>
                        </a:rPr>
                        <a:t>NOAA-12</a:t>
                      </a:r>
                      <a:endParaRPr kumimoji="0" lang="en-US" sz="1200" b="1"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365.15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GEOS-8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367.54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GEOS-0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362.90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GEOS-10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370.27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NOAA-14 to NOAA-18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380.00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IASI METOP-A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389.00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NOAA-19</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391.00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65" name="Text Box 165"/>
          <p:cNvSpPr txBox="1">
            <a:spLocks noChangeArrowheads="1"/>
          </p:cNvSpPr>
          <p:nvPr/>
        </p:nvSpPr>
        <p:spPr bwMode="auto">
          <a:xfrm>
            <a:off x="4953000" y="6418263"/>
            <a:ext cx="3124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0000"/>
              </a:lnSpc>
              <a:spcBef>
                <a:spcPct val="50000"/>
              </a:spcBef>
            </a:pPr>
            <a:r>
              <a:rPr lang="en-US" altLang="en-US" sz="1600">
                <a:solidFill>
                  <a:srgbClr val="FF33CC"/>
                </a:solidFill>
                <a:latin typeface="Times New Roman" pitchFamily="18" charset="0"/>
              </a:rPr>
              <a:t>Courtesy: </a:t>
            </a:r>
            <a:r>
              <a:rPr lang="en-US" altLang="en-US" sz="1600">
                <a:solidFill>
                  <a:srgbClr val="FF33CC"/>
                </a:solidFill>
                <a:latin typeface="Times New Roman" pitchFamily="18" charset="0"/>
                <a:hlinkClick r:id="rId3"/>
              </a:rPr>
              <a:t>http://gaw.kishou.go.jp</a:t>
            </a:r>
            <a:endParaRPr lang="en-US" altLang="en-US" sz="1600">
              <a:solidFill>
                <a:srgbClr val="FF33CC"/>
              </a:solidFill>
              <a:latin typeface="Times New Roman" pitchFamily="18" charset="0"/>
            </a:endParaRPr>
          </a:p>
        </p:txBody>
      </p:sp>
      <p:graphicFrame>
        <p:nvGraphicFramePr>
          <p:cNvPr id="64567" name="Object 55"/>
          <p:cNvGraphicFramePr>
            <a:graphicFrameLocks/>
          </p:cNvGraphicFramePr>
          <p:nvPr/>
        </p:nvGraphicFramePr>
        <p:xfrm>
          <a:off x="0" y="0"/>
          <a:ext cx="708025" cy="708025"/>
        </p:xfrm>
        <a:graphic>
          <a:graphicData uri="http://schemas.openxmlformats.org/presentationml/2006/ole">
            <mc:AlternateContent xmlns:mc="http://schemas.openxmlformats.org/markup-compatibility/2006">
              <mc:Choice xmlns:v="urn:schemas-microsoft-com:vml" Requires="v">
                <p:oleObj spid="_x0000_s25002" name="Drawing" r:id="rId4" imgW="723675" imgH="723675" progId="Presentations.Drawing.11">
                  <p:embed/>
                </p:oleObj>
              </mc:Choice>
              <mc:Fallback>
                <p:oleObj name="Drawing" r:id="rId4" imgW="723675" imgH="723675" progId="Presentations.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68" name="Object 56"/>
          <p:cNvGraphicFramePr>
            <a:graphicFrameLocks/>
          </p:cNvGraphicFramePr>
          <p:nvPr/>
        </p:nvGraphicFramePr>
        <p:xfrm>
          <a:off x="8435975" y="0"/>
          <a:ext cx="708025" cy="669925"/>
        </p:xfrm>
        <a:graphic>
          <a:graphicData uri="http://schemas.openxmlformats.org/presentationml/2006/ole">
            <mc:AlternateContent xmlns:mc="http://schemas.openxmlformats.org/markup-compatibility/2006">
              <mc:Choice xmlns:v="urn:schemas-microsoft-com:vml" Requires="v">
                <p:oleObj spid="_x0000_s25003" name="Drawing" r:id="rId6" imgW="723675" imgH="685530" progId="Presentations.Drawing.11">
                  <p:embed/>
                </p:oleObj>
              </mc:Choice>
              <mc:Fallback>
                <p:oleObj name="Drawing" r:id="rId6" imgW="723675" imgH="685530" progId="Presentations.Drawing.1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5975" y="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70" name="Line 58"/>
          <p:cNvSpPr>
            <a:spLocks noChangeShapeType="1"/>
          </p:cNvSpPr>
          <p:nvPr/>
        </p:nvSpPr>
        <p:spPr bwMode="auto">
          <a:xfrm>
            <a:off x="228600" y="11430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8979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ig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0"/>
            <a:ext cx="7504112"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6"/>
          <p:cNvSpPr txBox="1">
            <a:spLocks noChangeArrowheads="1"/>
          </p:cNvSpPr>
          <p:nvPr/>
        </p:nvSpPr>
        <p:spPr bwMode="auto">
          <a:xfrm>
            <a:off x="457200" y="5562600"/>
            <a:ext cx="7848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80000"/>
              </a:lnSpc>
              <a:spcBef>
                <a:spcPct val="50000"/>
              </a:spcBef>
            </a:pPr>
            <a:r>
              <a:rPr lang="en-US" altLang="en-US" sz="2000" b="1">
                <a:solidFill>
                  <a:srgbClr val="000000"/>
                </a:solidFill>
                <a:latin typeface="Times New Roman" pitchFamily="18" charset="0"/>
                <a:ea typeface="Times" charset="0"/>
                <a:cs typeface="Times New Roman" pitchFamily="18" charset="0"/>
              </a:rPr>
              <a:t>The linear trends are 0.66, 1.02 and 0.94K per 31 years for R1, CFSR and GHCN_CAMS respectively. (Keep in mind that straight lines may not be perfectly portraying climate change trends).</a:t>
            </a:r>
          </a:p>
        </p:txBody>
      </p:sp>
      <p:sp>
        <p:nvSpPr>
          <p:cNvPr id="63494" name="Text Box 6"/>
          <p:cNvSpPr txBox="1">
            <a:spLocks noChangeArrowheads="1"/>
          </p:cNvSpPr>
          <p:nvPr/>
        </p:nvSpPr>
        <p:spPr bwMode="auto">
          <a:xfrm>
            <a:off x="5257800" y="6400800"/>
            <a:ext cx="2971800" cy="376238"/>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err="1"/>
              <a:t>Huug</a:t>
            </a:r>
            <a:r>
              <a:rPr lang="en-US" altLang="en-US" dirty="0"/>
              <a:t> van den </a:t>
            </a:r>
            <a:r>
              <a:rPr lang="en-US" altLang="en-US" dirty="0" err="1"/>
              <a:t>Dool</a:t>
            </a:r>
            <a:r>
              <a:rPr lang="en-US" altLang="en-US" dirty="0"/>
              <a:t>, CPC</a:t>
            </a:r>
          </a:p>
        </p:txBody>
      </p:sp>
      <p:graphicFrame>
        <p:nvGraphicFramePr>
          <p:cNvPr id="63495" name="Object 7"/>
          <p:cNvGraphicFramePr>
            <a:graphicFrameLocks/>
          </p:cNvGraphicFramePr>
          <p:nvPr/>
        </p:nvGraphicFramePr>
        <p:xfrm>
          <a:off x="0" y="0"/>
          <a:ext cx="708025" cy="708025"/>
        </p:xfrm>
        <a:graphic>
          <a:graphicData uri="http://schemas.openxmlformats.org/presentationml/2006/ole">
            <mc:AlternateContent xmlns:mc="http://schemas.openxmlformats.org/markup-compatibility/2006">
              <mc:Choice xmlns:v="urn:schemas-microsoft-com:vml" Requires="v">
                <p:oleObj spid="_x0000_s26024" name="Drawing" r:id="rId4" imgW="723675" imgH="723675" progId="Presentations.Drawing.11">
                  <p:embed/>
                </p:oleObj>
              </mc:Choice>
              <mc:Fallback>
                <p:oleObj name="Drawing" r:id="rId4" imgW="723675" imgH="723675" progId="Presentations.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8"/>
          <p:cNvGraphicFramePr>
            <a:graphicFrameLocks/>
          </p:cNvGraphicFramePr>
          <p:nvPr/>
        </p:nvGraphicFramePr>
        <p:xfrm>
          <a:off x="8435975" y="0"/>
          <a:ext cx="708025" cy="669925"/>
        </p:xfrm>
        <a:graphic>
          <a:graphicData uri="http://schemas.openxmlformats.org/presentationml/2006/ole">
            <mc:AlternateContent xmlns:mc="http://schemas.openxmlformats.org/markup-compatibility/2006">
              <mc:Choice xmlns:v="urn:schemas-microsoft-com:vml" Requires="v">
                <p:oleObj spid="_x0000_s26025" name="Drawing" r:id="rId6" imgW="723675" imgH="685530" progId="Presentations.Drawing.11">
                  <p:embed/>
                </p:oleObj>
              </mc:Choice>
              <mc:Fallback>
                <p:oleObj name="Drawing" r:id="rId6" imgW="723675" imgH="685530" progId="Presentations.Drawing.1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5975" y="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1254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fsrr_logo_final_full"/>
          <p:cNvPicPr>
            <a:picLocks noChangeAspect="1" noChangeArrowheads="1"/>
          </p:cNvPicPr>
          <p:nvPr/>
        </p:nvPicPr>
        <p:blipFill>
          <a:blip r:embed="rId3">
            <a:lum bright="90000" contrast="-88000"/>
            <a:grayscl/>
            <a:extLst>
              <a:ext uri="{28A0092B-C50C-407E-A947-70E740481C1C}">
                <a14:useLocalDpi xmlns:a14="http://schemas.microsoft.com/office/drawing/2010/main" val="0"/>
              </a:ext>
            </a:extLst>
          </a:blip>
          <a:srcRect/>
          <a:stretch>
            <a:fillRect/>
          </a:stretch>
        </p:blipFill>
        <p:spPr bwMode="auto">
          <a:xfrm>
            <a:off x="1125538" y="0"/>
            <a:ext cx="6892925"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descr="for_su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38" y="824037"/>
            <a:ext cx="7319962" cy="5657725"/>
          </a:xfrm>
          <a:prstGeom prst="rect">
            <a:avLst/>
          </a:prstGeom>
          <a:noFill/>
          <a:extLst>
            <a:ext uri="{909E8E84-426E-40DD-AFC4-6F175D3DCCD1}">
              <a14:hiddenFill xmlns:a14="http://schemas.microsoft.com/office/drawing/2010/main">
                <a:solidFill>
                  <a:srgbClr val="FFFFFF"/>
                </a:solidFill>
              </a14:hiddenFill>
            </a:ext>
          </a:extLst>
        </p:spPr>
      </p:pic>
      <p:sp>
        <p:nvSpPr>
          <p:cNvPr id="114692" name="Rectangle 4"/>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Arial" pitchFamily="34" charset="0"/>
              </a:defRPr>
            </a:lvl1pPr>
            <a:lvl2pPr algn="ctr">
              <a:spcBef>
                <a:spcPct val="0"/>
              </a:spcBef>
              <a:defRPr sz="4400">
                <a:solidFill>
                  <a:schemeClr val="tx2"/>
                </a:solidFill>
                <a:latin typeface="Arial" pitchFamily="34" charset="0"/>
              </a:defRPr>
            </a:lvl2pPr>
            <a:lvl3pPr algn="ctr">
              <a:spcBef>
                <a:spcPct val="0"/>
              </a:spcBef>
              <a:defRPr sz="4400">
                <a:solidFill>
                  <a:schemeClr val="tx2"/>
                </a:solidFill>
                <a:latin typeface="Arial" pitchFamily="34" charset="0"/>
              </a:defRPr>
            </a:lvl3pPr>
            <a:lvl4pPr algn="ctr">
              <a:spcBef>
                <a:spcPct val="0"/>
              </a:spcBef>
              <a:defRPr sz="4400">
                <a:solidFill>
                  <a:schemeClr val="tx2"/>
                </a:solidFill>
                <a:latin typeface="Arial" pitchFamily="34" charset="0"/>
              </a:defRPr>
            </a:lvl4pPr>
            <a:lvl5pPr algn="ctr">
              <a:spcBef>
                <a:spcPct val="0"/>
              </a:spcBef>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nSpc>
                <a:spcPct val="100000"/>
              </a:lnSpc>
              <a:buFontTx/>
              <a:buNone/>
            </a:pPr>
            <a:r>
              <a:rPr lang="en-US" altLang="en-US" dirty="0"/>
              <a:t/>
            </a:r>
            <a:br>
              <a:rPr lang="en-US" altLang="en-US" dirty="0"/>
            </a:br>
            <a:r>
              <a:rPr lang="en-US" altLang="en-US" sz="3200" dirty="0"/>
              <a:t/>
            </a:r>
            <a:br>
              <a:rPr lang="en-US" altLang="en-US" sz="3200" dirty="0"/>
            </a:br>
            <a:r>
              <a:rPr lang="en-US" altLang="en-US" sz="2800" dirty="0">
                <a:solidFill>
                  <a:srgbClr val="FF0066"/>
                </a:solidFill>
              </a:rPr>
              <a:t>SST-Precipitation Relationship in CFSR</a:t>
            </a:r>
            <a:r>
              <a:rPr lang="en-US" altLang="en-US" dirty="0"/>
              <a:t> </a:t>
            </a:r>
            <a:br>
              <a:rPr lang="en-US" altLang="en-US" dirty="0"/>
            </a:br>
            <a:r>
              <a:rPr lang="en-US" altLang="en-US" dirty="0"/>
              <a:t> </a:t>
            </a:r>
            <a:r>
              <a:rPr lang="en-US" altLang="en-US" sz="2800" dirty="0"/>
              <a:t/>
            </a:r>
            <a:br>
              <a:rPr lang="en-US" altLang="en-US" sz="2800" dirty="0"/>
            </a:br>
            <a:endParaRPr lang="en-US" altLang="en-US" sz="2800" dirty="0"/>
          </a:p>
        </p:txBody>
      </p:sp>
      <p:sp>
        <p:nvSpPr>
          <p:cNvPr id="114693" name="Text Box 5"/>
          <p:cNvSpPr txBox="1">
            <a:spLocks noChangeArrowheads="1"/>
          </p:cNvSpPr>
          <p:nvPr/>
        </p:nvSpPr>
        <p:spPr bwMode="auto">
          <a:xfrm>
            <a:off x="1827212" y="1143000"/>
            <a:ext cx="5487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FontTx/>
              <a:buNone/>
            </a:pPr>
            <a:r>
              <a:rPr lang="en-US" altLang="en-US" sz="1600" dirty="0">
                <a:solidFill>
                  <a:schemeClr val="tx2"/>
                </a:solidFill>
              </a:rPr>
              <a:t>Precipitation-SST lag correlation in tropical Western Pacific</a:t>
            </a:r>
          </a:p>
        </p:txBody>
      </p:sp>
      <p:sp>
        <p:nvSpPr>
          <p:cNvPr id="114694" name="AutoShape 6"/>
          <p:cNvSpPr>
            <a:spLocks noChangeArrowheads="1"/>
          </p:cNvSpPr>
          <p:nvPr/>
        </p:nvSpPr>
        <p:spPr bwMode="auto">
          <a:xfrm>
            <a:off x="4191000" y="2743200"/>
            <a:ext cx="2971800" cy="76200"/>
          </a:xfrm>
          <a:prstGeom prst="leftArrow">
            <a:avLst>
              <a:gd name="adj1" fmla="val 50000"/>
              <a:gd name="adj2" fmla="val 6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5" name="Text Box 7"/>
          <p:cNvSpPr txBox="1">
            <a:spLocks noChangeArrowheads="1"/>
          </p:cNvSpPr>
          <p:nvPr/>
        </p:nvSpPr>
        <p:spPr bwMode="auto">
          <a:xfrm>
            <a:off x="4648200" y="2805363"/>
            <a:ext cx="4531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FontTx/>
              <a:buNone/>
            </a:pPr>
            <a:r>
              <a:rPr lang="en-US" altLang="en-US" dirty="0">
                <a:solidFill>
                  <a:srgbClr val="0033CC"/>
                </a:solidFill>
              </a:rPr>
              <a:t>simultaneous positive correlation in R1 and R2</a:t>
            </a:r>
          </a:p>
        </p:txBody>
      </p:sp>
      <p:sp>
        <p:nvSpPr>
          <p:cNvPr id="114696" name="AutoShape 8"/>
          <p:cNvSpPr>
            <a:spLocks noChangeArrowheads="1"/>
          </p:cNvSpPr>
          <p:nvPr/>
        </p:nvSpPr>
        <p:spPr bwMode="auto">
          <a:xfrm>
            <a:off x="1600200" y="5715000"/>
            <a:ext cx="1524000" cy="76200"/>
          </a:xfrm>
          <a:prstGeom prst="leftArrow">
            <a:avLst>
              <a:gd name="adj1" fmla="val 50000"/>
              <a:gd name="adj2" fmla="val 5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7" name="AutoShape 9"/>
          <p:cNvSpPr>
            <a:spLocks noChangeArrowheads="1"/>
          </p:cNvSpPr>
          <p:nvPr/>
        </p:nvSpPr>
        <p:spPr bwMode="auto">
          <a:xfrm>
            <a:off x="5029200" y="5715000"/>
            <a:ext cx="1447800" cy="76200"/>
          </a:xfrm>
          <a:prstGeom prst="rightArrow">
            <a:avLst>
              <a:gd name="adj1" fmla="val 50000"/>
              <a:gd name="adj2" fmla="val 4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8" name="AutoShape 10"/>
          <p:cNvSpPr>
            <a:spLocks noChangeArrowheads="1"/>
          </p:cNvSpPr>
          <p:nvPr/>
        </p:nvSpPr>
        <p:spPr bwMode="auto">
          <a:xfrm>
            <a:off x="3124200" y="1828800"/>
            <a:ext cx="76200" cy="3314700"/>
          </a:xfrm>
          <a:prstGeom prst="upArrow">
            <a:avLst>
              <a:gd name="adj1" fmla="val 50000"/>
              <a:gd name="adj2" fmla="val 7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9" name="Text Box 11"/>
          <p:cNvSpPr txBox="1">
            <a:spLocks noChangeArrowheads="1"/>
          </p:cNvSpPr>
          <p:nvPr/>
        </p:nvSpPr>
        <p:spPr bwMode="auto">
          <a:xfrm>
            <a:off x="838200" y="6019800"/>
            <a:ext cx="75804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FontTx/>
              <a:buNone/>
            </a:pPr>
            <a:r>
              <a:rPr lang="en-US" altLang="en-US" sz="2400" dirty="0">
                <a:solidFill>
                  <a:srgbClr val="0033CC"/>
                </a:solidFill>
              </a:rPr>
              <a:t>Response of </a:t>
            </a:r>
            <a:r>
              <a:rPr lang="en-US" altLang="en-US" sz="2400" dirty="0" err="1" smtClean="0">
                <a:solidFill>
                  <a:srgbClr val="0033CC"/>
                </a:solidFill>
              </a:rPr>
              <a:t>Precip</a:t>
            </a:r>
            <a:r>
              <a:rPr lang="en-US" altLang="en-US" sz="2400" dirty="0" smtClean="0">
                <a:solidFill>
                  <a:srgbClr val="0033CC"/>
                </a:solidFill>
              </a:rPr>
              <a:t> to </a:t>
            </a:r>
            <a:r>
              <a:rPr lang="en-US" altLang="en-US" sz="2400" dirty="0">
                <a:solidFill>
                  <a:srgbClr val="0033CC"/>
                </a:solidFill>
              </a:rPr>
              <a:t>SST warming </a:t>
            </a:r>
            <a:r>
              <a:rPr lang="en-US" altLang="en-US" sz="2400" dirty="0" smtClean="0">
                <a:solidFill>
                  <a:srgbClr val="0033CC"/>
                </a:solidFill>
              </a:rPr>
              <a:t>is too </a:t>
            </a:r>
            <a:r>
              <a:rPr lang="en-US" altLang="en-US" sz="2400" dirty="0">
                <a:solidFill>
                  <a:srgbClr val="0033CC"/>
                </a:solidFill>
              </a:rPr>
              <a:t>quick in R1 and R2</a:t>
            </a:r>
          </a:p>
        </p:txBody>
      </p:sp>
      <p:sp>
        <p:nvSpPr>
          <p:cNvPr id="13" name="Line 58"/>
          <p:cNvSpPr>
            <a:spLocks noChangeShapeType="1"/>
          </p:cNvSpPr>
          <p:nvPr/>
        </p:nvSpPr>
        <p:spPr bwMode="auto">
          <a:xfrm>
            <a:off x="228600" y="11430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 name="Object 1"/>
          <p:cNvGraphicFramePr>
            <a:graphicFrameLocks/>
          </p:cNvGraphicFramePr>
          <p:nvPr/>
        </p:nvGraphicFramePr>
        <p:xfrm>
          <a:off x="8435975" y="0"/>
          <a:ext cx="708025" cy="669925"/>
        </p:xfrm>
        <a:graphic>
          <a:graphicData uri="http://schemas.openxmlformats.org/presentationml/2006/ole">
            <mc:AlternateContent xmlns:mc="http://schemas.openxmlformats.org/markup-compatibility/2006">
              <mc:Choice xmlns:v="urn:schemas-microsoft-com:vml" Requires="v">
                <p:oleObj spid="_x0000_s31124" name="Drawing" r:id="rId5" imgW="723675" imgH="685530" progId="Presentations.Drawing.11">
                  <p:embed/>
                </p:oleObj>
              </mc:Choice>
              <mc:Fallback>
                <p:oleObj name="Drawing" r:id="rId5" imgW="723675" imgH="685530"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5975" y="0"/>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nvGraphicFramePr>
        <p:xfrm>
          <a:off x="0" y="0"/>
          <a:ext cx="708025" cy="708025"/>
        </p:xfrm>
        <a:graphic>
          <a:graphicData uri="http://schemas.openxmlformats.org/presentationml/2006/ole">
            <mc:AlternateContent xmlns:mc="http://schemas.openxmlformats.org/markup-compatibility/2006">
              <mc:Choice xmlns:v="urn:schemas-microsoft-com:vml" Requires="v">
                <p:oleObj spid="_x0000_s31125" name="Drawing" r:id="rId7" imgW="723675" imgH="723675" progId="Presentations.Drawing.11">
                  <p:embed/>
                </p:oleObj>
              </mc:Choice>
              <mc:Fallback>
                <p:oleObj name="Drawing" r:id="rId7" imgW="723675" imgH="723675" progId="Presentations.Drawing.1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6"/>
          <p:cNvSpPr txBox="1">
            <a:spLocks noChangeArrowheads="1"/>
          </p:cNvSpPr>
          <p:nvPr/>
        </p:nvSpPr>
        <p:spPr bwMode="auto">
          <a:xfrm>
            <a:off x="5257800" y="6400800"/>
            <a:ext cx="2057400" cy="376238"/>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err="1" smtClean="0"/>
              <a:t>Jiande</a:t>
            </a:r>
            <a:r>
              <a:rPr lang="en-US" altLang="en-US" dirty="0" smtClean="0"/>
              <a:t> Wang, EMC</a:t>
            </a:r>
            <a:endParaRPr lang="en-US" altLang="en-US" dirty="0"/>
          </a:p>
        </p:txBody>
      </p:sp>
    </p:spTree>
    <p:extLst>
      <p:ext uri="{BB962C8B-B14F-4D97-AF65-F5344CB8AC3E}">
        <p14:creationId xmlns:p14="http://schemas.microsoft.com/office/powerpoint/2010/main" val="4049110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153400" cy="2862322"/>
          </a:xfrm>
          <a:prstGeom prst="rect">
            <a:avLst/>
          </a:prstGeom>
          <a:noFill/>
        </p:spPr>
        <p:txBody>
          <a:bodyPr wrap="square" rtlCol="0">
            <a:spAutoFit/>
          </a:bodyPr>
          <a:lstStyle/>
          <a:p>
            <a:pPr algn="ctr"/>
            <a:r>
              <a:rPr lang="en-US" sz="3600" dirty="0" smtClean="0">
                <a:solidFill>
                  <a:schemeClr val="tx2">
                    <a:lumMod val="75000"/>
                  </a:schemeClr>
                </a:solidFill>
                <a:latin typeface="Times New Roman" panose="02020603050405020304" pitchFamily="18" charset="0"/>
                <a:cs typeface="Times New Roman" panose="02020603050405020304" pitchFamily="18" charset="0"/>
              </a:rPr>
              <a:t>TOWARDS BUILDING A PROTOTYPE OF THE NEXT GENERATION COUPLED ANALYSIS SYSTEM AT NCEP</a:t>
            </a:r>
          </a:p>
          <a:p>
            <a:pPr algn="ctr"/>
            <a:endParaRPr lang="en-US" sz="3600" dirty="0" smtClean="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p:cNvGraphicFramePr>
          <p:nvPr/>
        </p:nvGraphicFramePr>
        <p:xfrm>
          <a:off x="392113" y="315913"/>
          <a:ext cx="708025" cy="708025"/>
        </p:xfrm>
        <a:graphic>
          <a:graphicData uri="http://schemas.openxmlformats.org/presentationml/2006/ole">
            <mc:AlternateContent xmlns:mc="http://schemas.openxmlformats.org/markup-compatibility/2006">
              <mc:Choice xmlns:v="urn:schemas-microsoft-com:vml" Requires="v">
                <p:oleObj spid="_x0000_s48386" name="Drawing" r:id="rId3" imgW="723675" imgH="723675" progId="Presentations.Drawing.11">
                  <p:embed/>
                </p:oleObj>
              </mc:Choice>
              <mc:Fallback>
                <p:oleObj name="Drawing" r:id="rId3" imgW="723675" imgH="723675" progId="Presentations.Drawing.11">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5913"/>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p:cNvGraphicFramePr>
          <p:nvPr/>
        </p:nvGraphicFramePr>
        <p:xfrm>
          <a:off x="7935913" y="334963"/>
          <a:ext cx="708025" cy="669925"/>
        </p:xfrm>
        <a:graphic>
          <a:graphicData uri="http://schemas.openxmlformats.org/presentationml/2006/ole">
            <mc:AlternateContent xmlns:mc="http://schemas.openxmlformats.org/markup-compatibility/2006">
              <mc:Choice xmlns:v="urn:schemas-microsoft-com:vml" Requires="v">
                <p:oleObj spid="_x0000_s48387" name="Drawing" r:id="rId5" imgW="723675" imgH="685530" progId="Presentations.Drawing.11">
                  <p:embed/>
                </p:oleObj>
              </mc:Choice>
              <mc:Fallback>
                <p:oleObj name="Drawing" r:id="rId5" imgW="723675" imgH="685530" progId="Presentations.Drawing.11">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913" y="33496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p:nvSpPr>
        <p:spPr bwMode="auto">
          <a:xfrm>
            <a:off x="228600" y="10668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6639173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6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7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6.xml><?xml version="1.0" encoding="utf-8"?>
<a:theme xmlns:a="http://schemas.openxmlformats.org/drawingml/2006/main" name="8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1661</TotalTime>
  <Words>3284</Words>
  <Application>Microsoft Office PowerPoint</Application>
  <PresentationFormat>On-screen Show (4:3)</PresentationFormat>
  <Paragraphs>798</Paragraphs>
  <Slides>52</Slides>
  <Notes>14</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52</vt:i4>
      </vt:variant>
    </vt:vector>
  </HeadingPairs>
  <TitlesOfParts>
    <vt:vector size="63" baseType="lpstr">
      <vt:lpstr>Office Theme</vt:lpstr>
      <vt:lpstr>Elemental</vt:lpstr>
      <vt:lpstr>1_Elemental</vt:lpstr>
      <vt:lpstr>6_Elemental</vt:lpstr>
      <vt:lpstr>7_Elemental</vt:lpstr>
      <vt:lpstr>8_Elemental</vt:lpstr>
      <vt:lpstr>2_Office Theme</vt:lpstr>
      <vt:lpstr>3_Office Theme</vt:lpstr>
      <vt:lpstr>Default Design</vt:lpstr>
      <vt:lpstr>Drawing</vt:lpstr>
      <vt:lpstr>Equation</vt:lpstr>
      <vt:lpstr>PowerPoint Presentation</vt:lpstr>
      <vt:lpstr>PowerPoint Presentation</vt:lpstr>
      <vt:lpstr>PowerPoint Presentation</vt:lpstr>
      <vt:lpstr>GODAS – 3DVAR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(3DVAR to 3DHybrid)</vt:lpstr>
      <vt:lpstr>PowerPoint Presentation</vt:lpstr>
      <vt:lpstr>PowerPoint Presentation</vt:lpstr>
      <vt:lpstr>500 hPa Die Off Curves</vt:lpstr>
      <vt:lpstr>NCEP DA Plans: Next Global  Implementation (~ Dec. 2015)</vt:lpstr>
      <vt:lpstr>PowerPoint Presentation</vt:lpstr>
      <vt:lpstr>Hybrid GODAS</vt:lpstr>
      <vt:lpstr>Hybrid-GODAS Algorithm</vt:lpstr>
      <vt:lpstr>Hybrid/Mean-LETKF Algorithm</vt:lpstr>
      <vt:lpstr>Ocean OSSE Configuration</vt:lpstr>
      <vt:lpstr>Error in 20º C Isotherm Eq. Pacific 97-98 ENSO</vt:lpstr>
      <vt:lpstr>Error in 20º C Isotherm Eq. Pacific 97-98 ENSO </vt:lpstr>
      <vt:lpstr>Summary</vt:lpstr>
      <vt:lpstr>NSST (Near-Surface Sea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WAVEWATCH III</vt:lpstr>
      <vt:lpstr>WAVEWATCH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Suranjana Saha</dc:creator>
  <cp:lastModifiedBy>Suru</cp:lastModifiedBy>
  <cp:revision>231</cp:revision>
  <dcterms:created xsi:type="dcterms:W3CDTF">2014-08-12T20:10:28Z</dcterms:created>
  <dcterms:modified xsi:type="dcterms:W3CDTF">2015-03-30T19:03:04Z</dcterms:modified>
</cp:coreProperties>
</file>