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5" r:id="rId4"/>
    <p:sldId id="260" r:id="rId5"/>
    <p:sldId id="258" r:id="rId6"/>
    <p:sldId id="259" r:id="rId7"/>
    <p:sldId id="257" r:id="rId8"/>
    <p:sldId id="264" r:id="rId9"/>
    <p:sldId id="262" r:id="rId10"/>
    <p:sldId id="263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96" d="100"/>
          <a:sy n="196" d="100"/>
        </p:scale>
        <p:origin x="-104" y="-608"/>
      </p:cViewPr>
      <p:guideLst>
        <p:guide orient="horz" pos="1200"/>
        <p:guide pos="3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E97F93-9570-C845-AE3C-E1567633D989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AC5561-9290-3B4F-B155-9F6BB38E4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4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B790EDB-2C77-404B-BB0D-2DB712ADD17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038FB-30C2-C24C-BF0D-C30092A0A42C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B329-E2FE-AF48-9753-C4E16DA8E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D652C-6B15-3E42-8AA5-BF35293A7EB6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A678-D140-644F-B594-C1D54C7E7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6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B1FA-830B-8D49-AFBE-95B13A6483E5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5BAA-D6CF-274C-AB48-55F858E9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2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0EA69-C70A-A34E-A752-805AEA8F7525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A87F-1B1B-7342-A7BF-51FF91743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1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E2F2-59B7-2046-867F-434B67D7273D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B243-9A34-8742-9CAF-920B508C8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1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5303-51CC-E942-88C6-ABEE467C6D95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50F3-24D1-4244-814F-F10632737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5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5DED-6FBC-FF4E-9C99-58A65382D92D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4FDE-C794-D546-98E2-13471116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2A42-0DDD-A24F-A467-03B38E7A9473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133AB-C251-0345-B9C1-D6936D30B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7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3B682-7C9D-AE40-B993-258BA842D609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4DEA-D15B-794B-9EFF-E73BDD280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9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0B0-8BDA-5449-868F-F8A83D947FD3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ED873-1750-5840-8338-4D4BDE5E0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1631-6B70-CE4A-A94B-4856D10110D8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580B1-234F-7D41-BAF4-4C59D221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D7CC8C-BFEB-8F45-8B02-F97DBC383993}" type="datetimeFigureOut">
              <a:rPr lang="en-US"/>
              <a:pPr>
                <a:defRPr/>
              </a:pPr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2A1FC7-259F-EA43-A7EF-185A9C06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co2.org/manuscript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co2.org/manuscript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co2.org/manuscrip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presentations/WednesdayAM/06_flexas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hyperlink" Target="presentations%5CWednesdayPM%5C02_fenty.ppt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presentations/WednesdayAM/06_flexas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8725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</a:t>
            </a:r>
            <a:r>
              <a:rPr lang="en-US" dirty="0" smtClean="0">
                <a:ea typeface="+mj-ea"/>
                <a:cs typeface="+mj-cs"/>
              </a:rPr>
              <a:t>ome ECCO project highlights from the 2014 ECCO meeting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9638"/>
            <a:ext cx="6400800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22 to 24 January, </a:t>
            </a:r>
            <a:r>
              <a:rPr lang="en-US" dirty="0" smtClean="0">
                <a:ea typeface="+mn-ea"/>
                <a:cs typeface="+mn-cs"/>
              </a:rPr>
              <a:t>2014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Massachusetts Institute of Technology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Cambridge</a:t>
            </a:r>
            <a:r>
              <a:rPr lang="en-US" dirty="0">
                <a:ea typeface="+mn-ea"/>
                <a:cs typeface="+mn-cs"/>
              </a:rPr>
              <a:t>, MA 02139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888"/>
          </a:xfrm>
        </p:spPr>
        <p:txBody>
          <a:bodyPr/>
          <a:lstStyle/>
          <a:p>
            <a:r>
              <a:rPr lang="en-US" sz="2000" b="1">
                <a:latin typeface="Calibri" charset="0"/>
              </a:rPr>
              <a:t>Selected recent ECCO publications </a:t>
            </a:r>
            <a:r>
              <a:rPr lang="en-US" sz="1200">
                <a:latin typeface="Calibri" charset="0"/>
              </a:rPr>
              <a:t>(a more complete list is here: </a:t>
            </a:r>
            <a:r>
              <a:rPr lang="en-US" sz="1200">
                <a:latin typeface="Calibri" charset="0"/>
                <a:hlinkClick r:id="rId2"/>
              </a:rPr>
              <a:t>http://ecco2.org/manuscripts/</a:t>
            </a:r>
            <a:r>
              <a:rPr lang="en-US" sz="1200">
                <a:latin typeface="Calibri" charset="0"/>
              </a:rPr>
              <a:t>)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387350"/>
            <a:ext cx="9144000" cy="6303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600" b="1" dirty="0" smtClean="0">
                <a:latin typeface="Calibri" charset="0"/>
              </a:rPr>
              <a:t>2014</a:t>
            </a:r>
          </a:p>
          <a:p>
            <a:pPr>
              <a:defRPr/>
            </a:pPr>
            <a:r>
              <a:rPr lang="en-US" sz="1200" dirty="0"/>
              <a:t>R. </a:t>
            </a:r>
            <a:r>
              <a:rPr lang="en-US" sz="1200" dirty="0" err="1"/>
              <a:t>Abernathey</a:t>
            </a:r>
            <a:r>
              <a:rPr lang="en-US" sz="1200" dirty="0"/>
              <a:t>, D. Ferreira, and A. </a:t>
            </a:r>
            <a:r>
              <a:rPr lang="en-US" sz="1200" dirty="0" err="1"/>
              <a:t>Klocker</a:t>
            </a:r>
            <a:r>
              <a:rPr lang="en-US" sz="1200" dirty="0"/>
              <a:t>, 2014: Diagnostics of eddy mixing in a circumpolar channel. Ocean </a:t>
            </a:r>
            <a:r>
              <a:rPr lang="en-US" sz="1200" dirty="0" err="1"/>
              <a:t>Modelling</a:t>
            </a:r>
            <a:r>
              <a:rPr lang="en-US" sz="1200" dirty="0"/>
              <a:t>, submitted.</a:t>
            </a:r>
          </a:p>
          <a:p>
            <a:pPr>
              <a:defRPr/>
            </a:pPr>
            <a:r>
              <a:rPr lang="en-US" sz="1200" dirty="0"/>
              <a:t>H. Brix, D. </a:t>
            </a:r>
            <a:r>
              <a:rPr lang="en-US" sz="1200" dirty="0" err="1"/>
              <a:t>Menemenlis</a:t>
            </a:r>
            <a:r>
              <a:rPr lang="en-US" sz="1200" dirty="0"/>
              <a:t>, C. Hill, S. </a:t>
            </a:r>
            <a:r>
              <a:rPr lang="en-US" sz="1200" dirty="0" err="1"/>
              <a:t>Dutkiewicz</a:t>
            </a:r>
            <a:r>
              <a:rPr lang="en-US" sz="1200" dirty="0"/>
              <a:t>, O. </a:t>
            </a:r>
            <a:r>
              <a:rPr lang="en-US" sz="1200" dirty="0" err="1"/>
              <a:t>Jahn</a:t>
            </a:r>
            <a:r>
              <a:rPr lang="en-US" sz="1200" dirty="0"/>
              <a:t>, D. Wang, K. Bowman, and H. Zhang, 2014: Using Green's Functions to initialize and adjust a global, eddying ocean biogeochemistry general circulation model. Ocean </a:t>
            </a:r>
            <a:r>
              <a:rPr lang="en-US" sz="1200" dirty="0" err="1"/>
              <a:t>Modelling</a:t>
            </a:r>
            <a:r>
              <a:rPr lang="en-US" sz="1200" dirty="0"/>
              <a:t>, submitted.</a:t>
            </a:r>
          </a:p>
          <a:p>
            <a:pPr>
              <a:defRPr/>
            </a:pPr>
            <a:r>
              <a:rPr lang="en-US" sz="1200" dirty="0"/>
              <a:t>M. Buckley, R. Ponte, G. Forget, and P. Heimbach, 2014: Low-frequency SST and upper-ocean heat content variability in the North Atlantic. J. </a:t>
            </a:r>
            <a:r>
              <a:rPr lang="en-US" sz="1200" dirty="0" err="1"/>
              <a:t>Clim</a:t>
            </a:r>
            <a:r>
              <a:rPr lang="en-US" sz="1200" dirty="0"/>
              <a:t>., in </a:t>
            </a:r>
            <a:r>
              <a:rPr lang="en-US" sz="1200" dirty="0" smtClean="0"/>
              <a:t>press, </a:t>
            </a:r>
            <a:r>
              <a:rPr lang="fr-FR" sz="1200" dirty="0" smtClean="0"/>
              <a:t>doi:10.1175/JCLI-D-13-00316.1.</a:t>
            </a:r>
            <a:endParaRPr lang="en-US" sz="1200" dirty="0"/>
          </a:p>
          <a:p>
            <a:pPr>
              <a:defRPr/>
            </a:pPr>
            <a:r>
              <a:rPr lang="en-US" sz="1200" dirty="0" err="1"/>
              <a:t>Chaudhuri</a:t>
            </a:r>
            <a:r>
              <a:rPr lang="en-US" sz="1200" dirty="0"/>
              <a:t>, A. H., R. M. Ponte, and A. T. Nguyen, 2014: A comparison of atmospheric reanalysis products for the Arctic Ocean and implications for uncertainties in air-sea fluxes, Journal of Climate, in </a:t>
            </a:r>
            <a:r>
              <a:rPr lang="en-US" sz="1200" dirty="0" smtClean="0"/>
              <a:t>press.</a:t>
            </a:r>
            <a:endParaRPr lang="en-US" sz="1200" dirty="0"/>
          </a:p>
          <a:p>
            <a:pPr>
              <a:defRPr/>
            </a:pPr>
            <a:r>
              <a:rPr lang="en-US" sz="1200" dirty="0" err="1"/>
              <a:t>Danabasoglu</a:t>
            </a:r>
            <a:r>
              <a:rPr lang="en-US" sz="1200" dirty="0"/>
              <a:t>, G., et al., 2014: North Atlantic simulations in Coordinated Ocean-ice Reference Experiments, phase II (CORE-II): Part I: Mean states. Ocean </a:t>
            </a:r>
            <a:r>
              <a:rPr lang="en-US" sz="1200" dirty="0" err="1"/>
              <a:t>Modelling</a:t>
            </a:r>
            <a:r>
              <a:rPr lang="en-US" sz="1200" dirty="0"/>
              <a:t>, 73, 76-107, doi:10.1016/j.ocemod.2013.10.005.</a:t>
            </a:r>
          </a:p>
          <a:p>
            <a:pPr>
              <a:defRPr/>
            </a:pPr>
            <a:r>
              <a:rPr lang="en-US" sz="1200" dirty="0" err="1"/>
              <a:t>Dansereau</a:t>
            </a:r>
            <a:r>
              <a:rPr lang="en-US" sz="1200" dirty="0"/>
              <a:t>, V., P. Heimbach, and M. </a:t>
            </a:r>
            <a:r>
              <a:rPr lang="en-US" sz="1200" dirty="0" err="1"/>
              <a:t>Losch</a:t>
            </a:r>
            <a:r>
              <a:rPr lang="en-US" sz="1200" dirty="0"/>
              <a:t>, 2014: Simulation of sub-ice shelf melt rates in a general circulation model: velocity-dependent transfer and the role of friction. J. </a:t>
            </a:r>
            <a:r>
              <a:rPr lang="en-US" sz="1200" dirty="0" err="1"/>
              <a:t>Geophys</a:t>
            </a:r>
            <a:r>
              <a:rPr lang="en-US" sz="1200" dirty="0"/>
              <a:t>. Res., in press, doi:10.1002/2013JC008846.</a:t>
            </a:r>
          </a:p>
          <a:p>
            <a:pPr>
              <a:defRPr/>
            </a:pPr>
            <a:r>
              <a:rPr lang="en-US" sz="1200" dirty="0"/>
              <a:t>B. </a:t>
            </a:r>
            <a:r>
              <a:rPr lang="en-US" sz="1200" dirty="0" err="1"/>
              <a:t>Dushaw</a:t>
            </a:r>
            <a:r>
              <a:rPr lang="en-US" sz="1200" dirty="0"/>
              <a:t> and D. </a:t>
            </a:r>
            <a:r>
              <a:rPr lang="en-US" sz="1200" dirty="0" err="1"/>
              <a:t>Menemenlis</a:t>
            </a:r>
            <a:r>
              <a:rPr lang="en-US" sz="1200" dirty="0"/>
              <a:t>, 2014: Antipodal acoustic thermometry: 1960, 2004. Deep-Sea Res. I, 86, 1-20.</a:t>
            </a:r>
          </a:p>
          <a:p>
            <a:pPr>
              <a:defRPr/>
            </a:pPr>
            <a:r>
              <a:rPr lang="en-US" sz="1200" dirty="0"/>
              <a:t>A. </a:t>
            </a:r>
            <a:r>
              <a:rPr lang="en-US" sz="1200" dirty="0" err="1"/>
              <a:t>Kalmikov</a:t>
            </a:r>
            <a:r>
              <a:rPr lang="en-US" sz="1200" dirty="0"/>
              <a:t> and P. Heimbach, 2014: A Hessian-based method for Uncertainty Quantification in Global Ocean State Estimation. SIAM J. Scientific Computing (Special Section on Planet Earth and Big Data), </a:t>
            </a:r>
            <a:r>
              <a:rPr lang="en-US" sz="1200" dirty="0" smtClean="0"/>
              <a:t>in revision.</a:t>
            </a:r>
            <a:endParaRPr lang="en-US" sz="1200" dirty="0"/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Losch</a:t>
            </a:r>
            <a:r>
              <a:rPr lang="en-US" sz="1200" dirty="0"/>
              <a:t>, V. </a:t>
            </a:r>
            <a:r>
              <a:rPr lang="en-US" sz="1200" dirty="0" err="1"/>
              <a:t>Strass</a:t>
            </a:r>
            <a:r>
              <a:rPr lang="en-US" sz="1200" dirty="0"/>
              <a:t>, B. </a:t>
            </a:r>
            <a:r>
              <a:rPr lang="en-US" sz="1200" dirty="0" err="1"/>
              <a:t>Cisewski</a:t>
            </a:r>
            <a:r>
              <a:rPr lang="en-US" sz="1200" dirty="0"/>
              <a:t>, C. </a:t>
            </a:r>
            <a:r>
              <a:rPr lang="en-US" sz="1200" dirty="0" err="1"/>
              <a:t>Klaas</a:t>
            </a:r>
            <a:r>
              <a:rPr lang="en-US" sz="1200" dirty="0"/>
              <a:t>, and R. </a:t>
            </a:r>
            <a:r>
              <a:rPr lang="en-US" sz="1200" dirty="0" err="1" smtClean="0"/>
              <a:t>Bellerby</a:t>
            </a:r>
            <a:r>
              <a:rPr lang="en-US" sz="1200" dirty="0" smtClean="0"/>
              <a:t>, 2014: </a:t>
            </a:r>
            <a:r>
              <a:rPr lang="en-US" sz="1200" dirty="0" smtClean="0">
                <a:solidFill>
                  <a:srgbClr val="000000"/>
                </a:solidFill>
              </a:rPr>
              <a:t>Ocean </a:t>
            </a:r>
            <a:r>
              <a:rPr lang="en-US" sz="1200" dirty="0">
                <a:solidFill>
                  <a:srgbClr val="000000"/>
                </a:solidFill>
              </a:rPr>
              <a:t>state estimation from hydrography and velocity observations during EIFEX with a regional biogeochemical ocean circulation model. J. Mar. Syst., 129, 437-</a:t>
            </a:r>
            <a:r>
              <a:rPr lang="en-US" sz="1200" dirty="0" smtClean="0">
                <a:solidFill>
                  <a:srgbClr val="000000"/>
                </a:solidFill>
              </a:rPr>
              <a:t>45.</a:t>
            </a:r>
            <a:endParaRPr lang="en-US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Morlighem</a:t>
            </a:r>
            <a:r>
              <a:rPr lang="en-US" sz="1200" dirty="0"/>
              <a:t>, E. </a:t>
            </a:r>
            <a:r>
              <a:rPr lang="en-US" sz="1200" dirty="0" err="1"/>
              <a:t>Rignot</a:t>
            </a:r>
            <a:r>
              <a:rPr lang="en-US" sz="1200" dirty="0"/>
              <a:t>, J. </a:t>
            </a:r>
            <a:r>
              <a:rPr lang="en-US" sz="1200" dirty="0" err="1"/>
              <a:t>Mouginot</a:t>
            </a:r>
            <a:r>
              <a:rPr lang="en-US" sz="1200" dirty="0"/>
              <a:t>, X. Wu, H. </a:t>
            </a:r>
            <a:r>
              <a:rPr lang="en-US" sz="1200" dirty="0" err="1"/>
              <a:t>Seroussi</a:t>
            </a:r>
            <a:r>
              <a:rPr lang="en-US" sz="1200" dirty="0"/>
              <a:t>, E. </a:t>
            </a:r>
            <a:r>
              <a:rPr lang="en-US" sz="1200" dirty="0" err="1"/>
              <a:t>Larour</a:t>
            </a:r>
            <a:r>
              <a:rPr lang="en-US" sz="1200" dirty="0"/>
              <a:t>, and J. Paden, 2014: Bed topography of Russell Glacier, Greenland, inferred from mass conservation using Operation </a:t>
            </a:r>
            <a:r>
              <a:rPr lang="en-US" sz="1200" dirty="0" err="1"/>
              <a:t>IceBridge</a:t>
            </a:r>
            <a:r>
              <a:rPr lang="en-US" sz="1200" dirty="0"/>
              <a:t> data. J. </a:t>
            </a:r>
            <a:r>
              <a:rPr lang="en-US" sz="1200" dirty="0" err="1"/>
              <a:t>Glaciol</a:t>
            </a:r>
            <a:r>
              <a:rPr lang="en-US" sz="1200" dirty="0"/>
              <a:t>., submitted.</a:t>
            </a:r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Morlighem</a:t>
            </a:r>
            <a:r>
              <a:rPr lang="en-US" sz="1200" dirty="0"/>
              <a:t>, H. </a:t>
            </a:r>
            <a:r>
              <a:rPr lang="en-US" sz="1200" dirty="0" err="1"/>
              <a:t>Seroussi</a:t>
            </a:r>
            <a:r>
              <a:rPr lang="en-US" sz="1200" dirty="0"/>
              <a:t>, E. </a:t>
            </a:r>
            <a:r>
              <a:rPr lang="en-US" sz="1200" dirty="0" err="1"/>
              <a:t>Larour</a:t>
            </a:r>
            <a:r>
              <a:rPr lang="en-US" sz="1200" dirty="0"/>
              <a:t> and E. </a:t>
            </a:r>
            <a:r>
              <a:rPr lang="en-US" sz="1200" dirty="0" err="1"/>
              <a:t>Rignot</a:t>
            </a:r>
            <a:r>
              <a:rPr lang="en-US" sz="1200" dirty="0"/>
              <a:t>, 2014: Inversion of basal friction in Antarctica using exact and incomplete </a:t>
            </a:r>
            <a:r>
              <a:rPr lang="en-US" sz="1200" dirty="0" err="1"/>
              <a:t>adjoints</a:t>
            </a:r>
            <a:r>
              <a:rPr lang="en-US" sz="1200" dirty="0"/>
              <a:t> of a higher-order model, J. </a:t>
            </a:r>
            <a:r>
              <a:rPr lang="en-US" sz="1200" dirty="0" err="1"/>
              <a:t>Geophys</a:t>
            </a:r>
            <a:r>
              <a:rPr lang="en-US" sz="1200" dirty="0"/>
              <a:t>. Res., submitted.</a:t>
            </a:r>
          </a:p>
          <a:p>
            <a:pPr>
              <a:defRPr/>
            </a:pPr>
            <a:r>
              <a:rPr lang="en-US" sz="1200" dirty="0" err="1"/>
              <a:t>Piecuch</a:t>
            </a:r>
            <a:r>
              <a:rPr lang="en-US" sz="1200" dirty="0"/>
              <a:t>, C. G., and R. M. Ponte, 2014: Mechanisms of global mean steric sea level change. J. </a:t>
            </a:r>
            <a:r>
              <a:rPr lang="en-US" sz="1200" dirty="0" err="1"/>
              <a:t>Clim</a:t>
            </a:r>
            <a:r>
              <a:rPr lang="en-US" sz="1200" dirty="0"/>
              <a:t>., in press.</a:t>
            </a:r>
          </a:p>
          <a:p>
            <a:pPr>
              <a:defRPr/>
            </a:pPr>
            <a:r>
              <a:rPr lang="en-US" sz="1200" dirty="0"/>
              <a:t>G. </a:t>
            </a:r>
            <a:r>
              <a:rPr lang="en-US" sz="1200" dirty="0" err="1"/>
              <a:t>Spreen</a:t>
            </a:r>
            <a:r>
              <a:rPr lang="en-US" sz="1200" dirty="0"/>
              <a:t>, R. Kwok, D. </a:t>
            </a:r>
            <a:r>
              <a:rPr lang="en-US" sz="1200" dirty="0" err="1"/>
              <a:t>Menemenlis</a:t>
            </a:r>
            <a:r>
              <a:rPr lang="en-US" sz="1200" dirty="0"/>
              <a:t>, and A. Nguyen, 2014: Sea ice deformation in a coupled ocean-sea ice model and in satellite remote sensing data. J. </a:t>
            </a:r>
            <a:r>
              <a:rPr lang="en-US" sz="1200" dirty="0" err="1"/>
              <a:t>Geophys</a:t>
            </a:r>
            <a:r>
              <a:rPr lang="en-US" sz="1200" dirty="0"/>
              <a:t>. Res., submitted.</a:t>
            </a:r>
          </a:p>
          <a:p>
            <a:pPr>
              <a:defRPr/>
            </a:pPr>
            <a:r>
              <a:rPr lang="en-US" sz="1200" dirty="0"/>
              <a:t>C. </a:t>
            </a:r>
            <a:r>
              <a:rPr lang="en-US" sz="1200" dirty="0" err="1"/>
              <a:t>Wortham</a:t>
            </a:r>
            <a:r>
              <a:rPr lang="en-US" sz="1200" dirty="0"/>
              <a:t> and C. </a:t>
            </a:r>
            <a:r>
              <a:rPr lang="en-US" sz="1200" dirty="0" err="1"/>
              <a:t>Wunsch</a:t>
            </a:r>
            <a:r>
              <a:rPr lang="en-US" sz="1200" dirty="0"/>
              <a:t>, 2014: A multi-dimensional spectral description of ocean variability, J. Phys. </a:t>
            </a:r>
            <a:r>
              <a:rPr lang="en-US" sz="1200" dirty="0" err="1"/>
              <a:t>Oceanogr</a:t>
            </a:r>
            <a:r>
              <a:rPr lang="en-US" sz="1200" dirty="0"/>
              <a:t>., in press, doi:10.1175/JPO-D-13-0113.1.</a:t>
            </a:r>
          </a:p>
          <a:p>
            <a:pPr>
              <a:defRPr/>
            </a:pPr>
            <a:r>
              <a:rPr lang="en-US" sz="1200" dirty="0" err="1"/>
              <a:t>Wunsch</a:t>
            </a:r>
            <a:r>
              <a:rPr lang="en-US" sz="1200" dirty="0"/>
              <a:t>, C. and P. Heimbach, 2014: </a:t>
            </a:r>
            <a:r>
              <a:rPr lang="en-US" sz="1200" dirty="0" err="1"/>
              <a:t>Bidecadal</a:t>
            </a:r>
            <a:r>
              <a:rPr lang="en-US" sz="1200" dirty="0"/>
              <a:t> Thermal Changes in the Abyssal Ocean. J. Phys. </a:t>
            </a:r>
            <a:r>
              <a:rPr lang="en-US" sz="1200" dirty="0" err="1"/>
              <a:t>Oceanogr</a:t>
            </a:r>
            <a:r>
              <a:rPr lang="en-US" sz="1200" dirty="0"/>
              <a:t>., in press.</a:t>
            </a:r>
          </a:p>
          <a:p>
            <a:pPr>
              <a:defRPr/>
            </a:pPr>
            <a:r>
              <a:rPr lang="en-US" sz="1200" dirty="0" err="1"/>
              <a:t>Zedler</a:t>
            </a:r>
            <a:r>
              <a:rPr lang="en-US" sz="1200" dirty="0"/>
              <a:t>, S., C.S. Jackson, F. Yao, P. Heimbach, A. </a:t>
            </a:r>
            <a:r>
              <a:rPr lang="en-US" sz="1200" dirty="0" err="1"/>
              <a:t>Koehl</a:t>
            </a:r>
            <a:r>
              <a:rPr lang="en-US" sz="1200" dirty="0"/>
              <a:t>, R.B. Scott, and I. </a:t>
            </a:r>
            <a:r>
              <a:rPr lang="en-US" sz="1200" dirty="0" err="1"/>
              <a:t>Hoteit</a:t>
            </a:r>
            <a:r>
              <a:rPr lang="en-US" sz="1200" dirty="0"/>
              <a:t>, 2013: Tests of the K-Profile Parameterization of turbulent vertical mixing using seasonally averaged observations from the TOGA/TAO array from 2004 to 2007. Ocean </a:t>
            </a:r>
            <a:r>
              <a:rPr lang="en-US" sz="1200" dirty="0" err="1"/>
              <a:t>Modelling</a:t>
            </a:r>
            <a:r>
              <a:rPr lang="en-US" sz="1200" dirty="0"/>
              <a:t>., in revision.	</a:t>
            </a:r>
          </a:p>
          <a:p>
            <a:pPr marL="0" indent="0">
              <a:buFont typeface="Arial" charset="0"/>
              <a:buNone/>
              <a:defRPr/>
            </a:pPr>
            <a:endParaRPr lang="en-US" sz="1200" b="1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888"/>
          </a:xfrm>
        </p:spPr>
        <p:txBody>
          <a:bodyPr/>
          <a:lstStyle/>
          <a:p>
            <a:r>
              <a:rPr lang="en-US" sz="2000" b="1">
                <a:latin typeface="Calibri" charset="0"/>
              </a:rPr>
              <a:t>Selected recent ECCO publications </a:t>
            </a:r>
            <a:r>
              <a:rPr lang="en-US" sz="1200">
                <a:latin typeface="Calibri" charset="0"/>
              </a:rPr>
              <a:t>(a more complete list is here: </a:t>
            </a:r>
            <a:r>
              <a:rPr lang="en-US" sz="1200">
                <a:latin typeface="Calibri" charset="0"/>
                <a:hlinkClick r:id="rId2"/>
              </a:rPr>
              <a:t>http://ecco2.org/manuscripts/</a:t>
            </a:r>
            <a:r>
              <a:rPr lang="en-US" sz="1200">
                <a:latin typeface="Calibri" charset="0"/>
              </a:rPr>
              <a:t>)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303213"/>
            <a:ext cx="9144000" cy="6303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600" b="1" dirty="0" smtClean="0">
                <a:latin typeface="Calibri" charset="0"/>
              </a:rPr>
              <a:t>2013</a:t>
            </a:r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Baringer</a:t>
            </a:r>
            <a:r>
              <a:rPr lang="en-US" sz="1200" dirty="0"/>
              <a:t>, et al., 2013: </a:t>
            </a:r>
            <a:r>
              <a:rPr lang="en-US" sz="1200" dirty="0" err="1"/>
              <a:t>Meridional</a:t>
            </a:r>
            <a:r>
              <a:rPr lang="en-US" sz="1200" dirty="0"/>
              <a:t> Overturning Circulation and Heat Transport Observations in the Atlantic Ocean. Bull. Amer. Met. Soc., Special Supplement: State of the Climate in 2012, S65-S-68, in press.</a:t>
            </a:r>
          </a:p>
          <a:p>
            <a:pPr>
              <a:defRPr/>
            </a:pPr>
            <a:r>
              <a:rPr lang="en-US" sz="1200" dirty="0"/>
              <a:t>A. </a:t>
            </a:r>
            <a:r>
              <a:rPr lang="en-US" sz="1200" dirty="0" err="1"/>
              <a:t>Chaudhuri</a:t>
            </a:r>
            <a:r>
              <a:rPr lang="en-US" sz="1200" dirty="0"/>
              <a:t>, R. Ponte, G. Forget, and P. Heimbach, 2013: A comparison of atmospheric reanalysis surface products over the ocean and implications for uncertainties in air-sea boundary forcing. J. </a:t>
            </a:r>
            <a:r>
              <a:rPr lang="en-US" sz="1200" dirty="0" err="1"/>
              <a:t>Clim</a:t>
            </a:r>
            <a:r>
              <a:rPr lang="en-US" sz="1200" dirty="0"/>
              <a:t>., 26, 153-170, doi:10.1175/JCLI-D-12-00090.1.</a:t>
            </a:r>
          </a:p>
          <a:p>
            <a:pPr>
              <a:defRPr/>
            </a:pPr>
            <a:r>
              <a:rPr lang="en-US" sz="1200" dirty="0"/>
              <a:t>R. Chen, 2013: Energy pathways and structures of oceanic eddies from the ECCO2 state estimate and simplified models. Ph.D. Thesis, MIT-WHOI Joint Program, Cambridge, MA.</a:t>
            </a:r>
          </a:p>
          <a:p>
            <a:pPr>
              <a:defRPr/>
            </a:pPr>
            <a:r>
              <a:rPr lang="en-US" sz="1200" dirty="0"/>
              <a:t>B. </a:t>
            </a:r>
            <a:r>
              <a:rPr lang="en-US" sz="1200" dirty="0" err="1"/>
              <a:t>Dushaw</a:t>
            </a:r>
            <a:r>
              <a:rPr lang="en-US" sz="1200" dirty="0"/>
              <a:t>, P. Worcester, M. </a:t>
            </a:r>
            <a:r>
              <a:rPr lang="en-US" sz="1200" dirty="0" err="1"/>
              <a:t>Dzieciuch</a:t>
            </a:r>
            <a:r>
              <a:rPr lang="en-US" sz="1200" dirty="0"/>
              <a:t>, and D. </a:t>
            </a:r>
            <a:r>
              <a:rPr lang="en-US" sz="1200" dirty="0" err="1"/>
              <a:t>Menemenlis</a:t>
            </a:r>
            <a:r>
              <a:rPr lang="en-US" sz="1200" dirty="0"/>
              <a:t>, 2013: On the time-mean state of ocean models and the properties of long-range acoustic propagation. J. Geophys. Res., 118, doi:10.1002/jgrc.20325</a:t>
            </a:r>
          </a:p>
          <a:p>
            <a:pPr>
              <a:defRPr/>
            </a:pPr>
            <a:r>
              <a:rPr lang="en-US" sz="1200" dirty="0"/>
              <a:t>I. </a:t>
            </a:r>
            <a:r>
              <a:rPr lang="en-US" sz="1200" dirty="0" err="1"/>
              <a:t>Fenty</a:t>
            </a:r>
            <a:r>
              <a:rPr lang="en-US" sz="1200" dirty="0"/>
              <a:t> and P. Heimbach, 2013: Coupled sea ice-ocean state estimation in the Labrador Sea and Baffin Bay. J. Phys. </a:t>
            </a:r>
            <a:r>
              <a:rPr lang="en-US" sz="1200" dirty="0" err="1"/>
              <a:t>Oceanogr</a:t>
            </a:r>
            <a:r>
              <a:rPr lang="en-US" sz="1200" dirty="0"/>
              <a:t>., 43(6), 884-904, doi:10.1175/JPO-D-12-065.1.</a:t>
            </a:r>
          </a:p>
          <a:p>
            <a:pPr>
              <a:defRPr/>
            </a:pPr>
            <a:r>
              <a:rPr lang="en-US" sz="1200" dirty="0"/>
              <a:t>I. </a:t>
            </a:r>
            <a:r>
              <a:rPr lang="en-US" sz="1200" dirty="0" err="1"/>
              <a:t>Fenty</a:t>
            </a:r>
            <a:r>
              <a:rPr lang="en-US" sz="1200" dirty="0"/>
              <a:t> and P. Heimbach, 2013: Hydrographic preconditioning for seasonal sea ice anomalies in the Labrador Sea. J. Phys. </a:t>
            </a:r>
            <a:r>
              <a:rPr lang="en-US" sz="1200" dirty="0" err="1"/>
              <a:t>Oceanogr</a:t>
            </a:r>
            <a:r>
              <a:rPr lang="en-US" sz="1200" dirty="0"/>
              <a:t>., 43(6), 863-883, doi:10.1175/JPO-D-12-064.1.</a:t>
            </a:r>
          </a:p>
          <a:p>
            <a:pPr>
              <a:defRPr/>
            </a:pPr>
            <a:r>
              <a:rPr lang="en-US" sz="1200" dirty="0"/>
              <a:t>Goldberg, D.N. and P. Heimbach, 2013: Parameter and state estimation with a time-dependent </a:t>
            </a:r>
            <a:r>
              <a:rPr lang="en-US" sz="1200" dirty="0" err="1"/>
              <a:t>adjoint</a:t>
            </a:r>
            <a:r>
              <a:rPr lang="en-US" sz="1200" dirty="0"/>
              <a:t> marine ice sheet model. The </a:t>
            </a:r>
            <a:r>
              <a:rPr lang="en-US" sz="1200" dirty="0" err="1"/>
              <a:t>Cryosphere</a:t>
            </a:r>
            <a:r>
              <a:rPr lang="en-US" sz="1200" dirty="0"/>
              <a:t>, 7, 1659-1678, doi:10.5194/tc-7-1659-2013.</a:t>
            </a:r>
          </a:p>
          <a:p>
            <a:pPr>
              <a:defRPr/>
            </a:pPr>
            <a:r>
              <a:rPr lang="en-US" sz="1200" dirty="0"/>
              <a:t>I. </a:t>
            </a:r>
            <a:r>
              <a:rPr lang="en-US" sz="1200" dirty="0" err="1"/>
              <a:t>Hoteit</a:t>
            </a:r>
            <a:r>
              <a:rPr lang="en-US" sz="1200" dirty="0"/>
              <a:t>, T. Hoar, G. </a:t>
            </a:r>
            <a:r>
              <a:rPr lang="en-US" sz="1200" dirty="0" err="1"/>
              <a:t>Gopalakrishnan</a:t>
            </a:r>
            <a:r>
              <a:rPr lang="en-US" sz="1200" dirty="0"/>
              <a:t>, N. Collins, J. Anderson, B. </a:t>
            </a:r>
            <a:r>
              <a:rPr lang="en-US" sz="1200" dirty="0" err="1"/>
              <a:t>Cornuelle</a:t>
            </a:r>
            <a:r>
              <a:rPr lang="en-US" sz="1200" dirty="0"/>
              <a:t>, A. </a:t>
            </a:r>
            <a:r>
              <a:rPr lang="en-US" sz="1200" dirty="0" err="1"/>
              <a:t>Koehl</a:t>
            </a:r>
            <a:r>
              <a:rPr lang="en-US" sz="1200" dirty="0"/>
              <a:t>, and P. Heimbach, 2013: A </a:t>
            </a:r>
            <a:r>
              <a:rPr lang="en-US" sz="1200" dirty="0" err="1"/>
              <a:t>MITgcm</a:t>
            </a:r>
            <a:r>
              <a:rPr lang="en-US" sz="1200" dirty="0"/>
              <a:t>/DART ensemble analysis and prediction system: Development and application to the Gulf of Mexico. Dynamics of Atmospheres and Oceans, in press.</a:t>
            </a:r>
          </a:p>
          <a:p>
            <a:pPr>
              <a:defRPr/>
            </a:pPr>
            <a:r>
              <a:rPr lang="en-US" sz="1200" dirty="0"/>
              <a:t>A. </a:t>
            </a:r>
            <a:r>
              <a:rPr lang="en-US" sz="1200" dirty="0" err="1"/>
              <a:t>Kalmikov</a:t>
            </a:r>
            <a:r>
              <a:rPr lang="en-US" sz="1200" dirty="0"/>
              <a:t>, 2013: Uncertainty quantification in ocean state estimation. Ph.D. Thesis, MIT-WHOI Joint Program, Cambridge, MA.</a:t>
            </a:r>
          </a:p>
          <a:p>
            <a:pPr>
              <a:defRPr/>
            </a:pPr>
            <a:r>
              <a:rPr lang="en-US" sz="1200" dirty="0"/>
              <a:t>A. </a:t>
            </a:r>
            <a:r>
              <a:rPr lang="en-US" sz="1200" dirty="0" err="1"/>
              <a:t>Khazendar</a:t>
            </a:r>
            <a:r>
              <a:rPr lang="en-US" sz="1200" dirty="0"/>
              <a:t>, M. </a:t>
            </a:r>
            <a:r>
              <a:rPr lang="en-US" sz="1200" dirty="0" err="1"/>
              <a:t>Schodlok</a:t>
            </a:r>
            <a:r>
              <a:rPr lang="en-US" sz="1200" dirty="0"/>
              <a:t>, I. </a:t>
            </a:r>
            <a:r>
              <a:rPr lang="en-US" sz="1200" dirty="0" err="1"/>
              <a:t>Fenty</a:t>
            </a:r>
            <a:r>
              <a:rPr lang="en-US" sz="1200" dirty="0"/>
              <a:t>, S. </a:t>
            </a:r>
            <a:r>
              <a:rPr lang="en-US" sz="1200" dirty="0" err="1"/>
              <a:t>Ligtenberg</a:t>
            </a:r>
            <a:r>
              <a:rPr lang="en-US" sz="1200" dirty="0"/>
              <a:t>, E. </a:t>
            </a:r>
            <a:r>
              <a:rPr lang="en-US" sz="1200" dirty="0" err="1"/>
              <a:t>Rignot</a:t>
            </a:r>
            <a:r>
              <a:rPr lang="en-US" sz="1200" dirty="0"/>
              <a:t>, and M. van den </a:t>
            </a:r>
            <a:r>
              <a:rPr lang="en-US" sz="1200" dirty="0" err="1"/>
              <a:t>Broeke</a:t>
            </a:r>
            <a:r>
              <a:rPr lang="en-US" sz="1200" dirty="0"/>
              <a:t>, 2013: Observed thinning of Totten Glacier is linked to coastal polynya variability. Nat. Commun., 4, 2857.</a:t>
            </a:r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Manizza</a:t>
            </a:r>
            <a:r>
              <a:rPr lang="en-US" sz="1200" dirty="0"/>
              <a:t>, M. Follows, S. </a:t>
            </a:r>
            <a:r>
              <a:rPr lang="en-US" sz="1200" dirty="0" err="1"/>
              <a:t>Dutkiewicz</a:t>
            </a:r>
            <a:r>
              <a:rPr lang="en-US" sz="1200" dirty="0"/>
              <a:t>, D. </a:t>
            </a:r>
            <a:r>
              <a:rPr lang="en-US" sz="1200" dirty="0" err="1"/>
              <a:t>Menemenlis</a:t>
            </a:r>
            <a:r>
              <a:rPr lang="en-US" sz="1200" dirty="0"/>
              <a:t>, C. Hill, R. Key, 2013: Changes in the Arctic Ocean CO2 sink (1996-2007): A regional model analysis. Global Biogeochem. Cycles, in press.</a:t>
            </a:r>
          </a:p>
          <a:p>
            <a:pPr>
              <a:defRPr/>
            </a:pPr>
            <a:r>
              <a:rPr lang="en-US" sz="1200" dirty="0"/>
              <a:t>M. </a:t>
            </a:r>
            <a:r>
              <a:rPr lang="en-US" sz="1200" dirty="0" err="1"/>
              <a:t>Mazloff</a:t>
            </a:r>
            <a:r>
              <a:rPr lang="en-US" sz="1200" dirty="0"/>
              <a:t>, R. Ferrari, and T. Schneider, 2013: The force balance of the Southern Ocean </a:t>
            </a:r>
            <a:r>
              <a:rPr lang="en-US" sz="1200" dirty="0" err="1"/>
              <a:t>meridional</a:t>
            </a:r>
            <a:r>
              <a:rPr lang="en-US" sz="1200" dirty="0"/>
              <a:t> overturning circulation. J. Phys. </a:t>
            </a:r>
            <a:r>
              <a:rPr lang="en-US" sz="1200" dirty="0" err="1"/>
              <a:t>Oceanogr</a:t>
            </a:r>
            <a:r>
              <a:rPr lang="en-US" sz="1200" dirty="0"/>
              <a:t>., in press, doi:10.1175/JPO-D-12-069.1.</a:t>
            </a:r>
          </a:p>
          <a:p>
            <a:pPr>
              <a:defRPr/>
            </a:pPr>
            <a:r>
              <a:rPr lang="en-US" sz="1200" dirty="0" err="1"/>
              <a:t>Piecuch</a:t>
            </a:r>
            <a:r>
              <a:rPr lang="en-US" sz="1200" dirty="0"/>
              <a:t>, C. G., and R. M. Ponte, 2013. Buoyancy-driven </a:t>
            </a:r>
            <a:r>
              <a:rPr lang="en-US" sz="1200" dirty="0" err="1"/>
              <a:t>interannual</a:t>
            </a:r>
            <a:r>
              <a:rPr lang="en-US" sz="1200" dirty="0"/>
              <a:t> sea level changes in the tropical South Atlantic, Journal of Physical Oceanography, 43, 533-547.</a:t>
            </a:r>
          </a:p>
          <a:p>
            <a:pPr>
              <a:defRPr/>
            </a:pPr>
            <a:r>
              <a:rPr lang="en-US" sz="1200" dirty="0"/>
              <a:t>R. Reynolds, D. </a:t>
            </a:r>
            <a:r>
              <a:rPr lang="en-US" sz="1200" dirty="0" err="1"/>
              <a:t>Chelton</a:t>
            </a:r>
            <a:r>
              <a:rPr lang="en-US" sz="1200" dirty="0"/>
              <a:t>, J. Roberts, M. Martin, D. </a:t>
            </a:r>
            <a:r>
              <a:rPr lang="en-US" sz="1200" dirty="0" err="1"/>
              <a:t>Menemenlis</a:t>
            </a:r>
            <a:r>
              <a:rPr lang="en-US" sz="1200" dirty="0"/>
              <a:t>, and C. Merchant, 2013: Objective determination of feature resolution in two sea surface temperature analyses. J. Clim., 26, 2514-2533.</a:t>
            </a:r>
          </a:p>
          <a:p>
            <a:pPr>
              <a:defRPr/>
            </a:pPr>
            <a:r>
              <a:rPr lang="en-US" sz="1200" dirty="0" err="1"/>
              <a:t>Roquet</a:t>
            </a:r>
            <a:r>
              <a:rPr lang="en-US" sz="1200" dirty="0"/>
              <a:t>, F., C. </a:t>
            </a:r>
            <a:r>
              <a:rPr lang="en-US" sz="1200" dirty="0" err="1"/>
              <a:t>Wunsch</a:t>
            </a:r>
            <a:r>
              <a:rPr lang="en-US" sz="1200" dirty="0"/>
              <a:t>, G. Forget, P. Heimbach, et al., 2014: Estimates of the Southern Ocean General Circulation Improved by Animal-Borne Instruments. </a:t>
            </a:r>
            <a:r>
              <a:rPr lang="en-US" sz="1200" dirty="0" err="1"/>
              <a:t>Geophys</a:t>
            </a:r>
            <a:r>
              <a:rPr lang="en-US" sz="1200" dirty="0"/>
              <a:t>. Res. </a:t>
            </a:r>
            <a:r>
              <a:rPr lang="en-US" sz="1200" dirty="0" err="1"/>
              <a:t>Lett</a:t>
            </a:r>
            <a:r>
              <a:rPr lang="en-US" sz="1200" dirty="0"/>
              <a:t>., 40, 6176-6180, doi:10.1002/2013GL058304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888"/>
          </a:xfrm>
        </p:spPr>
        <p:txBody>
          <a:bodyPr/>
          <a:lstStyle/>
          <a:p>
            <a:r>
              <a:rPr lang="en-US" sz="2000" b="1">
                <a:latin typeface="Calibri" charset="0"/>
              </a:rPr>
              <a:t>Selected recent ECCO publications </a:t>
            </a:r>
            <a:r>
              <a:rPr lang="en-US" sz="1200">
                <a:latin typeface="Calibri" charset="0"/>
              </a:rPr>
              <a:t>(a more complete list is here: </a:t>
            </a:r>
            <a:r>
              <a:rPr lang="en-US" sz="1200">
                <a:latin typeface="Calibri" charset="0"/>
                <a:hlinkClick r:id="rId2"/>
              </a:rPr>
              <a:t>http://ecco2.org/manuscripts/</a:t>
            </a:r>
            <a:r>
              <a:rPr lang="en-US" sz="1200">
                <a:latin typeface="Calibri" charset="0"/>
              </a:rPr>
              <a:t>)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363538"/>
            <a:ext cx="9144000" cy="6303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600" b="1" dirty="0" smtClean="0">
                <a:latin typeface="Calibri" charset="0"/>
              </a:rPr>
              <a:t>2013 (cont’d)</a:t>
            </a:r>
          </a:p>
          <a:p>
            <a:pPr>
              <a:defRPr/>
            </a:pPr>
            <a:r>
              <a:rPr lang="en-US" sz="1200" dirty="0"/>
              <a:t>R. </a:t>
            </a:r>
            <a:r>
              <a:rPr lang="en-US" sz="1200" dirty="0" err="1"/>
              <a:t>Sciascia</a:t>
            </a:r>
            <a:r>
              <a:rPr lang="en-US" sz="1200" dirty="0"/>
              <a:t>, F. </a:t>
            </a:r>
            <a:r>
              <a:rPr lang="en-US" sz="1200" dirty="0" err="1"/>
              <a:t>Straneo</a:t>
            </a:r>
            <a:r>
              <a:rPr lang="en-US" sz="1200" dirty="0"/>
              <a:t>, C. </a:t>
            </a:r>
            <a:r>
              <a:rPr lang="en-US" sz="1200" dirty="0" err="1"/>
              <a:t>Cenedese</a:t>
            </a:r>
            <a:r>
              <a:rPr lang="en-US" sz="1200" dirty="0"/>
              <a:t>, and P. Heimbach, 2013: Seasonal variability of sub- marine melt rate and circulation in an east Greenland fjord. J. </a:t>
            </a:r>
            <a:r>
              <a:rPr lang="en-US" sz="1200" dirty="0" err="1"/>
              <a:t>Geophys</a:t>
            </a:r>
            <a:r>
              <a:rPr lang="en-US" sz="1200" dirty="0"/>
              <a:t>. Res., 118(5), 2492-2506, doi:10.1002/jgrc.20142.</a:t>
            </a:r>
          </a:p>
          <a:p>
            <a:pPr>
              <a:defRPr/>
            </a:pPr>
            <a:r>
              <a:rPr lang="en-US" sz="1200" dirty="0"/>
              <a:t>K. </a:t>
            </a:r>
            <a:r>
              <a:rPr lang="en-US" sz="1200" dirty="0" err="1"/>
              <a:t>Speer</a:t>
            </a:r>
            <a:r>
              <a:rPr lang="en-US" sz="1200" dirty="0"/>
              <a:t> and G. Forget, 2013: Global distribution and formation of mode waters (accepted book chapter). In: </a:t>
            </a:r>
            <a:r>
              <a:rPr lang="en-US" sz="1200" dirty="0" err="1"/>
              <a:t>G.Siedler</a:t>
            </a:r>
            <a:r>
              <a:rPr lang="en-US" sz="1200" dirty="0"/>
              <a:t>, </a:t>
            </a:r>
            <a:r>
              <a:rPr lang="en-US" sz="1200" dirty="0" err="1"/>
              <a:t>J.Church</a:t>
            </a:r>
            <a:r>
              <a:rPr lang="en-US" sz="1200" dirty="0"/>
              <a:t>, </a:t>
            </a:r>
            <a:r>
              <a:rPr lang="en-US" sz="1200" dirty="0" err="1"/>
              <a:t>J.Gould</a:t>
            </a:r>
            <a:r>
              <a:rPr lang="en-US" sz="1200" dirty="0"/>
              <a:t> and </a:t>
            </a:r>
            <a:r>
              <a:rPr lang="en-US" sz="1200" dirty="0" err="1"/>
              <a:t>S.Griffies</a:t>
            </a:r>
            <a:r>
              <a:rPr lang="en-US" sz="1200" dirty="0"/>
              <a:t>, eds.: Ocean circulation and climate: observing and </a:t>
            </a:r>
            <a:r>
              <a:rPr lang="en-US" sz="1200" dirty="0" err="1"/>
              <a:t>modelling</a:t>
            </a:r>
            <a:r>
              <a:rPr lang="en-US" sz="1200" dirty="0"/>
              <a:t> the global ocean, 2nd Ed., Elsevier.</a:t>
            </a:r>
          </a:p>
          <a:p>
            <a:pPr>
              <a:defRPr/>
            </a:pPr>
            <a:r>
              <a:rPr lang="en-US" sz="1200" dirty="0" err="1"/>
              <a:t>Straneo</a:t>
            </a:r>
            <a:r>
              <a:rPr lang="en-US" sz="1200" dirty="0"/>
              <a:t>, F. and P. Heimbach, 2013: North Atlantic warming and the retreat of Greenland’s outlet glaciers. Nature, 504, 36-43, doi:10.1038/nature12854.</a:t>
            </a:r>
          </a:p>
          <a:p>
            <a:pPr>
              <a:defRPr/>
            </a:pPr>
            <a:r>
              <a:rPr lang="en-US" sz="1200" dirty="0" err="1"/>
              <a:t>Straneo</a:t>
            </a:r>
            <a:r>
              <a:rPr lang="en-US" sz="1200" dirty="0"/>
              <a:t>, F., P. Heimbach, O. </a:t>
            </a:r>
            <a:r>
              <a:rPr lang="en-US" sz="1200" dirty="0" err="1"/>
              <a:t>Sergienko</a:t>
            </a:r>
            <a:r>
              <a:rPr lang="en-US" sz="1200" dirty="0"/>
              <a:t>, and 14 others, 2013: Challenges to Understanding the Dynamic Response of </a:t>
            </a:r>
            <a:r>
              <a:rPr lang="en-US" sz="1200" dirty="0" err="1"/>
              <a:t>Greenlands</a:t>
            </a:r>
            <a:r>
              <a:rPr lang="en-US" sz="1200" dirty="0"/>
              <a:t> Marine Terminating Glaciers to Oceanic and Atmospheric Forcing. Bull. Amer. Met. Soc., 94(8), 1131-1144, doi:10.1175/BAMS-D-12-00100.</a:t>
            </a:r>
          </a:p>
          <a:p>
            <a:pPr>
              <a:defRPr/>
            </a:pPr>
            <a:r>
              <a:rPr lang="en-US" sz="1200" dirty="0"/>
              <a:t>R. </a:t>
            </a:r>
            <a:r>
              <a:rPr lang="en-US" sz="1200" dirty="0" err="1"/>
              <a:t>Tenzer</a:t>
            </a:r>
            <a:r>
              <a:rPr lang="en-US" sz="1200" dirty="0"/>
              <a:t>, N. </a:t>
            </a:r>
            <a:r>
              <a:rPr lang="en-US" sz="1200" dirty="0" err="1"/>
              <a:t>Dayoub</a:t>
            </a:r>
            <a:r>
              <a:rPr lang="en-US" sz="1200" dirty="0"/>
              <a:t>, and A. </a:t>
            </a:r>
            <a:r>
              <a:rPr lang="en-US" sz="1200" dirty="0" err="1"/>
              <a:t>Abdalla</a:t>
            </a:r>
            <a:r>
              <a:rPr lang="en-US" sz="1200" dirty="0"/>
              <a:t>, 2013: Analysis of a relative offset between vertical </a:t>
            </a:r>
            <a:r>
              <a:rPr lang="en-US" sz="1200" dirty="0" err="1"/>
              <a:t>datums</a:t>
            </a:r>
            <a:r>
              <a:rPr lang="en-US" sz="1200" dirty="0"/>
              <a:t> at the North and South Islands of New Zealand. Applied </a:t>
            </a:r>
            <a:r>
              <a:rPr lang="en-US" sz="1200" dirty="0" err="1"/>
              <a:t>Geomatics</a:t>
            </a:r>
            <a:r>
              <a:rPr lang="en-US" sz="1200" dirty="0"/>
              <a:t>, doi:10.1007/s12518-013-0106-8.</a:t>
            </a:r>
          </a:p>
          <a:p>
            <a:pPr>
              <a:defRPr/>
            </a:pPr>
            <a:r>
              <a:rPr lang="en-US" sz="1200" dirty="0" err="1"/>
              <a:t>Vinogradova</a:t>
            </a:r>
            <a:r>
              <a:rPr lang="en-US" sz="1200" dirty="0"/>
              <a:t>, N. T., and R.M. Ponte, 2013. Clarifying the link between surface salinity and freshwater fluxes on monthly to inter-annual timescales, J. </a:t>
            </a:r>
            <a:r>
              <a:rPr lang="en-US" sz="1200" dirty="0" err="1"/>
              <a:t>Geophys</a:t>
            </a:r>
            <a:r>
              <a:rPr lang="en-US" sz="1200" dirty="0"/>
              <a:t>. Res., 118, 3190-3201, doi:10.1002/jgrc.20200.</a:t>
            </a:r>
          </a:p>
          <a:p>
            <a:pPr>
              <a:defRPr/>
            </a:pPr>
            <a:r>
              <a:rPr lang="en-US" sz="1200" dirty="0"/>
              <a:t>D. </a:t>
            </a:r>
            <a:r>
              <a:rPr lang="en-US" sz="1200" dirty="0" err="1"/>
              <a:t>Volkov</a:t>
            </a:r>
            <a:r>
              <a:rPr lang="en-US" sz="1200" dirty="0"/>
              <a:t>, F. </a:t>
            </a:r>
            <a:r>
              <a:rPr lang="en-US" sz="1200" dirty="0" err="1"/>
              <a:t>Landerer</a:t>
            </a:r>
            <a:r>
              <a:rPr lang="en-US" sz="1200" dirty="0"/>
              <a:t>, and S. </a:t>
            </a:r>
            <a:r>
              <a:rPr lang="en-US" sz="1200" dirty="0" err="1"/>
              <a:t>Kirillov</a:t>
            </a:r>
            <a:r>
              <a:rPr lang="en-US" sz="1200" dirty="0"/>
              <a:t>, 2013: The genesis of sea level variability in the Barents Sea. Continental Shelf Reseach, 66, 92-104.</a:t>
            </a:r>
          </a:p>
          <a:p>
            <a:pPr>
              <a:defRPr/>
            </a:pPr>
            <a:r>
              <a:rPr lang="en-US" sz="1200" dirty="0"/>
              <a:t>D. </a:t>
            </a:r>
            <a:r>
              <a:rPr lang="en-US" sz="1200" dirty="0" err="1"/>
              <a:t>Volkov</a:t>
            </a:r>
            <a:r>
              <a:rPr lang="en-US" sz="1200" dirty="0"/>
              <a:t> and F. </a:t>
            </a:r>
            <a:r>
              <a:rPr lang="en-US" sz="1200" dirty="0" err="1"/>
              <a:t>Landerer</a:t>
            </a:r>
            <a:r>
              <a:rPr lang="en-US" sz="1200" dirty="0"/>
              <a:t>, 2013: Non-seasonal fluctuations of the Arctic Ocean mass observed by the GRACE satellites. J. Geophys. Res., in press.</a:t>
            </a:r>
          </a:p>
          <a:p>
            <a:pPr>
              <a:defRPr/>
            </a:pPr>
            <a:r>
              <a:rPr lang="en-US" sz="1200" dirty="0"/>
              <a:t>C. </a:t>
            </a:r>
            <a:r>
              <a:rPr lang="en-US" sz="1200" dirty="0" err="1"/>
              <a:t>Wortham</a:t>
            </a:r>
            <a:r>
              <a:rPr lang="en-US" sz="1200" dirty="0"/>
              <a:t>, 2013: A multi-dimensional spectral description of ocean variability with applications. Ph.D. Thesis, MIT-WHOI Joint Program, Cambridge, MA.</a:t>
            </a:r>
          </a:p>
          <a:p>
            <a:pPr>
              <a:defRPr/>
            </a:pPr>
            <a:r>
              <a:rPr lang="en-US" sz="1200" dirty="0"/>
              <a:t>C. </a:t>
            </a:r>
            <a:r>
              <a:rPr lang="en-US" sz="1200" dirty="0" err="1"/>
              <a:t>Wunsch</a:t>
            </a:r>
            <a:r>
              <a:rPr lang="en-US" sz="1200" dirty="0"/>
              <a:t>, 2013: </a:t>
            </a:r>
            <a:r>
              <a:rPr lang="en-US" sz="1200" dirty="0" err="1"/>
              <a:t>Covariances</a:t>
            </a:r>
            <a:r>
              <a:rPr lang="en-US" sz="1200" dirty="0"/>
              <a:t> and linear predictability of the Atlantic Ocean. Deep-Sea Research Part II, 85, 228-243.</a:t>
            </a:r>
          </a:p>
          <a:p>
            <a:pPr>
              <a:defRPr/>
            </a:pPr>
            <a:r>
              <a:rPr lang="en-US" sz="1200" dirty="0"/>
              <a:t>C. </a:t>
            </a:r>
            <a:r>
              <a:rPr lang="en-US" sz="1200" dirty="0" err="1"/>
              <a:t>Wunsch</a:t>
            </a:r>
            <a:r>
              <a:rPr lang="en-US" sz="1200" dirty="0"/>
              <a:t>, 2013: </a:t>
            </a:r>
            <a:r>
              <a:rPr lang="en-US" sz="1200" dirty="0" err="1"/>
              <a:t>Baroclinic</a:t>
            </a:r>
            <a:r>
              <a:rPr lang="en-US" sz="1200" dirty="0"/>
              <a:t> motions and energetics as measured by altimeters. J. Atmos. Ocean Tech., 20, 140-150, doi:10.1175/JTECH-D-12-00035.1.</a:t>
            </a:r>
          </a:p>
          <a:p>
            <a:pPr>
              <a:defRPr/>
            </a:pPr>
            <a:r>
              <a:rPr lang="en-US" sz="1200" dirty="0"/>
              <a:t>C. </a:t>
            </a:r>
            <a:r>
              <a:rPr lang="en-US" sz="1200" dirty="0" err="1"/>
              <a:t>Wunsch</a:t>
            </a:r>
            <a:r>
              <a:rPr lang="en-US" sz="1200" dirty="0"/>
              <a:t>, R. Schmitt, and D. Baker, 2013: Climate change as an </a:t>
            </a:r>
            <a:r>
              <a:rPr lang="en-US" sz="1200" dirty="0" err="1"/>
              <a:t>intergen</a:t>
            </a:r>
            <a:r>
              <a:rPr lang="en-US" sz="1200" dirty="0"/>
              <a:t>- </a:t>
            </a:r>
            <a:r>
              <a:rPr lang="en-US" sz="1200" dirty="0" err="1"/>
              <a:t>erational</a:t>
            </a:r>
            <a:r>
              <a:rPr lang="en-US" sz="1200" dirty="0"/>
              <a:t> problem. Proceedings of the National Academy of Sciences, 110(12), 44354436. doi:10.1073/pnas.1302536110</a:t>
            </a:r>
          </a:p>
          <a:p>
            <a:pPr>
              <a:defRPr/>
            </a:pPr>
            <a:r>
              <a:rPr lang="en-US" sz="1200" dirty="0" err="1"/>
              <a:t>Wunsch</a:t>
            </a:r>
            <a:r>
              <a:rPr lang="en-US" sz="1200" dirty="0"/>
              <a:t>, C. and P. Heimbach, 2013: Two Decades of the Atlantic </a:t>
            </a:r>
            <a:r>
              <a:rPr lang="en-US" sz="1200" dirty="0" err="1"/>
              <a:t>Meridional</a:t>
            </a:r>
            <a:r>
              <a:rPr lang="en-US" sz="1200" dirty="0"/>
              <a:t> Overturning Circulation: Anatomy, Variations, Extremes, Prediction, and Overcoming Its Limitations. J. </a:t>
            </a:r>
            <a:r>
              <a:rPr lang="en-US" sz="1200" dirty="0" err="1"/>
              <a:t>Clim</a:t>
            </a:r>
            <a:r>
              <a:rPr lang="en-US" sz="1200" dirty="0"/>
              <a:t>., 26(18), 7167-7186, doi:10.1175/JCLI-D-12-00478.1.</a:t>
            </a:r>
          </a:p>
          <a:p>
            <a:pPr>
              <a:defRPr/>
            </a:pPr>
            <a:r>
              <a:rPr lang="en-US" sz="1200" dirty="0" err="1"/>
              <a:t>Wunsch</a:t>
            </a:r>
            <a:r>
              <a:rPr lang="en-US" sz="1200" dirty="0"/>
              <a:t>, C. and P. Heimbach, 2013: Dynamically and </a:t>
            </a:r>
            <a:r>
              <a:rPr lang="en-US" sz="1200" dirty="0" err="1"/>
              <a:t>kinematically</a:t>
            </a:r>
            <a:r>
              <a:rPr lang="en-US" sz="1200" dirty="0"/>
              <a:t> consistent global ocean circulation and ice state estimates. In: </a:t>
            </a:r>
            <a:r>
              <a:rPr lang="en-US" sz="1200" dirty="0" err="1"/>
              <a:t>G.Siedler</a:t>
            </a:r>
            <a:r>
              <a:rPr lang="en-US" sz="1200" dirty="0"/>
              <a:t>, </a:t>
            </a:r>
            <a:r>
              <a:rPr lang="en-US" sz="1200" dirty="0" err="1"/>
              <a:t>J.Church</a:t>
            </a:r>
            <a:r>
              <a:rPr lang="en-US" sz="1200" dirty="0"/>
              <a:t>, </a:t>
            </a:r>
            <a:r>
              <a:rPr lang="en-US" sz="1200" dirty="0" err="1"/>
              <a:t>J.Gould</a:t>
            </a:r>
            <a:r>
              <a:rPr lang="en-US" sz="1200" dirty="0"/>
              <a:t> and </a:t>
            </a:r>
            <a:r>
              <a:rPr lang="en-US" sz="1200" dirty="0" err="1"/>
              <a:t>S.Griffieses</a:t>
            </a:r>
            <a:r>
              <a:rPr lang="en-US" sz="1200" dirty="0"/>
              <a:t>, eds.: Ocean Circulation and Climate: A 21st Century Perspective. Chapter 21, pp. 553–579, Elsevier, doi:10.1016/B978-0-12-391851-2.00021-0.</a:t>
            </a:r>
          </a:p>
          <a:p>
            <a:pPr>
              <a:defRPr/>
            </a:pPr>
            <a:r>
              <a:rPr lang="en-US" sz="1200" dirty="0"/>
              <a:t>Y. </a:t>
            </a:r>
            <a:r>
              <a:rPr lang="en-US" sz="1200" dirty="0" err="1"/>
              <a:t>Xu</a:t>
            </a:r>
            <a:r>
              <a:rPr lang="en-US" sz="1200" dirty="0"/>
              <a:t>, E. </a:t>
            </a:r>
            <a:r>
              <a:rPr lang="en-US" sz="1200" dirty="0" err="1"/>
              <a:t>Rignot</a:t>
            </a:r>
            <a:r>
              <a:rPr lang="en-US" sz="1200" dirty="0"/>
              <a:t>, I. </a:t>
            </a:r>
            <a:r>
              <a:rPr lang="en-US" sz="1200" dirty="0" err="1"/>
              <a:t>Fenty</a:t>
            </a:r>
            <a:r>
              <a:rPr lang="en-US" sz="1200" dirty="0"/>
              <a:t>, D. </a:t>
            </a:r>
            <a:r>
              <a:rPr lang="en-US" sz="1200" dirty="0" err="1"/>
              <a:t>Menemenlis</a:t>
            </a:r>
            <a:r>
              <a:rPr lang="en-US" sz="1200" dirty="0"/>
              <a:t>, and M. </a:t>
            </a:r>
            <a:r>
              <a:rPr lang="en-US" sz="1200" dirty="0" err="1"/>
              <a:t>Flexas</a:t>
            </a:r>
            <a:r>
              <a:rPr lang="en-US" sz="1200" dirty="0"/>
              <a:t>, 2013: Subaqueous melting of Store Glacier, West Greenland from three-dimensional, high-resolution numerical modeling and ocean observations. Geophys. Res. Lett., 40, doi:10.1002/grl.50825	</a:t>
            </a:r>
          </a:p>
          <a:p>
            <a:pPr marL="0" indent="0">
              <a:buFont typeface="Arial" charset="0"/>
              <a:buNone/>
              <a:defRPr/>
            </a:pPr>
            <a:endParaRPr lang="en-US" sz="1200" b="1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Towards standardization of ECCO solutions around </a:t>
            </a:r>
            <a:r>
              <a:rPr lang="en-US" dirty="0" err="1" smtClean="0">
                <a:ea typeface="+mj-ea"/>
                <a:cs typeface="+mj-cs"/>
              </a:rPr>
              <a:t>lat</a:t>
            </a:r>
            <a:r>
              <a:rPr lang="en-US" dirty="0" smtClean="0">
                <a:ea typeface="+mj-ea"/>
                <a:cs typeface="+mj-cs"/>
              </a:rPr>
              <a:t>/</a:t>
            </a:r>
            <a:r>
              <a:rPr lang="en-US" dirty="0" err="1" smtClean="0">
                <a:ea typeface="+mj-ea"/>
                <a:cs typeface="+mj-cs"/>
              </a:rPr>
              <a:t>lon</a:t>
            </a:r>
            <a:r>
              <a:rPr lang="en-US" dirty="0" smtClean="0">
                <a:ea typeface="+mj-ea"/>
                <a:cs typeface="+mj-cs"/>
              </a:rPr>
              <a:t>/cap grids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600" y="1893888"/>
            <a:ext cx="6546850" cy="4525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/>
              <a:t>Gael Forget et al.</a:t>
            </a:r>
            <a:r>
              <a:rPr lang="en-US" dirty="0" smtClean="0"/>
              <a:t>: Release of ECCO-Production version 4 on llc90 grid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An Nguyen</a:t>
            </a:r>
            <a:r>
              <a:rPr lang="en-US" dirty="0" smtClean="0"/>
              <a:t>: Arctic Subpolar State Estimate (ASTE) on llc270 grid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Dimitris Menemenlis et al</a:t>
            </a:r>
            <a:r>
              <a:rPr lang="en-US" dirty="0" smtClean="0"/>
              <a:t>.: Global simulations on the llc1080, llc2160, and llc4320 grids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Chris Hill</a:t>
            </a:r>
            <a:r>
              <a:rPr lang="en-US" dirty="0" smtClean="0"/>
              <a:t>: Toward global 1-km simulation</a:t>
            </a:r>
            <a:endParaRPr lang="en-US" dirty="0"/>
          </a:p>
        </p:txBody>
      </p:sp>
      <p:pic>
        <p:nvPicPr>
          <p:cNvPr id="15363" name="Picture 4" descr="patagon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451350"/>
            <a:ext cx="13573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2333" b="2267"/>
          <a:stretch>
            <a:fillRect/>
          </a:stretch>
        </p:blipFill>
        <p:spPr bwMode="auto">
          <a:xfrm>
            <a:off x="120650" y="1893888"/>
            <a:ext cx="200818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bathyproj_llc270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022600"/>
            <a:ext cx="125571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5688013"/>
            <a:ext cx="135731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Science analyses of ECCO solutions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550" y="1927225"/>
            <a:ext cx="6534150" cy="4525963"/>
          </a:xfrm>
        </p:spPr>
        <p:txBody>
          <a:bodyPr rtlCol="0">
            <a:normAutofit fontScale="85000" lnSpcReduction="10000"/>
          </a:bodyPr>
          <a:lstStyle/>
          <a:p>
            <a:pPr>
              <a:defRPr/>
            </a:pPr>
            <a:r>
              <a:rPr lang="en-US" b="1" i="1" dirty="0" err="1" smtClean="0"/>
              <a:t>Wunsch</a:t>
            </a:r>
            <a:r>
              <a:rPr lang="en-US" b="1" i="1" dirty="0" smtClean="0"/>
              <a:t> &amp; Heimbach</a:t>
            </a:r>
            <a:r>
              <a:rPr lang="en-US" dirty="0" smtClean="0"/>
              <a:t>: Two decades of Atlantic MOC estimates from ECCO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  <a:hlinkClick r:id="rId2" action="ppaction://hlinkpres?slideindex=1&amp;slidetitle="/>
            </a:endParaRPr>
          </a:p>
          <a:p>
            <a:pPr>
              <a:defRPr/>
            </a:pPr>
            <a:r>
              <a:rPr lang="en-US" b="1" i="1" dirty="0" smtClean="0"/>
              <a:t>Buckley et al</a:t>
            </a:r>
            <a:r>
              <a:rPr lang="en-US" dirty="0" smtClean="0"/>
              <a:t>.: Origin of North Atlantic heat content variability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err="1" smtClean="0"/>
              <a:t>Wunsch</a:t>
            </a:r>
            <a:r>
              <a:rPr lang="en-US" b="1" i="1" dirty="0" smtClean="0"/>
              <a:t> </a:t>
            </a:r>
            <a:r>
              <a:rPr lang="en-US" b="1" i="1" dirty="0"/>
              <a:t>&amp; Heimbach</a:t>
            </a:r>
            <a:r>
              <a:rPr lang="en-US" dirty="0"/>
              <a:t>: </a:t>
            </a:r>
            <a:r>
              <a:rPr lang="en-US" dirty="0" err="1"/>
              <a:t>Bidecadal</a:t>
            </a:r>
            <a:r>
              <a:rPr lang="en-US" dirty="0"/>
              <a:t> </a:t>
            </a:r>
            <a:r>
              <a:rPr lang="en-US" dirty="0" smtClean="0"/>
              <a:t>thermal changes </a:t>
            </a:r>
            <a:r>
              <a:rPr lang="en-US" dirty="0"/>
              <a:t>in the </a:t>
            </a:r>
            <a:r>
              <a:rPr lang="en-US" dirty="0" smtClean="0"/>
              <a:t>abyssal ocean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>
                <a:ea typeface="+mn-ea"/>
                <a:cs typeface="+mn-cs"/>
              </a:rPr>
              <a:t>Forget</a:t>
            </a:r>
            <a:r>
              <a:rPr lang="en-US" dirty="0" smtClean="0">
                <a:ea typeface="+mn-ea"/>
                <a:cs typeface="+mn-cs"/>
              </a:rPr>
              <a:t>: Abyssal hydrographic variability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17411" name="Picture 6" descr="maxClimMLD_Atl_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057525"/>
            <a:ext cx="170973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wunsch_heimbach_2013_fig6_am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012950"/>
            <a:ext cx="2540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H3600m_change-eps-converted-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9" b="6683"/>
          <a:stretch>
            <a:fillRect/>
          </a:stretch>
        </p:blipFill>
        <p:spPr bwMode="auto">
          <a:xfrm>
            <a:off x="458788" y="4468813"/>
            <a:ext cx="16843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fig1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756275"/>
            <a:ext cx="191135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Sea ice modeling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538" y="1720850"/>
            <a:ext cx="6808787" cy="452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i="1" dirty="0" smtClean="0"/>
              <a:t>Gunnar Spreen</a:t>
            </a:r>
            <a:r>
              <a:rPr lang="en-US" dirty="0" smtClean="0"/>
              <a:t>: Sea ice deformation in simulations and data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Martin Losch</a:t>
            </a:r>
            <a:r>
              <a:rPr lang="en-US" dirty="0" smtClean="0"/>
              <a:t>: Convergence and accuracy of sea ice dynamics solvers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Chris Hill</a:t>
            </a:r>
            <a:r>
              <a:rPr lang="en-US" dirty="0" smtClean="0"/>
              <a:t>: MIT/GFDL common code repository</a:t>
            </a:r>
            <a:endParaRPr lang="en-US" dirty="0"/>
          </a:p>
        </p:txBody>
      </p:sp>
      <p:pic>
        <p:nvPicPr>
          <p:cNvPr id="18435" name="Picture 1" descr="C:\Users\spreen\Dropbox\Paper_eigene\2012-07_IceDynModelRGPS\Orig\2_Deformation_Grid\1999-11\12km_1999_Nov_RGPS_3Models_di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5978" r="52711" b="48985"/>
          <a:stretch>
            <a:fillRect/>
          </a:stretch>
        </p:blipFill>
        <p:spPr bwMode="auto">
          <a:xfrm>
            <a:off x="327025" y="1720850"/>
            <a:ext cx="153511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t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340100"/>
            <a:ext cx="15351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830763"/>
            <a:ext cx="20002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Eddying global-ocean </a:t>
            </a:r>
            <a:r>
              <a:rPr lang="en-US" smtClean="0">
                <a:ea typeface="+mj-ea"/>
                <a:cs typeface="+mj-cs"/>
              </a:rPr>
              <a:t>and sea-ice </a:t>
            </a:r>
            <a:r>
              <a:rPr lang="en-US" dirty="0" smtClean="0">
                <a:ea typeface="+mj-ea"/>
                <a:cs typeface="+mj-cs"/>
              </a:rPr>
              <a:t>adjoint-method optimizations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0" y="2039938"/>
            <a:ext cx="6792913" cy="4525962"/>
          </a:xfrm>
        </p:spPr>
        <p:txBody>
          <a:bodyPr rtlCol="0"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b="1" i="1" dirty="0" smtClean="0"/>
              <a:t>Hong Zhang</a:t>
            </a:r>
            <a:r>
              <a:rPr lang="en-US" dirty="0" smtClean="0"/>
              <a:t>: Assessment of CS510 adjoint optimization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b="1" i="1" dirty="0" smtClean="0"/>
              <a:t>David Halpern</a:t>
            </a:r>
            <a:r>
              <a:rPr lang="en-US" dirty="0" smtClean="0"/>
              <a:t>: Impact of data assimilation on ECCO2 Equatorial Undercurrent and North Equatorial Countercurrent in the Pacific Ocean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宋体" charset="0"/>
              <a:cs typeface="宋体" charset="0"/>
            </a:endParaRPr>
          </a:p>
          <a:p>
            <a:pPr>
              <a:defRPr/>
            </a:pPr>
            <a:r>
              <a:rPr lang="en-GB" b="1" i="1" dirty="0" smtClean="0"/>
              <a:t>Carmen Boening</a:t>
            </a:r>
            <a:r>
              <a:rPr lang="en-GB" dirty="0" smtClean="0"/>
              <a:t>: Assimilation of GRACE data in a global, eddying, ocean and sea ice model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宋体" charset="0"/>
              <a:cs typeface="宋体" charset="0"/>
              <a:hlinkClick r:id="rId2" action="ppaction://hlinkpres?slideindex=1&amp;slidetitle="/>
            </a:endParaRPr>
          </a:p>
          <a:p>
            <a:pPr>
              <a:defRPr/>
            </a:pPr>
            <a:r>
              <a:rPr lang="en-US" b="1" i="1" dirty="0" smtClean="0"/>
              <a:t>Ian </a:t>
            </a:r>
            <a:r>
              <a:rPr lang="en-US" b="1" i="1" dirty="0"/>
              <a:t>Fenty</a:t>
            </a:r>
            <a:r>
              <a:rPr lang="en-US" dirty="0"/>
              <a:t>: ICESat-1 and CryoSat sea ice thickness constraints in ECCO models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 t="53841" r="6003" b="9943"/>
          <a:stretch>
            <a:fillRect/>
          </a:stretch>
        </p:blipFill>
        <p:spPr bwMode="auto">
          <a:xfrm>
            <a:off x="457200" y="4327525"/>
            <a:ext cx="1281113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8730" r="33220" b="14240"/>
          <a:stretch>
            <a:fillRect/>
          </a:stretch>
        </p:blipFill>
        <p:spPr bwMode="auto">
          <a:xfrm>
            <a:off x="457200" y="5449888"/>
            <a:ext cx="12811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tm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7700"/>
            <a:ext cx="13509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tm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7700"/>
            <a:ext cx="12811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Ocean ecology and biogeochemistry applications of CS510 solutions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313" y="1882775"/>
            <a:ext cx="6592887" cy="4525963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b="1" i="1" dirty="0" smtClean="0"/>
              <a:t>Mick Follows</a:t>
            </a:r>
            <a:r>
              <a:rPr lang="en-US" dirty="0" smtClean="0"/>
              <a:t>: Ecological applications of ECCO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Michelle Gierach</a:t>
            </a:r>
            <a:r>
              <a:rPr lang="en-US" dirty="0" smtClean="0"/>
              <a:t>: ECCO2-Darwin ocean biogeochemistry model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Dale Kiefer</a:t>
            </a:r>
            <a:r>
              <a:rPr lang="en-US" dirty="0" smtClean="0"/>
              <a:t>: ECCO monitoring and simulating the tuna fishery of the Eastern Tropical Pacific</a:t>
            </a:r>
            <a:endParaRPr lang="en-US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t="8257" r="8983" b="2771"/>
          <a:stretch>
            <a:fillRect/>
          </a:stretch>
        </p:blipFill>
        <p:spPr bwMode="auto">
          <a:xfrm>
            <a:off x="117475" y="4956175"/>
            <a:ext cx="18351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phygrp_19991019_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2320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DICCFLX_darwin_ag4_fk1_mean_20100101_20101231_bw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6940" r="12405"/>
          <a:stretch>
            <a:fillRect/>
          </a:stretch>
        </p:blipFill>
        <p:spPr bwMode="auto">
          <a:xfrm>
            <a:off x="117475" y="3238500"/>
            <a:ext cx="1720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Ice sheet modeling and coupling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113" y="1443038"/>
            <a:ext cx="7045325" cy="4870450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en-US" b="1" i="1" dirty="0" smtClean="0"/>
              <a:t>Helene Seroussi</a:t>
            </a:r>
            <a:r>
              <a:rPr lang="en-US" dirty="0" smtClean="0"/>
              <a:t>: Modeling of Pine Island and Thwaites Glaciers, West Antarctica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Eric Larour</a:t>
            </a:r>
            <a:r>
              <a:rPr lang="en-US" dirty="0" smtClean="0"/>
              <a:t>: Ice/ocean coupling using ISSM and </a:t>
            </a:r>
            <a:r>
              <a:rPr lang="en-US" dirty="0" err="1" smtClean="0"/>
              <a:t>MITgcm</a:t>
            </a:r>
            <a:endParaRPr lang="en-US" dirty="0" smtClean="0"/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>
                <a:ea typeface="+mn-ea"/>
                <a:cs typeface="+mn-cs"/>
              </a:rPr>
              <a:t>Dan </a:t>
            </a:r>
            <a:r>
              <a:rPr lang="en-US" b="1" i="1" dirty="0">
                <a:ea typeface="+mn-ea"/>
                <a:cs typeface="+mn-cs"/>
              </a:rPr>
              <a:t>Goldberg</a:t>
            </a:r>
            <a:r>
              <a:rPr lang="en-US" dirty="0">
                <a:ea typeface="+mn-ea"/>
                <a:cs typeface="+mn-cs"/>
              </a:rPr>
              <a:t>: Parameter and state estimation with a time-dependent </a:t>
            </a:r>
            <a:r>
              <a:rPr lang="en-US" dirty="0" err="1">
                <a:ea typeface="+mn-ea"/>
                <a:cs typeface="+mn-cs"/>
              </a:rPr>
              <a:t>adjoint</a:t>
            </a:r>
            <a:r>
              <a:rPr lang="en-US" dirty="0">
                <a:ea typeface="+mn-ea"/>
                <a:cs typeface="+mn-cs"/>
              </a:rPr>
              <a:t> marine ice sheet </a:t>
            </a:r>
            <a:r>
              <a:rPr lang="en-US" dirty="0" smtClean="0">
                <a:ea typeface="+mn-ea"/>
                <a:cs typeface="+mn-cs"/>
              </a:rPr>
              <a:t>model </a:t>
            </a:r>
          </a:p>
          <a:p>
            <a:pPr>
              <a:defRPr/>
            </a:pPr>
            <a:endParaRPr lang="en-US" u="sng" dirty="0">
              <a:ea typeface="+mn-ea"/>
              <a:cs typeface="+mn-cs"/>
            </a:endParaRPr>
          </a:p>
        </p:txBody>
      </p:sp>
      <p:pic>
        <p:nvPicPr>
          <p:cNvPr id="21507" name="Picture 7" descr="t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601788"/>
            <a:ext cx="165576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t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378200"/>
            <a:ext cx="172878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gla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840288"/>
            <a:ext cx="18446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Ice sheet-ocean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113" y="1390650"/>
            <a:ext cx="7227887" cy="52990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>
                <a:solidFill>
                  <a:srgbClr val="000000"/>
                </a:solidFill>
                <a:ea typeface="+mn-ea"/>
                <a:cs typeface="+mn-cs"/>
              </a:rPr>
              <a:t>Yun </a:t>
            </a:r>
            <a:r>
              <a:rPr lang="en-US" b="1" i="1" dirty="0">
                <a:solidFill>
                  <a:srgbClr val="000000"/>
                </a:solidFill>
                <a:ea typeface="+mn-ea"/>
                <a:cs typeface="+mn-cs"/>
              </a:rPr>
              <a:t>Xu</a:t>
            </a: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: Subaqueous melting of Store Glacier, West 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Greenland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 smtClean="0">
                <a:ea typeface="+mn-ea"/>
                <a:cs typeface="+mn-cs"/>
              </a:rPr>
              <a:t>Roberta </a:t>
            </a:r>
            <a:r>
              <a:rPr lang="en-US" b="1" i="1" dirty="0" err="1" smtClean="0">
                <a:ea typeface="+mn-ea"/>
                <a:cs typeface="+mn-cs"/>
              </a:rPr>
              <a:t>Sciascia</a:t>
            </a:r>
            <a:r>
              <a:rPr lang="en-US" dirty="0" smtClean="0">
                <a:ea typeface="+mn-ea"/>
                <a:cs typeface="+mn-cs"/>
              </a:rPr>
              <a:t>: Submarine melting of </a:t>
            </a:r>
            <a:r>
              <a:rPr lang="en-US" dirty="0" err="1" smtClean="0">
                <a:ea typeface="+mn-ea"/>
                <a:cs typeface="+mn-cs"/>
              </a:rPr>
              <a:t>Helheim</a:t>
            </a:r>
            <a:r>
              <a:rPr lang="en-US" dirty="0" smtClean="0">
                <a:ea typeface="+mn-ea"/>
                <a:cs typeface="+mn-cs"/>
              </a:rPr>
              <a:t> Glacier, Southeast Greenland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Michael Schodlok</a:t>
            </a:r>
            <a:r>
              <a:rPr lang="en-US" dirty="0" smtClean="0"/>
              <a:t>: Sensitivity of the ice shelf ocean system to sea ice formation along Sabrina Coast, East Antarctica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Patrick Heimbach</a:t>
            </a:r>
            <a:r>
              <a:rPr lang="en-US" dirty="0" smtClean="0"/>
              <a:t>: Sub-ice shelf melt rates under Pine Island, West Antarctica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Martin Losch</a:t>
            </a:r>
            <a:r>
              <a:rPr lang="en-US" dirty="0" smtClean="0"/>
              <a:t>: MITgcm adjoint sub-ice shelf cavity circulation under Pine Island, West Antarctica</a:t>
            </a:r>
            <a:endParaRPr lang="en-US" dirty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417638"/>
            <a:ext cx="10826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mean_temp350m_totten_quad03_2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598863"/>
            <a:ext cx="1271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22005" r="5078" b="13802"/>
          <a:stretch>
            <a:fillRect/>
          </a:stretch>
        </p:blipFill>
        <p:spPr bwMode="auto">
          <a:xfrm>
            <a:off x="236538" y="4829175"/>
            <a:ext cx="13620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m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80075"/>
            <a:ext cx="10985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sciascia_fig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53"/>
          <a:stretch>
            <a:fillRect/>
          </a:stretch>
        </p:blipFill>
        <p:spPr bwMode="auto">
          <a:xfrm>
            <a:off x="323850" y="2392363"/>
            <a:ext cx="11557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Impact of tides on large-scale ocean </a:t>
            </a:r>
            <a:r>
              <a:rPr lang="en-US" smtClean="0">
                <a:ea typeface="+mj-ea"/>
                <a:cs typeface="+mj-cs"/>
              </a:rPr>
              <a:t>circulaton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550" y="1927225"/>
            <a:ext cx="6534150" cy="4525963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en-US" b="1" i="1" dirty="0" smtClean="0"/>
              <a:t>Ayan Chaudhuri</a:t>
            </a:r>
            <a:r>
              <a:rPr lang="en-US" dirty="0" smtClean="0"/>
              <a:t>: Impact of tides on ECCO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  <a:hlinkClick r:id="rId2" action="ppaction://hlinkpres?slideindex=1&amp;slidetitle="/>
            </a:endParaRPr>
          </a:p>
          <a:p>
            <a:pPr>
              <a:defRPr/>
            </a:pPr>
            <a:r>
              <a:rPr lang="en-US" b="1" i="1" dirty="0" smtClean="0"/>
              <a:t>Mar Flexas Sbert</a:t>
            </a:r>
            <a:r>
              <a:rPr lang="en-US" dirty="0" smtClean="0"/>
              <a:t>: Role of tides on the presence of the Antarctic Slope Front at the tip of the Antarctic Peninsula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b="1" i="1" dirty="0" smtClean="0"/>
              <a:t>Dimitris Menemenlis et al</a:t>
            </a:r>
            <a:r>
              <a:rPr lang="en-US" dirty="0" smtClean="0"/>
              <a:t>.: Global high-resolution ocean simulations with tides</a:t>
            </a: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5551" r="17783" b="56026"/>
          <a:stretch>
            <a:fillRect/>
          </a:stretch>
        </p:blipFill>
        <p:spPr bwMode="auto">
          <a:xfrm>
            <a:off x="0" y="1514475"/>
            <a:ext cx="22621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::Documents:ANTARTIDA:Fig4f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098800"/>
            <a:ext cx="19732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tm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t="14194" r="9457" b="9914"/>
          <a:stretch>
            <a:fillRect/>
          </a:stretch>
        </p:blipFill>
        <p:spPr bwMode="auto">
          <a:xfrm>
            <a:off x="268288" y="4924425"/>
            <a:ext cx="1879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2741</Words>
  <Application>Microsoft Macintosh PowerPoint</Application>
  <PresentationFormat>On-screen Show (4:3)</PresentationFormat>
  <Paragraphs>115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ＭＳ Ｐゴシック</vt:lpstr>
      <vt:lpstr>Arial</vt:lpstr>
      <vt:lpstr>宋体</vt:lpstr>
      <vt:lpstr>Office Theme</vt:lpstr>
      <vt:lpstr>Some ECCO project highlights from the 2014 ECCO meeting </vt:lpstr>
      <vt:lpstr>Towards standardization of ECCO solutions around lat/lon/cap grids</vt:lpstr>
      <vt:lpstr>Science analyses of ECCO solutions</vt:lpstr>
      <vt:lpstr>Sea ice modeling studies</vt:lpstr>
      <vt:lpstr>Eddying global-ocean and sea-ice adjoint-method optimizations</vt:lpstr>
      <vt:lpstr>Ocean ecology and biogeochemistry applications of CS510 solutions</vt:lpstr>
      <vt:lpstr>Ice sheet modeling and coupling</vt:lpstr>
      <vt:lpstr>Ice sheet-ocean interactions</vt:lpstr>
      <vt:lpstr>Impact of tides on large-scale ocean circulaton</vt:lpstr>
      <vt:lpstr>Selected recent ECCO publications (a more complete list is here: http://ecco2.org/manuscripts/)</vt:lpstr>
      <vt:lpstr>Selected recent ECCO publications (a more complete list is here: http://ecco2.org/manuscripts/)</vt:lpstr>
      <vt:lpstr>Selected recent ECCO publications (a more complete list is here: http://ecco2.org/manuscripts/)</vt:lpstr>
    </vt:vector>
  </TitlesOfParts>
  <Company>Jet Propulsion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ECCO-IcES Project Highlights from the 2014 ECCO Meeting </dc:title>
  <dc:creator>Dimitris Menemenlis</dc:creator>
  <cp:lastModifiedBy>Dimitris Menemenlis</cp:lastModifiedBy>
  <cp:revision>73</cp:revision>
  <dcterms:created xsi:type="dcterms:W3CDTF">2014-02-03T22:23:56Z</dcterms:created>
  <dcterms:modified xsi:type="dcterms:W3CDTF">2014-11-19T17:08:11Z</dcterms:modified>
</cp:coreProperties>
</file>