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47" r:id="rId3"/>
    <p:sldId id="284" r:id="rId4"/>
    <p:sldId id="428" r:id="rId5"/>
    <p:sldId id="452" r:id="rId6"/>
    <p:sldId id="391" r:id="rId7"/>
    <p:sldId id="462" r:id="rId8"/>
    <p:sldId id="448" r:id="rId9"/>
    <p:sldId id="450" r:id="rId10"/>
    <p:sldId id="451" r:id="rId11"/>
    <p:sldId id="438" r:id="rId12"/>
    <p:sldId id="440" r:id="rId13"/>
    <p:sldId id="437" r:id="rId14"/>
    <p:sldId id="465" r:id="rId15"/>
    <p:sldId id="432" r:id="rId16"/>
    <p:sldId id="436" r:id="rId17"/>
    <p:sldId id="439" r:id="rId18"/>
    <p:sldId id="294" r:id="rId19"/>
    <p:sldId id="292" r:id="rId20"/>
    <p:sldId id="339" r:id="rId21"/>
    <p:sldId id="445" r:id="rId22"/>
    <p:sldId id="460" r:id="rId23"/>
    <p:sldId id="463" r:id="rId24"/>
    <p:sldId id="464" r:id="rId25"/>
    <p:sldId id="382" r:id="rId26"/>
    <p:sldId id="444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-488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8DD0-76D0-8B4B-8978-1FB34E6D4AB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92D8-31C7-B743-A0CE-5741E18A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50DB0A-81AE-F946-AA75-EA9E7A0A2B77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EC1591-9B21-0D40-B2FC-EC6C4676A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0162F0-CFCF-A844-BADC-99A2020B1F9B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10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99C2E3-189E-704C-9B7E-7D72DA7EDFE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A62D27-BC5F-2A46-AF60-9EB8A9D6AD07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0162F0-CFCF-A844-BADC-99A2020B1F9B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A62D27-BC5F-2A46-AF60-9EB8A9D6AD07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F5100-4D64-2746-8A0E-E45BEFC7A4C8}" type="slidenum">
              <a:rPr lang="en-US">
                <a:latin typeface="Times" pitchFamily="-108" charset="0"/>
              </a:rPr>
              <a:pPr/>
              <a:t>25</a:t>
            </a:fld>
            <a:endParaRPr lang="en-US">
              <a:latin typeface="Times" pitchFamily="-10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A7CB3-2A32-AF45-A913-A326577FA6E0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2B4CEA-30DF-664C-8FDD-3D9D338E3A5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F5100-4D64-2746-8A0E-E45BEFC7A4C8}" type="slidenum">
              <a:rPr lang="en-US">
                <a:latin typeface="Times" pitchFamily="-108" charset="0"/>
              </a:rPr>
              <a:pPr/>
              <a:t>4</a:t>
            </a:fld>
            <a:endParaRPr lang="en-US">
              <a:latin typeface="Times" pitchFamily="-10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5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F21602-768F-F940-BD51-2203213FEBEE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F21602-768F-F940-BD51-2203213FEBEE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F5100-4D64-2746-8A0E-E45BEFC7A4C8}" type="slidenum">
              <a:rPr lang="en-US">
                <a:latin typeface="Times" pitchFamily="-108" charset="0"/>
              </a:rPr>
              <a:pPr/>
              <a:t>8</a:t>
            </a:fld>
            <a:endParaRPr lang="en-US">
              <a:latin typeface="Times" pitchFamily="-10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9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dirty="0"/>
              <a:t>Subsurface (top) temperature and (bottom) salinity observations binned into 1° × 1° × 1 mo bins with time. Note the slight decrease in data coverage at 800 m depth prior to the 1990s, a result of the differing choices of standard levels among data providers and data centers.</a:t>
            </a:r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85A6F-5B02-FD42-B668-5A96813BB9B6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5FA70-6EE9-7849-9EC7-600027AE4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9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63480-9655-864B-8D6C-D18380438FF6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6FF1E-CB73-5D41-BA95-14714C513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3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59701-D79C-5F44-A531-07FBB8A3BB33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12570-5739-4A42-B8AA-B2912CFA4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CDC78-5C78-5E46-A6E9-CCF4848B94C6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C4EDC-4112-8D49-8B64-652479D3E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5AB381-C1BC-5A43-8A3F-F441A4BFCE0B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8F2A7-4DB4-8041-897A-DB8534AFA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2175E-1DD0-F54F-8E5F-E29AD6AD9582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CB5E4-BCD6-FC4F-8417-A2C403BEC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044F3-2ECA-F344-B834-C838A0B0BE40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16395-86FF-0843-95F1-1038BC49D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3702A-4B92-5143-B842-A19A959FCF02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D5C4-EDF1-2246-8428-A704E722C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19496-352C-F24A-B246-C5ABBDF0E593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42673-DD8E-8B4A-AB34-AEC3106CB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4FC8F-DB6A-C145-8520-5737F0FEEE00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BD307-5727-E849-8134-A7F9C2462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1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D1BFF-A198-984F-A414-752110C38536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3C423-2563-9C41-9DC9-5B84DABDD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9C15EC60-E314-9B4F-812C-F2E2553D3806}" type="datetime1">
              <a:rPr lang="en-US"/>
              <a:pPr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E2033909-4EAB-4F41-B928-1EC9CCB665B8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onlinelibrary.wiley.com/doi/10.1029/2011JC007401/full%23jgrc12272-fig-0002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7476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charset="0"/>
                <a:ea typeface="ＭＳ Ｐゴシック" charset="0"/>
                <a:cs typeface="Times New Roman" charset="0"/>
              </a:rPr>
              <a:t>An Ensemble of Historical Ocean </a:t>
            </a:r>
            <a:br>
              <a:rPr lang="en-US" sz="3600" b="1" dirty="0" smtClean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600" b="1" dirty="0" err="1" smtClean="0">
                <a:latin typeface="Times New Roman" charset="0"/>
                <a:ea typeface="ＭＳ Ｐゴシック" charset="0"/>
                <a:cs typeface="Times New Roman" charset="0"/>
              </a:rPr>
              <a:t>Reanalyses</a:t>
            </a:r>
            <a:r>
              <a:rPr lang="en-US" sz="3600" b="1" dirty="0" smtClean="0">
                <a:latin typeface="Times New Roman" charset="0"/>
                <a:ea typeface="ＭＳ Ｐゴシック" charset="0"/>
                <a:cs typeface="Times New Roman" charset="0"/>
              </a:rPr>
              <a:t> with Sparse Input</a:t>
            </a:r>
            <a:endParaRPr lang="en-US" sz="3600" b="1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4701" y="2172646"/>
            <a:ext cx="8247337" cy="338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Benjamin Giese / TAMU</a:t>
            </a:r>
          </a:p>
          <a:p>
            <a:pPr algn="ctr"/>
            <a:r>
              <a:rPr lang="en-US" dirty="0" smtClean="0"/>
              <a:t>                </a:t>
            </a:r>
          </a:p>
          <a:p>
            <a:endParaRPr lang="en-US" dirty="0"/>
          </a:p>
          <a:p>
            <a:r>
              <a:rPr lang="en-US" dirty="0" smtClean="0"/>
              <a:t>                With:</a:t>
            </a:r>
          </a:p>
          <a:p>
            <a:endParaRPr lang="en-US" u="sng" dirty="0"/>
          </a:p>
          <a:p>
            <a:r>
              <a:rPr lang="en-US" dirty="0" smtClean="0"/>
              <a:t>                </a:t>
            </a:r>
            <a:r>
              <a:rPr lang="en-US" dirty="0" err="1" smtClean="0"/>
              <a:t>Chunxue</a:t>
            </a:r>
            <a:r>
              <a:rPr lang="en-US" dirty="0" smtClean="0"/>
              <a:t> Yang  IPSL, Kelley Bradley  TAMU</a:t>
            </a:r>
          </a:p>
          <a:p>
            <a:r>
              <a:rPr lang="en-US" dirty="0" smtClean="0"/>
              <a:t>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Jim Carton, Gennady </a:t>
            </a:r>
            <a:r>
              <a:rPr lang="en-US" dirty="0" err="1" smtClean="0"/>
              <a:t>Chepurin</a:t>
            </a:r>
            <a:r>
              <a:rPr lang="en-US" dirty="0" smtClean="0"/>
              <a:t>  UMD</a:t>
            </a:r>
            <a:endParaRPr lang="en-US" dirty="0"/>
          </a:p>
          <a:p>
            <a:r>
              <a:rPr lang="en-US" dirty="0" smtClean="0"/>
              <a:t>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Gil Compo, </a:t>
            </a:r>
            <a:r>
              <a:rPr lang="en-US" dirty="0" err="1" smtClean="0"/>
              <a:t>Prashant</a:t>
            </a:r>
            <a:r>
              <a:rPr lang="en-US" dirty="0" smtClean="0"/>
              <a:t> </a:t>
            </a:r>
            <a:r>
              <a:rPr lang="en-US" dirty="0" err="1" smtClean="0"/>
              <a:t>Sardeshmukh</a:t>
            </a:r>
            <a:r>
              <a:rPr lang="en-US" dirty="0" smtClean="0"/>
              <a:t>, Jeff Whitaker  NOAA/CIRES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1600" dirty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110537"/>
            <a:ext cx="8228160" cy="724396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 smtClean="0"/>
              <a:t>Streamfunction (</a:t>
            </a:r>
            <a:r>
              <a:rPr lang="en-GB" sz="2800" b="1" dirty="0" err="1" smtClean="0"/>
              <a:t>sv</a:t>
            </a:r>
            <a:r>
              <a:rPr lang="en-GB" sz="2800" b="1" dirty="0" smtClean="0"/>
              <a:t>) for SODA 2.2.4 and 2.2.0</a:t>
            </a:r>
            <a:endParaRPr lang="en-GB" sz="2800" b="1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 descr="streamfunction_2.2.4_2.2.0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5508" r="2854" b="5408"/>
          <a:stretch/>
        </p:blipFill>
        <p:spPr>
          <a:xfrm>
            <a:off x="222433" y="1506858"/>
            <a:ext cx="8710793" cy="522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5900" y="2554216"/>
            <a:ext cx="3238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SODA 2.2.4 - Full Assimilation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SODA 2.2.0 - No Assimilation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0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ADS_2.5_distribu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61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09" y="6271402"/>
            <a:ext cx="3437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From: http</a:t>
            </a:r>
            <a:r>
              <a:rPr lang="en-US" sz="1400" dirty="0"/>
              <a:t>://</a:t>
            </a:r>
            <a:r>
              <a:rPr lang="en-US" sz="1400" dirty="0" err="1"/>
              <a:t>icoads.noaa.gov</a:t>
            </a:r>
            <a:r>
              <a:rPr lang="en-US" sz="1400" dirty="0"/>
              <a:t>/r2.5sst.html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848" y="222441"/>
            <a:ext cx="268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Observations</a:t>
            </a:r>
          </a:p>
          <a:p>
            <a:r>
              <a:rPr lang="en-US" dirty="0" smtClean="0"/>
              <a:t>In ICOADS Release 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3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_sst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3" r="4994" b="7459"/>
          <a:stretch/>
        </p:blipFill>
        <p:spPr>
          <a:xfrm>
            <a:off x="-12864" y="1470982"/>
            <a:ext cx="9156756" cy="5379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6217" y="121984"/>
            <a:ext cx="377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SST averaged 60S to 60N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13529" y="1956897"/>
            <a:ext cx="4431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 – 18 SODAsi.2 ensemble members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HadISST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Dark Blue </a:t>
            </a:r>
            <a:r>
              <a:rPr lang="en-US" dirty="0" smtClean="0">
                <a:solidFill>
                  <a:schemeClr val="bg1"/>
                </a:solidFill>
              </a:rPr>
              <a:t>– ERSSTv3b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Cyan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err="1" smtClean="0">
                <a:solidFill>
                  <a:schemeClr val="bg1"/>
                </a:solidFill>
              </a:rPr>
              <a:t>Cobe</a:t>
            </a:r>
            <a:r>
              <a:rPr lang="en-US" dirty="0" smtClean="0">
                <a:solidFill>
                  <a:schemeClr val="bg1"/>
                </a:solidFill>
              </a:rPr>
              <a:t> II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3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961" y="139161"/>
            <a:ext cx="164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SST EOFs</a:t>
            </a:r>
            <a:endParaRPr lang="en-US" sz="2400" dirty="0"/>
          </a:p>
        </p:txBody>
      </p:sp>
      <p:pic>
        <p:nvPicPr>
          <p:cNvPr id="5" name="Picture 4" descr="sst_eof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6979" r="5605" b="5083"/>
          <a:stretch/>
        </p:blipFill>
        <p:spPr>
          <a:xfrm>
            <a:off x="3904037" y="0"/>
            <a:ext cx="523996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611" y="893446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6430" y="3178117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6430" y="5430879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3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_70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488"/>
          <a:stretch/>
        </p:blipFill>
        <p:spPr>
          <a:xfrm>
            <a:off x="4020848" y="0"/>
            <a:ext cx="5123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429" y="796482"/>
            <a:ext cx="218641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Global Average</a:t>
            </a:r>
          </a:p>
          <a:p>
            <a:pPr algn="ctr"/>
            <a:r>
              <a:rPr lang="en-US" dirty="0" smtClean="0"/>
              <a:t>Heat Content 700m</a:t>
            </a:r>
          </a:p>
          <a:p>
            <a:pPr algn="ctr"/>
            <a:endParaRPr lang="en-US" dirty="0"/>
          </a:p>
          <a:p>
            <a:pPr algn="ctr"/>
            <a:r>
              <a:rPr lang="en-US" sz="1400" dirty="0" err="1" smtClean="0"/>
              <a:t>Levitus</a:t>
            </a:r>
            <a:r>
              <a:rPr lang="en-US" sz="1400" dirty="0" smtClean="0"/>
              <a:t> et al. (2008) </a:t>
            </a:r>
          </a:p>
          <a:p>
            <a:pPr algn="ctr"/>
            <a:r>
              <a:rPr lang="en-US" sz="1400" dirty="0" smtClean="0"/>
              <a:t>shown in red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err="1" smtClean="0"/>
              <a:t>Zettajoules</a:t>
            </a:r>
            <a:r>
              <a:rPr lang="en-US" sz="1400" dirty="0" smtClean="0"/>
              <a:t> – 10</a:t>
            </a:r>
            <a:r>
              <a:rPr lang="en-US" sz="1400" baseline="30000" dirty="0" smtClean="0"/>
              <a:t>21</a:t>
            </a:r>
            <a:r>
              <a:rPr lang="en-US" sz="1400" dirty="0" smtClean="0"/>
              <a:t> joules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03898" y="3675762"/>
            <a:ext cx="236582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HC700 Tendency</a:t>
            </a:r>
          </a:p>
          <a:p>
            <a:r>
              <a:rPr lang="en-US" dirty="0" smtClean="0"/>
              <a:t>Averaged 1920-2011</a:t>
            </a:r>
          </a:p>
          <a:p>
            <a:endParaRPr lang="en-US" dirty="0"/>
          </a:p>
          <a:p>
            <a:r>
              <a:rPr lang="en-US" dirty="0" smtClean="0"/>
              <a:t>Q =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*</a:t>
            </a:r>
            <a:r>
              <a:rPr lang="en-US" dirty="0" err="1" smtClean="0"/>
              <a:t>ρ</a:t>
            </a:r>
            <a:r>
              <a:rPr lang="en-US" dirty="0" smtClean="0"/>
              <a:t>*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baseline="-25000" dirty="0" smtClean="0"/>
              <a:t>       </a:t>
            </a:r>
            <a:r>
              <a:rPr lang="en-US" dirty="0" smtClean="0"/>
              <a:t>= 0.41 watts m</a:t>
            </a:r>
            <a:r>
              <a:rPr lang="en-US" baseline="30000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yn_ht_7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5" y="7176"/>
            <a:ext cx="49820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680" y="472631"/>
            <a:ext cx="354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Height 700 m</a:t>
            </a:r>
          </a:p>
          <a:p>
            <a:endParaRPr lang="en-US" dirty="0"/>
          </a:p>
          <a:p>
            <a:r>
              <a:rPr lang="en-US" dirty="0" smtClean="0"/>
              <a:t>Red – </a:t>
            </a:r>
            <a:r>
              <a:rPr lang="en-US" dirty="0" err="1" smtClean="0"/>
              <a:t>Levitus</a:t>
            </a:r>
            <a:r>
              <a:rPr lang="en-US" dirty="0" smtClean="0"/>
              <a:t> (2012) </a:t>
            </a:r>
          </a:p>
          <a:p>
            <a:r>
              <a:rPr lang="en-US" dirty="0" err="1" smtClean="0"/>
              <a:t>Thermosteric</a:t>
            </a:r>
            <a:r>
              <a:rPr lang="en-US" dirty="0" smtClean="0"/>
              <a:t> sea level to 700m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896" y="3669513"/>
            <a:ext cx="3041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Dynamic Height </a:t>
            </a:r>
          </a:p>
          <a:p>
            <a:r>
              <a:rPr lang="en-US" dirty="0" err="1" smtClean="0"/>
              <a:t>Dyn</a:t>
            </a:r>
            <a:r>
              <a:rPr lang="en-US" dirty="0" smtClean="0"/>
              <a:t>-cm per year 1920-2011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3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ctor_wind_stress_tendenc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5" y="0"/>
            <a:ext cx="49820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93" y="900639"/>
            <a:ext cx="367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Northward migration of Circulation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750" y="3005810"/>
            <a:ext cx="34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Strengthened Walker Circulation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059" y="7658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Stress Tendency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059" y="5477323"/>
            <a:ext cx="312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Intensification of mid-latitude </a:t>
            </a:r>
          </a:p>
          <a:p>
            <a:r>
              <a:rPr lang="en-US" dirty="0" err="1" smtClean="0"/>
              <a:t>westerlies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3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_3.4_two_perio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5" y="0"/>
            <a:ext cx="49820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258" y="1679071"/>
            <a:ext cx="33459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20CRv2 uses HadISST1.1 </a:t>
            </a:r>
          </a:p>
          <a:p>
            <a:r>
              <a:rPr lang="en-US" dirty="0"/>
              <a:t>m</a:t>
            </a:r>
            <a:r>
              <a:rPr lang="en-US" dirty="0" smtClean="0"/>
              <a:t>onthly means interpolated </a:t>
            </a:r>
          </a:p>
          <a:p>
            <a:r>
              <a:rPr lang="en-US" dirty="0"/>
              <a:t>d</a:t>
            </a:r>
            <a:r>
              <a:rPr lang="en-US" dirty="0" smtClean="0"/>
              <a:t>aily values.</a:t>
            </a:r>
          </a:p>
          <a:p>
            <a:endParaRPr lang="en-US" dirty="0"/>
          </a:p>
          <a:p>
            <a:r>
              <a:rPr lang="en-US" dirty="0" smtClean="0"/>
              <a:t>All ensemble members use </a:t>
            </a:r>
          </a:p>
          <a:p>
            <a:r>
              <a:rPr lang="en-US" dirty="0" smtClean="0"/>
              <a:t>the same SST, </a:t>
            </a:r>
            <a:r>
              <a:rPr lang="en-US" i="1" dirty="0" smtClean="0"/>
              <a:t>with a constant </a:t>
            </a:r>
          </a:p>
          <a:p>
            <a:r>
              <a:rPr lang="en-US" i="1" dirty="0"/>
              <a:t>e</a:t>
            </a:r>
            <a:r>
              <a:rPr lang="en-US" i="1" dirty="0" smtClean="0"/>
              <a:t>rror estimate.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630" y="186296"/>
            <a:ext cx="351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Niño3.4 SST for 18 ensemble 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embers of SODAsi.2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43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445978" y="0"/>
            <a:ext cx="492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SON SST Anomaly 1877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417513" y="1358118"/>
            <a:ext cx="1870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Times New Roman" charset="0"/>
                <a:cs typeface="Times New Roman" charset="0"/>
              </a:rPr>
              <a:t>HadISST1.1</a:t>
            </a:r>
          </a:p>
          <a:p>
            <a:pPr eaLnBrk="1" hangingPunct="1"/>
            <a:r>
              <a:rPr lang="en-US" sz="2000" dirty="0" smtClean="0">
                <a:latin typeface="Times New Roman" charset="0"/>
                <a:cs typeface="Times New Roman" charset="0"/>
              </a:rPr>
              <a:t>Used to force 20CRv2</a:t>
            </a:r>
            <a:endParaRPr lang="en-US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430213" y="3231387"/>
            <a:ext cx="1870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Times New Roman" charset="0"/>
                <a:cs typeface="Times New Roman" charset="0"/>
              </a:rPr>
              <a:t>SODAsi.2</a:t>
            </a:r>
          </a:p>
          <a:p>
            <a:pPr eaLnBrk="1" hangingPunct="1"/>
            <a:r>
              <a:rPr lang="en-US" sz="2000" dirty="0" smtClean="0">
                <a:latin typeface="Times New Roman" charset="0"/>
                <a:cs typeface="Times New Roman" charset="0"/>
              </a:rPr>
              <a:t>Ensemble Member 15</a:t>
            </a:r>
            <a:endParaRPr lang="en-US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430213" y="4954942"/>
            <a:ext cx="1870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Times New Roman" charset="0"/>
                <a:cs typeface="Times New Roman" charset="0"/>
              </a:rPr>
              <a:t>SODAsi.2</a:t>
            </a:r>
          </a:p>
          <a:p>
            <a:pPr eaLnBrk="1" hangingPunct="1"/>
            <a:r>
              <a:rPr lang="en-US" sz="2000" dirty="0" smtClean="0">
                <a:latin typeface="Times New Roman" charset="0"/>
                <a:cs typeface="Times New Roman" charset="0"/>
              </a:rPr>
              <a:t>Ensemble Member 18</a:t>
            </a:r>
            <a:endParaRPr lang="en-US" sz="2000" dirty="0">
              <a:latin typeface="Times New Roman" charset="0"/>
              <a:cs typeface="Times New Roman" charset="0"/>
            </a:endParaRPr>
          </a:p>
        </p:txBody>
      </p:sp>
      <p:pic>
        <p:nvPicPr>
          <p:cNvPr id="3" name="Picture 2" descr="ep_and_wp_enso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7659" b="4772"/>
          <a:stretch/>
        </p:blipFill>
        <p:spPr>
          <a:xfrm>
            <a:off x="2445978" y="525277"/>
            <a:ext cx="4827246" cy="600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114163" y="64919"/>
            <a:ext cx="6970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Weak/West Pacific ENSO  Ensemble 18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 descr="Ensemble_18_187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67" y="674236"/>
            <a:ext cx="4270121" cy="587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7476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charset="0"/>
                <a:ea typeface="ＭＳ Ｐゴシック" charset="0"/>
                <a:cs typeface="Times New Roman" charset="0"/>
              </a:rPr>
              <a:t>A Brief History of SODA </a:t>
            </a:r>
            <a:br>
              <a:rPr lang="en-US" sz="3600" b="1" dirty="0" smtClean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600" b="1" dirty="0" smtClean="0">
                <a:latin typeface="Times New Roman" charset="0"/>
                <a:ea typeface="ＭＳ Ｐゴシック" charset="0"/>
                <a:cs typeface="Times New Roman" charset="0"/>
              </a:rPr>
              <a:t>Simple Ocean Data Assimilation</a:t>
            </a:r>
            <a:endParaRPr lang="en-US" sz="3600" b="1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34412" y="5041458"/>
            <a:ext cx="3109588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5575" y="1944565"/>
            <a:ext cx="72026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1990s – Development by Carton et al.</a:t>
            </a:r>
          </a:p>
          <a:p>
            <a:endParaRPr lang="en-US" dirty="0"/>
          </a:p>
          <a:p>
            <a:r>
              <a:rPr lang="en-US" dirty="0" smtClean="0"/>
              <a:t>Early 2000’s  - “SODA” Upgrades (POP, changes to SODA, etc.)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SODA 1.4 series – First released series</a:t>
            </a:r>
          </a:p>
          <a:p>
            <a:endParaRPr lang="en-US" dirty="0"/>
          </a:p>
          <a:p>
            <a:r>
              <a:rPr lang="en-US" dirty="0" smtClean="0"/>
              <a:t>SODA 2.0 and 2.1 Series  (Forcing upgrades - Drop rate corrections)</a:t>
            </a:r>
          </a:p>
          <a:p>
            <a:endParaRPr lang="en-US" dirty="0"/>
          </a:p>
          <a:p>
            <a:r>
              <a:rPr lang="en-US" dirty="0" smtClean="0"/>
              <a:t>SODA 2.2 Series – First Historical Runs (20CR atmosphere)</a:t>
            </a:r>
          </a:p>
          <a:p>
            <a:endParaRPr lang="en-US" dirty="0"/>
          </a:p>
          <a:p>
            <a:r>
              <a:rPr lang="en-US" dirty="0" err="1" smtClean="0"/>
              <a:t>SODAsi</a:t>
            </a:r>
            <a:r>
              <a:rPr lang="en-US" dirty="0" smtClean="0"/>
              <a:t>  Series – Sparse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7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114163" y="64919"/>
            <a:ext cx="6970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Strong/East Pacific ENSO  Ensemble 15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3" name="Picture 2" descr="Ensemble_15_187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82" y="727307"/>
            <a:ext cx="4356865" cy="5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4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148" y="263098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96148" y="1817539"/>
            <a:ext cx="689481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OARCA – Ocean Atmosphere Reanalysis for Climate Applications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20CRv2 forced by </a:t>
            </a:r>
            <a:r>
              <a:rPr lang="en-US" dirty="0" err="1" smtClean="0"/>
              <a:t>HadISST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SODAsi</a:t>
            </a:r>
            <a:r>
              <a:rPr lang="en-US" dirty="0" smtClean="0"/>
              <a:t> forced by 20CRv2 (1)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20CR system forced by </a:t>
            </a:r>
            <a:r>
              <a:rPr lang="en-US" dirty="0" err="1" smtClean="0"/>
              <a:t>SODAsi</a:t>
            </a:r>
            <a:r>
              <a:rPr lang="en-US" dirty="0" smtClean="0"/>
              <a:t> (2)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New ocean run forced by (3)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118" y="678596"/>
            <a:ext cx="225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Directions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1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148" y="263098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XP1_1916-1920_TAUX_Before&amp;After_Nino4EQ__SODA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021"/>
            <a:ext cx="9144000" cy="3655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090" y="704701"/>
            <a:ext cx="6136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Niño 4 Zonal Wind Stress</a:t>
            </a:r>
          </a:p>
          <a:p>
            <a:pPr algn="ctr"/>
            <a:endParaRPr lang="en-US" sz="2400" dirty="0" smtClean="0"/>
          </a:p>
          <a:p>
            <a:r>
              <a:rPr lang="en-US" dirty="0"/>
              <a:t> </a:t>
            </a:r>
            <a:r>
              <a:rPr lang="en-US" dirty="0" smtClean="0"/>
              <a:t>- from 1 ensemble member in 20CRv2 (black line)</a:t>
            </a:r>
          </a:p>
          <a:p>
            <a:r>
              <a:rPr lang="en-US" dirty="0"/>
              <a:t> </a:t>
            </a:r>
            <a:r>
              <a:rPr lang="en-US" dirty="0" smtClean="0"/>
              <a:t>- from 7 ensembles members of 20CR driven by </a:t>
            </a:r>
            <a:r>
              <a:rPr lang="en-US" dirty="0" err="1" smtClean="0"/>
              <a:t>SODAsi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9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0639" y="330489"/>
            <a:ext cx="5611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Niño 3.4 SST 1996-2000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Blue – HadIsst1.1</a:t>
            </a:r>
          </a:p>
          <a:p>
            <a:pPr algn="ctr"/>
            <a:r>
              <a:rPr lang="en-US" dirty="0" smtClean="0"/>
              <a:t>Black - SODAsi.1 </a:t>
            </a:r>
          </a:p>
          <a:p>
            <a:pPr algn="ctr"/>
            <a:r>
              <a:rPr lang="en-US" dirty="0" smtClean="0"/>
              <a:t>Red - 20CR system forced by SODAsi.1</a:t>
            </a:r>
            <a:endParaRPr lang="en-US" dirty="0"/>
          </a:p>
        </p:txBody>
      </p:sp>
      <p:pic>
        <p:nvPicPr>
          <p:cNvPr id="4" name="Picture 3" descr="XP2_1996-2000_SST_All_ENSEMBLES_InandOut_with_HADISST_Nino3.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321"/>
            <a:ext cx="9144000" cy="3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0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1122" y="3275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Niño 3.4 SST </a:t>
            </a:r>
            <a:r>
              <a:rPr lang="en-US" sz="2400" dirty="0" smtClean="0"/>
              <a:t>1916-1920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Blue – HadIsst1.1</a:t>
            </a:r>
          </a:p>
          <a:p>
            <a:pPr algn="ctr"/>
            <a:r>
              <a:rPr lang="en-US" dirty="0"/>
              <a:t>Black - SODAsi.1 </a:t>
            </a:r>
          </a:p>
          <a:p>
            <a:pPr algn="ctr"/>
            <a:r>
              <a:rPr lang="en-US" dirty="0"/>
              <a:t>Red - 20CR system forced by SODAsi.1</a:t>
            </a:r>
          </a:p>
        </p:txBody>
      </p:sp>
      <p:pic>
        <p:nvPicPr>
          <p:cNvPr id="3" name="Picture 2" descr="XP1_1916-1920_SST_ALL_ENSEMBLES_InandOut_with_HADISST_Nino3.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554"/>
            <a:ext cx="9144000" cy="3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Summary and Conclusions</a:t>
            </a:r>
            <a:endParaRPr lang="en-US" sz="36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9244" y="5380185"/>
            <a:ext cx="6400800" cy="121920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81000" y="1219201"/>
            <a:ext cx="8610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6213" indent="-176213">
              <a:buFontTx/>
              <a:buChar char="•"/>
            </a:pPr>
            <a:r>
              <a:rPr lang="en-US" dirty="0" smtClean="0"/>
              <a:t>A new ensemble of historical ocean </a:t>
            </a:r>
            <a:r>
              <a:rPr lang="en-US" dirty="0" err="1" smtClean="0"/>
              <a:t>reanalyses</a:t>
            </a:r>
            <a:r>
              <a:rPr lang="en-US" dirty="0" smtClean="0"/>
              <a:t> has been completed</a:t>
            </a:r>
          </a:p>
          <a:p>
            <a:pPr marL="176213" indent="-176213">
              <a:buFontTx/>
              <a:buChar char="•"/>
            </a:pPr>
            <a:endParaRPr lang="en-US" dirty="0"/>
          </a:p>
          <a:p>
            <a:pPr marL="176213" indent="-176213">
              <a:buFontTx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reanalyses</a:t>
            </a:r>
            <a:r>
              <a:rPr lang="en-US" dirty="0" smtClean="0"/>
              <a:t> show trends and decadal variability….Heat content and dynamic height have quite linear trends from about 1920 to the present.  </a:t>
            </a:r>
          </a:p>
          <a:p>
            <a:pPr marL="176213" indent="-176213">
              <a:buFontTx/>
              <a:buChar char="•"/>
            </a:pPr>
            <a:endParaRPr lang="en-US" dirty="0"/>
          </a:p>
          <a:p>
            <a:pPr marL="176213" indent="-176213">
              <a:buFontTx/>
              <a:buChar char="•"/>
            </a:pPr>
            <a:r>
              <a:rPr lang="en-US" dirty="0" smtClean="0"/>
              <a:t>The historical </a:t>
            </a:r>
            <a:r>
              <a:rPr lang="en-US" dirty="0" err="1" smtClean="0"/>
              <a:t>reanalyses</a:t>
            </a:r>
            <a:r>
              <a:rPr lang="en-US" dirty="0" smtClean="0"/>
              <a:t> are used to explore ENSO variation over the period from 1871-2011.  There is </a:t>
            </a:r>
            <a:r>
              <a:rPr lang="en-US" dirty="0"/>
              <a:t>little long term trend in strength, location, or </a:t>
            </a:r>
            <a:r>
              <a:rPr lang="en-US" dirty="0" smtClean="0"/>
              <a:t>frequency of ENSO…but there is prominent multi-decadal variability.  </a:t>
            </a:r>
          </a:p>
          <a:p>
            <a:endParaRPr lang="en-US" dirty="0" smtClean="0"/>
          </a:p>
          <a:p>
            <a:pPr marL="176213" indent="-176213">
              <a:buFontTx/>
              <a:buChar char="•"/>
            </a:pPr>
            <a:r>
              <a:rPr lang="en-US" smtClean="0"/>
              <a:t>There </a:t>
            </a:r>
            <a:r>
              <a:rPr lang="en-US" dirty="0" smtClean="0"/>
              <a:t>are some interesting preliminary results suggesting a coupled historical reanalysis may be feasible.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3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28600"/>
            <a:ext cx="5410200" cy="11430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Times New Roman" charset="0"/>
              </a:rPr>
              <a:t>Simple Ocean Data Assimilation</a:t>
            </a:r>
            <a:br>
              <a:rPr lang="en-US" sz="2400" b="1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2400" b="1" dirty="0">
                <a:latin typeface="Times New Roman" charset="0"/>
                <a:ea typeface="ＭＳ Ｐゴシック" charset="0"/>
                <a:cs typeface="Times New Roman" charset="0"/>
              </a:rPr>
              <a:t> (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Times New Roman" charset="0"/>
              </a:rPr>
              <a:t>SODAsi.2) </a:t>
            </a:r>
            <a:endParaRPr lang="en-US" sz="2400" b="1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301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Eighteen </a:t>
            </a:r>
            <a:r>
              <a:rPr lang="en-US" sz="2000" b="1" dirty="0">
                <a:latin typeface="Times New Roman" charset="0"/>
                <a:cs typeface="Times New Roman" charset="0"/>
              </a:rPr>
              <a:t>Ensemble Members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err="1">
                <a:latin typeface="Times New Roman" charset="0"/>
                <a:cs typeface="Times New Roman" charset="0"/>
              </a:rPr>
              <a:t>Numerics</a:t>
            </a:r>
            <a:endParaRPr lang="en-US" sz="2000" b="1" dirty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Times New Roman" charset="0"/>
                <a:cs typeface="Times New Roman" charset="0"/>
              </a:rPr>
              <a:t>Parallel Ocean Program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Domain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Times New Roman" charset="0"/>
                <a:cs typeface="Times New Roman" charset="0"/>
              </a:rPr>
              <a:t>Global (including Arctic)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Resolution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Times New Roman" charset="0"/>
                <a:cs typeface="Times New Roman" charset="0"/>
              </a:rPr>
              <a:t>0.4x0.25 average (~25km x 25km </a:t>
            </a:r>
            <a:r>
              <a:rPr lang="en-US" sz="2000" dirty="0" err="1">
                <a:latin typeface="Times New Roman" charset="0"/>
                <a:cs typeface="Times New Roman" charset="0"/>
              </a:rPr>
              <a:t>midlat</a:t>
            </a:r>
            <a:r>
              <a:rPr lang="en-US" sz="2000" dirty="0">
                <a:latin typeface="Times New Roman" charset="0"/>
                <a:cs typeface="Times New Roman" charset="0"/>
              </a:rPr>
              <a:t>) horizontal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Times New Roman" charset="0"/>
                <a:cs typeface="Times New Roman" charset="0"/>
              </a:rPr>
              <a:t>40 levels: 10m near surface to 450m in deep ocean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Winds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Eighteen </a:t>
            </a:r>
            <a:r>
              <a:rPr lang="en-US" sz="2000" dirty="0">
                <a:latin typeface="Times New Roman" charset="0"/>
                <a:cs typeface="Times New Roman" charset="0"/>
              </a:rPr>
              <a:t>ensemble members of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20CRv2* </a:t>
            </a:r>
            <a:r>
              <a:rPr lang="en-US" sz="2000" dirty="0">
                <a:latin typeface="Times New Roman" charset="0"/>
                <a:cs typeface="Times New Roman" charset="0"/>
              </a:rPr>
              <a:t>daily stress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1846 </a:t>
            </a:r>
            <a:r>
              <a:rPr lang="en-US" sz="2000" dirty="0">
                <a:latin typeface="Times New Roman" charset="0"/>
                <a:cs typeface="Times New Roman" charset="0"/>
              </a:rPr>
              <a:t>–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2011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Heat and Salt fluxes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Times New Roman" charset="0"/>
                <a:cs typeface="Times New Roman" charset="0"/>
              </a:rPr>
              <a:t>Bulk formulae using 20CRv2 daily variables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SODA Data Assimilation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Times New Roman" charset="0"/>
                <a:cs typeface="Times New Roman" charset="0"/>
              </a:rPr>
              <a:t>ICOADS 2.5 SST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data (no hydrography)</a:t>
            </a:r>
            <a:endParaRPr lang="en-US" sz="1600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b="1" dirty="0">
              <a:solidFill>
                <a:schemeClr val="hlink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194425" y="60325"/>
          <a:ext cx="2890838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Bitmap Image" r:id="rId4" imgW="3801006" imgH="3780952" progId="">
                  <p:embed/>
                </p:oleObj>
              </mc:Choice>
              <mc:Fallback>
                <p:oleObj name="Bitmap Image" r:id="rId4" imgW="3801006" imgH="3780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60325"/>
                        <a:ext cx="2890838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33400" y="12192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72" y="1467016"/>
            <a:ext cx="81520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response to the need for longer time series of SST reconstructions were developed:  </a:t>
            </a:r>
            <a:r>
              <a:rPr lang="en-US" dirty="0" err="1"/>
              <a:t>eg</a:t>
            </a:r>
            <a:r>
              <a:rPr lang="en-US" dirty="0"/>
              <a:t>. Kaplan, </a:t>
            </a:r>
            <a:r>
              <a:rPr lang="en-US" dirty="0" err="1"/>
              <a:t>HadISST</a:t>
            </a:r>
            <a:r>
              <a:rPr lang="en-US" dirty="0"/>
              <a:t>, ERSST</a:t>
            </a:r>
          </a:p>
          <a:p>
            <a:endParaRPr lang="en-US" dirty="0"/>
          </a:p>
          <a:p>
            <a:r>
              <a:rPr lang="en-US" dirty="0"/>
              <a:t>These reconstructions rely on patterns of ENSO in data rich periods to reconstruct SST in data poor periods.</a:t>
            </a:r>
          </a:p>
          <a:p>
            <a:endParaRPr lang="en-US" dirty="0"/>
          </a:p>
          <a:p>
            <a:r>
              <a:rPr lang="en-US" dirty="0"/>
              <a:t>Note: Our notion </a:t>
            </a:r>
            <a:r>
              <a:rPr lang="en-US" dirty="0" smtClean="0"/>
              <a:t>of ENSO structure is </a:t>
            </a:r>
            <a:r>
              <a:rPr lang="en-US" dirty="0"/>
              <a:t>largely based on the 82/83 and 97/98 events….which were both strong and far to the east.</a:t>
            </a:r>
          </a:p>
          <a:p>
            <a:endParaRPr lang="en-US" dirty="0"/>
          </a:p>
          <a:p>
            <a:r>
              <a:rPr lang="en-US" dirty="0"/>
              <a:t>SST reconstructions imprint the structure of these events into periods of few observations. 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479" y="693581"/>
            <a:ext cx="6838044" cy="232061"/>
          </a:xfrm>
        </p:spPr>
        <p:txBody>
          <a:bodyPr/>
          <a:lstStyle/>
          <a:p>
            <a:pPr eaLnBrk="1" hangingPunct="1"/>
            <a:endParaRPr lang="en-US" sz="32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1877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0380" y="61183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HadISST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5319" y="634056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SODA</a:t>
            </a:r>
            <a:endParaRPr lang="en-US" dirty="0"/>
          </a:p>
        </p:txBody>
      </p:sp>
      <p:pic>
        <p:nvPicPr>
          <p:cNvPr id="3" name="Picture 2" descr="Untitle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11704" r="1854" b="3126"/>
          <a:stretch/>
        </p:blipFill>
        <p:spPr>
          <a:xfrm>
            <a:off x="1075952" y="1277242"/>
            <a:ext cx="7448283" cy="53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435981" y="447993"/>
            <a:ext cx="65927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err="1" smtClean="0">
                <a:latin typeface="+mn-lt"/>
                <a:cs typeface="Times New Roman" charset="0"/>
              </a:rPr>
              <a:t>SODAsi</a:t>
            </a:r>
            <a:r>
              <a:rPr lang="en-US" b="1" dirty="0" smtClean="0">
                <a:latin typeface="+mn-lt"/>
                <a:cs typeface="Times New Roman" charset="0"/>
              </a:rPr>
              <a:t> vs. Earlier versions of SODA</a:t>
            </a:r>
          </a:p>
          <a:p>
            <a:pPr algn="ctr" eaLnBrk="1" hangingPunct="1"/>
            <a:endParaRPr lang="en-US" b="1" dirty="0">
              <a:latin typeface="+mn-lt"/>
              <a:cs typeface="Times New Roman" charset="0"/>
            </a:endParaRPr>
          </a:p>
          <a:p>
            <a:pPr algn="ctr" eaLnBrk="1" hangingPunct="1"/>
            <a:endParaRPr lang="en-US" b="1" dirty="0" smtClean="0">
              <a:latin typeface="+mn-lt"/>
              <a:cs typeface="Times New Roman" charset="0"/>
            </a:endParaRPr>
          </a:p>
          <a:p>
            <a:pPr algn="ctr" eaLnBrk="1" hangingPunct="1"/>
            <a:endParaRPr lang="en-US" b="1" dirty="0" smtClean="0">
              <a:latin typeface="+mn-lt"/>
              <a:cs typeface="Times New Roman" charset="0"/>
            </a:endParaRPr>
          </a:p>
          <a:p>
            <a:pPr algn="ctr" eaLnBrk="1" hangingPunct="1"/>
            <a:r>
              <a:rPr lang="en-US" b="1" dirty="0" smtClean="0">
                <a:latin typeface="+mn-lt"/>
                <a:cs typeface="Times New Roman" charset="0"/>
              </a:rPr>
              <a:t>Ensemble Mean Forcing vs. Ensemble Member</a:t>
            </a:r>
            <a:endParaRPr lang="en-US" b="1" dirty="0">
              <a:latin typeface="+mn-lt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7229" y="2625616"/>
            <a:ext cx="4636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SODA 2.2.4 uses ensemble mean forcing</a:t>
            </a:r>
          </a:p>
          <a:p>
            <a:endParaRPr lang="en-US" dirty="0"/>
          </a:p>
          <a:p>
            <a:r>
              <a:rPr lang="en-US" dirty="0" smtClean="0"/>
              <a:t>SODA si.2 uses Ensemble Member Forcing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57010" y="26162"/>
            <a:ext cx="303553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Ni</a:t>
            </a:r>
            <a:r>
              <a:rPr lang="en-US" b="1" dirty="0" smtClean="0">
                <a:latin typeface="Times New Roman" charset="0"/>
                <a:cs typeface="Times New Roman" charset="0"/>
              </a:rPr>
              <a:t>ño 4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Zonal </a:t>
            </a:r>
            <a:r>
              <a:rPr lang="en-US" b="1" dirty="0">
                <a:latin typeface="Times New Roman" charset="0"/>
                <a:cs typeface="Times New Roman" charset="0"/>
              </a:rPr>
              <a:t>Wind Stress in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Ensemble </a:t>
            </a:r>
            <a:r>
              <a:rPr lang="en-US" b="1" dirty="0" err="1">
                <a:latin typeface="Times New Roman" charset="0"/>
                <a:cs typeface="Times New Roman" charset="0"/>
              </a:rPr>
              <a:t>Reanalyses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26627" name="Picture 3" descr="nino4_tauxanom_panels_5yea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7352" r="9930" b="9097"/>
          <a:stretch>
            <a:fillRect/>
          </a:stretch>
        </p:blipFill>
        <p:spPr bwMode="auto">
          <a:xfrm>
            <a:off x="3645043" y="0"/>
            <a:ext cx="5498957" cy="68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33400" y="12192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15209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Yang and Giese (2010) show that using ensemble forcing both weakens (in the west) and strengthens (in the east) ENSO.</a:t>
            </a:r>
          </a:p>
          <a:p>
            <a:endParaRPr lang="en-US" dirty="0"/>
          </a:p>
          <a:p>
            <a:r>
              <a:rPr lang="en-US" dirty="0" smtClean="0"/>
              <a:t>Cooler SST in the west Pacific decreases the zonal SST gradient and thus weakens zonal advection giving rise to weaker ENSO.</a:t>
            </a:r>
          </a:p>
          <a:p>
            <a:endParaRPr lang="en-US" dirty="0"/>
          </a:p>
          <a:p>
            <a:r>
              <a:rPr lang="en-US" dirty="0" smtClean="0"/>
              <a:t>Stronger WWB forcing generates strong Kelvin wave response and can strengthen ENSO in the eastern Pacific.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084"/>
            <a:ext cx="8228160" cy="724396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>
                <a:latin typeface="+mn-lt"/>
              </a:rPr>
              <a:t>Detecting historical ocean climate variability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262" y="1306342"/>
            <a:ext cx="4173121" cy="43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 dirty="0">
                <a:latin typeface="+mn-lt"/>
              </a:rPr>
              <a:t>Journal of Geophysical Research: Oceans</a:t>
            </a:r>
            <a:r>
              <a:rPr lang="en-GB" sz="1000" dirty="0">
                <a:latin typeface="+mn-lt"/>
              </a:rPr>
              <a:t/>
            </a:r>
            <a:br>
              <a:rPr lang="en-GB" sz="1000" dirty="0">
                <a:latin typeface="+mn-lt"/>
              </a:rPr>
            </a:br>
            <a:r>
              <a:rPr lang="en-GB" sz="1000" dirty="0" smtClean="0">
                <a:latin typeface="+mn-lt"/>
              </a:rPr>
              <a:t>Vol. 117 Issue C2, C02023</a:t>
            </a:r>
            <a:r>
              <a:rPr lang="en-GB" sz="1000" dirty="0">
                <a:latin typeface="+mn-lt"/>
              </a:rPr>
              <a:t>, 11 FEB 2012 DOI: 10.1029/2011JC007401</a:t>
            </a:r>
            <a:br>
              <a:rPr lang="en-GB" sz="1000" dirty="0">
                <a:latin typeface="+mn-lt"/>
              </a:rPr>
            </a:br>
            <a:endParaRPr lang="en-GB" sz="1000" dirty="0">
              <a:latin typeface="+mn-lt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7158306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11252</TotalTime>
  <Words>898</Words>
  <Application>Microsoft Macintosh PowerPoint</Application>
  <PresentationFormat>On-screen Show (4:3)</PresentationFormat>
  <Paragraphs>186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Bitmap Image</vt:lpstr>
      <vt:lpstr>An Ensemble of Historical Ocean  Reanalyses with Sparse Input</vt:lpstr>
      <vt:lpstr>A Brief History of SODA  Simple Ocean Data Assimilation</vt:lpstr>
      <vt:lpstr>Simple Ocean Data Assimilation  (SODAsi.2)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historical ocean climate variability</vt:lpstr>
      <vt:lpstr>Streamfunction (sv) for SODA 2.2.4 and 2.2.0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PowerPoint Presentation</vt:lpstr>
    </vt:vector>
  </TitlesOfParts>
  <Company>Texas A&amp;M University, Department of Oceanography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a</dc:creator>
  <cp:lastModifiedBy>Benjamin Giese</cp:lastModifiedBy>
  <cp:revision>418</cp:revision>
  <cp:lastPrinted>2014-09-17T19:38:14Z</cp:lastPrinted>
  <dcterms:created xsi:type="dcterms:W3CDTF">2012-10-04T02:27:02Z</dcterms:created>
  <dcterms:modified xsi:type="dcterms:W3CDTF">2014-10-29T17:24:59Z</dcterms:modified>
</cp:coreProperties>
</file>